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60" r:id="rId2"/>
    <p:sldId id="345" r:id="rId3"/>
    <p:sldId id="258" r:id="rId4"/>
    <p:sldId id="333" r:id="rId5"/>
    <p:sldId id="319" r:id="rId6"/>
    <p:sldId id="346" r:id="rId7"/>
    <p:sldId id="261" r:id="rId8"/>
    <p:sldId id="332" r:id="rId9"/>
    <p:sldId id="284" r:id="rId10"/>
    <p:sldId id="309" r:id="rId11"/>
    <p:sldId id="288" r:id="rId12"/>
    <p:sldId id="266" r:id="rId13"/>
    <p:sldId id="291" r:id="rId14"/>
    <p:sldId id="293" r:id="rId15"/>
    <p:sldId id="350" r:id="rId16"/>
    <p:sldId id="267" r:id="rId17"/>
    <p:sldId id="349" r:id="rId18"/>
    <p:sldId id="285" r:id="rId19"/>
    <p:sldId id="303" r:id="rId20"/>
    <p:sldId id="347" r:id="rId21"/>
    <p:sldId id="348" r:id="rId22"/>
    <p:sldId id="292" r:id="rId23"/>
    <p:sldId id="304" r:id="rId24"/>
    <p:sldId id="305" r:id="rId25"/>
    <p:sldId id="269" r:id="rId26"/>
    <p:sldId id="270" r:id="rId27"/>
    <p:sldId id="306" r:id="rId28"/>
    <p:sldId id="301" r:id="rId29"/>
    <p:sldId id="308" r:id="rId30"/>
    <p:sldId id="294" r:id="rId31"/>
    <p:sldId id="295" r:id="rId32"/>
    <p:sldId id="320" r:id="rId33"/>
    <p:sldId id="321" r:id="rId34"/>
    <p:sldId id="300" r:id="rId35"/>
    <p:sldId id="307" r:id="rId36"/>
    <p:sldId id="302" r:id="rId37"/>
    <p:sldId id="351" r:id="rId38"/>
    <p:sldId id="310" r:id="rId39"/>
    <p:sldId id="315" r:id="rId40"/>
    <p:sldId id="312" r:id="rId41"/>
    <p:sldId id="268" r:id="rId42"/>
    <p:sldId id="322" r:id="rId43"/>
    <p:sldId id="313" r:id="rId44"/>
    <p:sldId id="271" r:id="rId45"/>
    <p:sldId id="281" r:id="rId46"/>
    <p:sldId id="314" r:id="rId47"/>
    <p:sldId id="316" r:id="rId48"/>
    <p:sldId id="272" r:id="rId49"/>
    <p:sldId id="297" r:id="rId50"/>
    <p:sldId id="317" r:id="rId51"/>
    <p:sldId id="273" r:id="rId52"/>
    <p:sldId id="318" r:id="rId53"/>
    <p:sldId id="311" r:id="rId54"/>
    <p:sldId id="343" r:id="rId55"/>
    <p:sldId id="323" r:id="rId56"/>
    <p:sldId id="344" r:id="rId57"/>
    <p:sldId id="325" r:id="rId58"/>
    <p:sldId id="299" r:id="rId59"/>
    <p:sldId id="326" r:id="rId60"/>
    <p:sldId id="328" r:id="rId61"/>
    <p:sldId id="327" r:id="rId62"/>
    <p:sldId id="334" r:id="rId63"/>
    <p:sldId id="338" r:id="rId64"/>
    <p:sldId id="335" r:id="rId65"/>
    <p:sldId id="329" r:id="rId66"/>
    <p:sldId id="331" r:id="rId67"/>
    <p:sldId id="330" r:id="rId68"/>
    <p:sldId id="336" r:id="rId69"/>
    <p:sldId id="342" r:id="rId70"/>
    <p:sldId id="290" r:id="rId71"/>
    <p:sldId id="277" r:id="rId72"/>
    <p:sldId id="279" r:id="rId73"/>
    <p:sldId id="28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7" autoAdjust="0"/>
    <p:restoredTop sz="73479" autoAdjust="0"/>
  </p:normalViewPr>
  <p:slideViewPr>
    <p:cSldViewPr snapToGrid="0">
      <p:cViewPr varScale="1">
        <p:scale>
          <a:sx n="54" d="100"/>
          <a:sy n="54" d="100"/>
        </p:scale>
        <p:origin x="84" y="342"/>
      </p:cViewPr>
      <p:guideLst/>
    </p:cSldViewPr>
  </p:slideViewPr>
  <p:outlineViewPr>
    <p:cViewPr>
      <p:scale>
        <a:sx n="33" d="100"/>
        <a:sy n="33" d="100"/>
      </p:scale>
      <p:origin x="0" y="-56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79591-18C1-4090-B6DC-6D938528A978}" type="doc">
      <dgm:prSet loTypeId="urn:microsoft.com/office/officeart/2005/8/layout/process2" loCatId="process" qsTypeId="urn:microsoft.com/office/officeart/2005/8/quickstyle/simple4" qsCatId="simple" csTypeId="urn:microsoft.com/office/officeart/2005/8/colors/colorful1" csCatId="colorful" phldr="1"/>
      <dgm:spPr/>
    </dgm:pt>
    <dgm:pt modelId="{0235780C-FB4C-4F7E-80E4-719DC453BDD6}">
      <dgm:prSet phldrT="[Text]"/>
      <dgm:spPr/>
      <dgm:t>
        <a:bodyPr/>
        <a:lstStyle/>
        <a:p>
          <a:r>
            <a:rPr lang="en-US" dirty="0"/>
            <a:t>Contaminant </a:t>
          </a:r>
          <a:r>
            <a:rPr lang="en-US" dirty="0" smtClean="0"/>
            <a:t>Sources</a:t>
          </a:r>
          <a:endParaRPr lang="en-US" dirty="0"/>
        </a:p>
      </dgm:t>
    </dgm:pt>
    <dgm:pt modelId="{80D8F364-5095-4A38-9C93-3F4066D00005}" type="parTrans" cxnId="{09C94EC4-75AE-4CA3-89FD-AFBD76ECA4E1}">
      <dgm:prSet/>
      <dgm:spPr/>
      <dgm:t>
        <a:bodyPr/>
        <a:lstStyle/>
        <a:p>
          <a:endParaRPr lang="en-US"/>
        </a:p>
      </dgm:t>
    </dgm:pt>
    <dgm:pt modelId="{9B8EF57D-C033-49D5-B2D1-2B536BBAEEDA}" type="sibTrans" cxnId="{09C94EC4-75AE-4CA3-89FD-AFBD76ECA4E1}">
      <dgm:prSet/>
      <dgm:spPr/>
      <dgm:t>
        <a:bodyPr/>
        <a:lstStyle/>
        <a:p>
          <a:endParaRPr lang="en-US" dirty="0"/>
        </a:p>
      </dgm:t>
    </dgm:pt>
    <dgm:pt modelId="{FA3709CB-0C8B-4C7B-8DF9-8B0CB483CF76}">
      <dgm:prSet phldrT="[Text]"/>
      <dgm:spPr/>
      <dgm:t>
        <a:bodyPr/>
        <a:lstStyle/>
        <a:p>
          <a:r>
            <a:rPr lang="en-US" dirty="0"/>
            <a:t>Water </a:t>
          </a:r>
        </a:p>
      </dgm:t>
    </dgm:pt>
    <dgm:pt modelId="{4D6AB903-EB98-42EB-946E-169153E73225}" type="parTrans" cxnId="{6EFB68D3-346D-4FA4-8A59-D434C5E75185}">
      <dgm:prSet/>
      <dgm:spPr/>
      <dgm:t>
        <a:bodyPr/>
        <a:lstStyle/>
        <a:p>
          <a:endParaRPr lang="en-US"/>
        </a:p>
      </dgm:t>
    </dgm:pt>
    <dgm:pt modelId="{EB78848F-94C1-4D21-B60F-A37F695B6E19}" type="sibTrans" cxnId="{6EFB68D3-346D-4FA4-8A59-D434C5E75185}">
      <dgm:prSet/>
      <dgm:spPr/>
      <dgm:t>
        <a:bodyPr/>
        <a:lstStyle/>
        <a:p>
          <a:endParaRPr lang="en-US" dirty="0"/>
        </a:p>
      </dgm:t>
    </dgm:pt>
    <dgm:pt modelId="{34A8986A-7397-45C4-AEEC-81012F3F8F76}">
      <dgm:prSet phldrT="[Text]"/>
      <dgm:spPr/>
      <dgm:t>
        <a:bodyPr/>
        <a:lstStyle/>
        <a:p>
          <a:r>
            <a:rPr lang="en-US" dirty="0"/>
            <a:t>Fish</a:t>
          </a:r>
        </a:p>
      </dgm:t>
    </dgm:pt>
    <dgm:pt modelId="{7D8224A3-D3E0-4B75-BFED-8547A83A189C}" type="parTrans" cxnId="{5C1E884C-ACBD-468B-9DA9-731C66B9BF63}">
      <dgm:prSet/>
      <dgm:spPr/>
      <dgm:t>
        <a:bodyPr/>
        <a:lstStyle/>
        <a:p>
          <a:endParaRPr lang="en-US"/>
        </a:p>
      </dgm:t>
    </dgm:pt>
    <dgm:pt modelId="{35641469-72F4-422C-B778-37A24189570F}" type="sibTrans" cxnId="{5C1E884C-ACBD-468B-9DA9-731C66B9BF63}">
      <dgm:prSet/>
      <dgm:spPr/>
      <dgm:t>
        <a:bodyPr/>
        <a:lstStyle/>
        <a:p>
          <a:endParaRPr lang="en-US" dirty="0"/>
        </a:p>
      </dgm:t>
    </dgm:pt>
    <dgm:pt modelId="{D569BFD8-D039-4382-86A1-3637032A86A4}">
      <dgm:prSet phldrT="[Text]"/>
      <dgm:spPr/>
      <dgm:t>
        <a:bodyPr/>
        <a:lstStyle/>
        <a:p>
          <a:r>
            <a:rPr lang="en-US" dirty="0"/>
            <a:t>People</a:t>
          </a:r>
        </a:p>
      </dgm:t>
    </dgm:pt>
    <dgm:pt modelId="{49C2A965-4D14-4DBB-B3FF-F79AA9CE6323}" type="parTrans" cxnId="{388AA788-B4B3-4CA7-AAEA-3CE668222AD8}">
      <dgm:prSet/>
      <dgm:spPr/>
      <dgm:t>
        <a:bodyPr/>
        <a:lstStyle/>
        <a:p>
          <a:endParaRPr lang="en-US"/>
        </a:p>
      </dgm:t>
    </dgm:pt>
    <dgm:pt modelId="{B256142E-FF6A-4F12-94E6-F79F9385E900}" type="sibTrans" cxnId="{388AA788-B4B3-4CA7-AAEA-3CE668222AD8}">
      <dgm:prSet/>
      <dgm:spPr/>
      <dgm:t>
        <a:bodyPr/>
        <a:lstStyle/>
        <a:p>
          <a:endParaRPr lang="en-US"/>
        </a:p>
      </dgm:t>
    </dgm:pt>
    <dgm:pt modelId="{3BF8EA49-7DCB-4EBE-9781-8B75024242B7}" type="pres">
      <dgm:prSet presAssocID="{61379591-18C1-4090-B6DC-6D938528A978}" presName="linearFlow" presStyleCnt="0">
        <dgm:presLayoutVars>
          <dgm:resizeHandles val="exact"/>
        </dgm:presLayoutVars>
      </dgm:prSet>
      <dgm:spPr/>
    </dgm:pt>
    <dgm:pt modelId="{739D6F11-7876-4F85-8DF2-7FDC552A0C0D}" type="pres">
      <dgm:prSet presAssocID="{0235780C-FB4C-4F7E-80E4-719DC453BDD6}" presName="node" presStyleLbl="node1" presStyleIdx="0" presStyleCnt="4">
        <dgm:presLayoutVars>
          <dgm:bulletEnabled val="1"/>
        </dgm:presLayoutVars>
      </dgm:prSet>
      <dgm:spPr/>
      <dgm:t>
        <a:bodyPr/>
        <a:lstStyle/>
        <a:p>
          <a:endParaRPr lang="en-US"/>
        </a:p>
      </dgm:t>
    </dgm:pt>
    <dgm:pt modelId="{8FF17EE9-4ECD-4494-BFC2-3AB2C347E626}" type="pres">
      <dgm:prSet presAssocID="{9B8EF57D-C033-49D5-B2D1-2B536BBAEEDA}" presName="sibTrans" presStyleLbl="sibTrans2D1" presStyleIdx="0" presStyleCnt="3"/>
      <dgm:spPr/>
      <dgm:t>
        <a:bodyPr/>
        <a:lstStyle/>
        <a:p>
          <a:endParaRPr lang="en-US"/>
        </a:p>
      </dgm:t>
    </dgm:pt>
    <dgm:pt modelId="{3ADE40AD-948B-4EC8-B97F-1EDB0762563D}" type="pres">
      <dgm:prSet presAssocID="{9B8EF57D-C033-49D5-B2D1-2B536BBAEEDA}" presName="connectorText" presStyleLbl="sibTrans2D1" presStyleIdx="0" presStyleCnt="3"/>
      <dgm:spPr/>
      <dgm:t>
        <a:bodyPr/>
        <a:lstStyle/>
        <a:p>
          <a:endParaRPr lang="en-US"/>
        </a:p>
      </dgm:t>
    </dgm:pt>
    <dgm:pt modelId="{F31F09A7-D47C-497F-8FBF-1A765342B130}" type="pres">
      <dgm:prSet presAssocID="{FA3709CB-0C8B-4C7B-8DF9-8B0CB483CF76}" presName="node" presStyleLbl="node1" presStyleIdx="1" presStyleCnt="4">
        <dgm:presLayoutVars>
          <dgm:bulletEnabled val="1"/>
        </dgm:presLayoutVars>
      </dgm:prSet>
      <dgm:spPr/>
      <dgm:t>
        <a:bodyPr/>
        <a:lstStyle/>
        <a:p>
          <a:endParaRPr lang="en-US"/>
        </a:p>
      </dgm:t>
    </dgm:pt>
    <dgm:pt modelId="{FFC790EF-FF51-43C0-9129-E778443ECBAB}" type="pres">
      <dgm:prSet presAssocID="{EB78848F-94C1-4D21-B60F-A37F695B6E19}" presName="sibTrans" presStyleLbl="sibTrans2D1" presStyleIdx="1" presStyleCnt="3"/>
      <dgm:spPr/>
      <dgm:t>
        <a:bodyPr/>
        <a:lstStyle/>
        <a:p>
          <a:endParaRPr lang="en-US"/>
        </a:p>
      </dgm:t>
    </dgm:pt>
    <dgm:pt modelId="{D7FEAE74-DCFE-459A-B697-7ED1AE5DA3C3}" type="pres">
      <dgm:prSet presAssocID="{EB78848F-94C1-4D21-B60F-A37F695B6E19}" presName="connectorText" presStyleLbl="sibTrans2D1" presStyleIdx="1" presStyleCnt="3"/>
      <dgm:spPr/>
      <dgm:t>
        <a:bodyPr/>
        <a:lstStyle/>
        <a:p>
          <a:endParaRPr lang="en-US"/>
        </a:p>
      </dgm:t>
    </dgm:pt>
    <dgm:pt modelId="{AB9A544F-370E-44DF-9BD9-33FFC9F7D8C9}" type="pres">
      <dgm:prSet presAssocID="{34A8986A-7397-45C4-AEEC-81012F3F8F76}" presName="node" presStyleLbl="node1" presStyleIdx="2" presStyleCnt="4">
        <dgm:presLayoutVars>
          <dgm:bulletEnabled val="1"/>
        </dgm:presLayoutVars>
      </dgm:prSet>
      <dgm:spPr/>
      <dgm:t>
        <a:bodyPr/>
        <a:lstStyle/>
        <a:p>
          <a:endParaRPr lang="en-US"/>
        </a:p>
      </dgm:t>
    </dgm:pt>
    <dgm:pt modelId="{B6C892FD-B322-4B08-A7AF-E4A73FE83F3C}" type="pres">
      <dgm:prSet presAssocID="{35641469-72F4-422C-B778-37A24189570F}" presName="sibTrans" presStyleLbl="sibTrans2D1" presStyleIdx="2" presStyleCnt="3"/>
      <dgm:spPr/>
      <dgm:t>
        <a:bodyPr/>
        <a:lstStyle/>
        <a:p>
          <a:endParaRPr lang="en-US"/>
        </a:p>
      </dgm:t>
    </dgm:pt>
    <dgm:pt modelId="{0B1BF6F0-CD8C-48C2-AC81-C0A01F73D487}" type="pres">
      <dgm:prSet presAssocID="{35641469-72F4-422C-B778-37A24189570F}" presName="connectorText" presStyleLbl="sibTrans2D1" presStyleIdx="2" presStyleCnt="3"/>
      <dgm:spPr/>
      <dgm:t>
        <a:bodyPr/>
        <a:lstStyle/>
        <a:p>
          <a:endParaRPr lang="en-US"/>
        </a:p>
      </dgm:t>
    </dgm:pt>
    <dgm:pt modelId="{DAD08FB4-4494-4CBF-AAD9-2BA04F7F33D8}" type="pres">
      <dgm:prSet presAssocID="{D569BFD8-D039-4382-86A1-3637032A86A4}" presName="node" presStyleLbl="node1" presStyleIdx="3" presStyleCnt="4">
        <dgm:presLayoutVars>
          <dgm:bulletEnabled val="1"/>
        </dgm:presLayoutVars>
      </dgm:prSet>
      <dgm:spPr/>
      <dgm:t>
        <a:bodyPr/>
        <a:lstStyle/>
        <a:p>
          <a:endParaRPr lang="en-US"/>
        </a:p>
      </dgm:t>
    </dgm:pt>
  </dgm:ptLst>
  <dgm:cxnLst>
    <dgm:cxn modelId="{529E5603-53E6-4123-B59B-61F54F2F9F19}" type="presOf" srcId="{9B8EF57D-C033-49D5-B2D1-2B536BBAEEDA}" destId="{3ADE40AD-948B-4EC8-B97F-1EDB0762563D}" srcOrd="1" destOrd="0" presId="urn:microsoft.com/office/officeart/2005/8/layout/process2"/>
    <dgm:cxn modelId="{517C310A-8DF8-4C77-8481-688C8B1CEA77}" type="presOf" srcId="{0235780C-FB4C-4F7E-80E4-719DC453BDD6}" destId="{739D6F11-7876-4F85-8DF2-7FDC552A0C0D}" srcOrd="0" destOrd="0" presId="urn:microsoft.com/office/officeart/2005/8/layout/process2"/>
    <dgm:cxn modelId="{273B5EEF-4DF5-46B4-91C0-B49012F78EC5}" type="presOf" srcId="{34A8986A-7397-45C4-AEEC-81012F3F8F76}" destId="{AB9A544F-370E-44DF-9BD9-33FFC9F7D8C9}" srcOrd="0" destOrd="0" presId="urn:microsoft.com/office/officeart/2005/8/layout/process2"/>
    <dgm:cxn modelId="{502CF113-3D2F-4ACA-BE9E-69B0276904A0}" type="presOf" srcId="{EB78848F-94C1-4D21-B60F-A37F695B6E19}" destId="{D7FEAE74-DCFE-459A-B697-7ED1AE5DA3C3}" srcOrd="1" destOrd="0" presId="urn:microsoft.com/office/officeart/2005/8/layout/process2"/>
    <dgm:cxn modelId="{C1610950-97F3-4769-95D5-A641D8B1A0C8}" type="presOf" srcId="{61379591-18C1-4090-B6DC-6D938528A978}" destId="{3BF8EA49-7DCB-4EBE-9781-8B75024242B7}" srcOrd="0" destOrd="0" presId="urn:microsoft.com/office/officeart/2005/8/layout/process2"/>
    <dgm:cxn modelId="{26B80322-6BAD-4370-BC4A-56771DD57FF7}" type="presOf" srcId="{35641469-72F4-422C-B778-37A24189570F}" destId="{0B1BF6F0-CD8C-48C2-AC81-C0A01F73D487}" srcOrd="1" destOrd="0" presId="urn:microsoft.com/office/officeart/2005/8/layout/process2"/>
    <dgm:cxn modelId="{5C1E884C-ACBD-468B-9DA9-731C66B9BF63}" srcId="{61379591-18C1-4090-B6DC-6D938528A978}" destId="{34A8986A-7397-45C4-AEEC-81012F3F8F76}" srcOrd="2" destOrd="0" parTransId="{7D8224A3-D3E0-4B75-BFED-8547A83A189C}" sibTransId="{35641469-72F4-422C-B778-37A24189570F}"/>
    <dgm:cxn modelId="{48122F20-8EFB-4910-A737-AA55D2CF607F}" type="presOf" srcId="{9B8EF57D-C033-49D5-B2D1-2B536BBAEEDA}" destId="{8FF17EE9-4ECD-4494-BFC2-3AB2C347E626}" srcOrd="0" destOrd="0" presId="urn:microsoft.com/office/officeart/2005/8/layout/process2"/>
    <dgm:cxn modelId="{7E162B1E-90F0-4C9B-9F81-E23BEDED8FEF}" type="presOf" srcId="{EB78848F-94C1-4D21-B60F-A37F695B6E19}" destId="{FFC790EF-FF51-43C0-9129-E778443ECBAB}" srcOrd="0" destOrd="0" presId="urn:microsoft.com/office/officeart/2005/8/layout/process2"/>
    <dgm:cxn modelId="{C92811AE-32B0-47E3-8616-357209A63949}" type="presOf" srcId="{FA3709CB-0C8B-4C7B-8DF9-8B0CB483CF76}" destId="{F31F09A7-D47C-497F-8FBF-1A765342B130}" srcOrd="0" destOrd="0" presId="urn:microsoft.com/office/officeart/2005/8/layout/process2"/>
    <dgm:cxn modelId="{F45543B8-3F6A-4347-9E32-2EC151085AE4}" type="presOf" srcId="{35641469-72F4-422C-B778-37A24189570F}" destId="{B6C892FD-B322-4B08-A7AF-E4A73FE83F3C}" srcOrd="0" destOrd="0" presId="urn:microsoft.com/office/officeart/2005/8/layout/process2"/>
    <dgm:cxn modelId="{09C94EC4-75AE-4CA3-89FD-AFBD76ECA4E1}" srcId="{61379591-18C1-4090-B6DC-6D938528A978}" destId="{0235780C-FB4C-4F7E-80E4-719DC453BDD6}" srcOrd="0" destOrd="0" parTransId="{80D8F364-5095-4A38-9C93-3F4066D00005}" sibTransId="{9B8EF57D-C033-49D5-B2D1-2B536BBAEEDA}"/>
    <dgm:cxn modelId="{388AA788-B4B3-4CA7-AAEA-3CE668222AD8}" srcId="{61379591-18C1-4090-B6DC-6D938528A978}" destId="{D569BFD8-D039-4382-86A1-3637032A86A4}" srcOrd="3" destOrd="0" parTransId="{49C2A965-4D14-4DBB-B3FF-F79AA9CE6323}" sibTransId="{B256142E-FF6A-4F12-94E6-F79F9385E900}"/>
    <dgm:cxn modelId="{FE1FFAC2-E2AD-4B52-86D4-1FA55F26AD5B}" type="presOf" srcId="{D569BFD8-D039-4382-86A1-3637032A86A4}" destId="{DAD08FB4-4494-4CBF-AAD9-2BA04F7F33D8}" srcOrd="0" destOrd="0" presId="urn:microsoft.com/office/officeart/2005/8/layout/process2"/>
    <dgm:cxn modelId="{6EFB68D3-346D-4FA4-8A59-D434C5E75185}" srcId="{61379591-18C1-4090-B6DC-6D938528A978}" destId="{FA3709CB-0C8B-4C7B-8DF9-8B0CB483CF76}" srcOrd="1" destOrd="0" parTransId="{4D6AB903-EB98-42EB-946E-169153E73225}" sibTransId="{EB78848F-94C1-4D21-B60F-A37F695B6E19}"/>
    <dgm:cxn modelId="{C637EBE1-E906-4DE9-9C42-FA72838569DC}" type="presParOf" srcId="{3BF8EA49-7DCB-4EBE-9781-8B75024242B7}" destId="{739D6F11-7876-4F85-8DF2-7FDC552A0C0D}" srcOrd="0" destOrd="0" presId="urn:microsoft.com/office/officeart/2005/8/layout/process2"/>
    <dgm:cxn modelId="{70127DA6-6EF8-44A5-B64C-5C9CB94BC06F}" type="presParOf" srcId="{3BF8EA49-7DCB-4EBE-9781-8B75024242B7}" destId="{8FF17EE9-4ECD-4494-BFC2-3AB2C347E626}" srcOrd="1" destOrd="0" presId="urn:microsoft.com/office/officeart/2005/8/layout/process2"/>
    <dgm:cxn modelId="{51E1780C-ABBB-477F-9799-B6AFE1FB1256}" type="presParOf" srcId="{8FF17EE9-4ECD-4494-BFC2-3AB2C347E626}" destId="{3ADE40AD-948B-4EC8-B97F-1EDB0762563D}" srcOrd="0" destOrd="0" presId="urn:microsoft.com/office/officeart/2005/8/layout/process2"/>
    <dgm:cxn modelId="{B6EB9DCA-ED44-4E00-B8C7-38DA65B2EED7}" type="presParOf" srcId="{3BF8EA49-7DCB-4EBE-9781-8B75024242B7}" destId="{F31F09A7-D47C-497F-8FBF-1A765342B130}" srcOrd="2" destOrd="0" presId="urn:microsoft.com/office/officeart/2005/8/layout/process2"/>
    <dgm:cxn modelId="{8181216F-9FE4-4AD4-9942-256014551E60}" type="presParOf" srcId="{3BF8EA49-7DCB-4EBE-9781-8B75024242B7}" destId="{FFC790EF-FF51-43C0-9129-E778443ECBAB}" srcOrd="3" destOrd="0" presId="urn:microsoft.com/office/officeart/2005/8/layout/process2"/>
    <dgm:cxn modelId="{A5C6B3CD-1745-4CFC-9E35-EF48D7AE8528}" type="presParOf" srcId="{FFC790EF-FF51-43C0-9129-E778443ECBAB}" destId="{D7FEAE74-DCFE-459A-B697-7ED1AE5DA3C3}" srcOrd="0" destOrd="0" presId="urn:microsoft.com/office/officeart/2005/8/layout/process2"/>
    <dgm:cxn modelId="{4944EB46-A782-4478-B615-B248D3A3E6E3}" type="presParOf" srcId="{3BF8EA49-7DCB-4EBE-9781-8B75024242B7}" destId="{AB9A544F-370E-44DF-9BD9-33FFC9F7D8C9}" srcOrd="4" destOrd="0" presId="urn:microsoft.com/office/officeart/2005/8/layout/process2"/>
    <dgm:cxn modelId="{649987F2-C0C9-4EB6-AA38-C6A7C8BD9301}" type="presParOf" srcId="{3BF8EA49-7DCB-4EBE-9781-8B75024242B7}" destId="{B6C892FD-B322-4B08-A7AF-E4A73FE83F3C}" srcOrd="5" destOrd="0" presId="urn:microsoft.com/office/officeart/2005/8/layout/process2"/>
    <dgm:cxn modelId="{FFEA4A4D-7F95-49E5-B44C-769F50F87047}" type="presParOf" srcId="{B6C892FD-B322-4B08-A7AF-E4A73FE83F3C}" destId="{0B1BF6F0-CD8C-48C2-AC81-C0A01F73D487}" srcOrd="0" destOrd="0" presId="urn:microsoft.com/office/officeart/2005/8/layout/process2"/>
    <dgm:cxn modelId="{3D0F1DC0-B5B0-459C-80E3-687AAC484480}" type="presParOf" srcId="{3BF8EA49-7DCB-4EBE-9781-8B75024242B7}" destId="{DAD08FB4-4494-4CBF-AAD9-2BA04F7F33D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6F11-7876-4F85-8DF2-7FDC552A0C0D}">
      <dsp:nvSpPr>
        <dsp:cNvPr id="0" name=""/>
        <dsp:cNvSpPr/>
      </dsp:nvSpPr>
      <dsp:spPr>
        <a:xfrm>
          <a:off x="729599" y="1836"/>
          <a:ext cx="1511177" cy="683018"/>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Contaminant </a:t>
          </a:r>
          <a:r>
            <a:rPr lang="en-US" sz="1800" kern="1200" dirty="0" smtClean="0"/>
            <a:t>Sources</a:t>
          </a:r>
          <a:endParaRPr lang="en-US" sz="1800" kern="1200" dirty="0"/>
        </a:p>
      </dsp:txBody>
      <dsp:txXfrm>
        <a:off x="749604" y="21841"/>
        <a:ext cx="1471167" cy="643008"/>
      </dsp:txXfrm>
    </dsp:sp>
    <dsp:sp modelId="{8FF17EE9-4ECD-4494-BFC2-3AB2C347E626}">
      <dsp:nvSpPr>
        <dsp:cNvPr id="0" name=""/>
        <dsp:cNvSpPr/>
      </dsp:nvSpPr>
      <dsp:spPr>
        <a:xfrm rot="5400000">
          <a:off x="1357122" y="701929"/>
          <a:ext cx="256131" cy="307358"/>
        </a:xfrm>
        <a:prstGeom prst="rightArrow">
          <a:avLst>
            <a:gd name="adj1" fmla="val 60000"/>
            <a:gd name="adj2" fmla="val 5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1392981" y="727543"/>
        <a:ext cx="184414" cy="179292"/>
      </dsp:txXfrm>
    </dsp:sp>
    <dsp:sp modelId="{F31F09A7-D47C-497F-8FBF-1A765342B130}">
      <dsp:nvSpPr>
        <dsp:cNvPr id="0" name=""/>
        <dsp:cNvSpPr/>
      </dsp:nvSpPr>
      <dsp:spPr>
        <a:xfrm>
          <a:off x="729599" y="1026363"/>
          <a:ext cx="1511177" cy="683018"/>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Water </a:t>
          </a:r>
        </a:p>
      </dsp:txBody>
      <dsp:txXfrm>
        <a:off x="749604" y="1046368"/>
        <a:ext cx="1471167" cy="643008"/>
      </dsp:txXfrm>
    </dsp:sp>
    <dsp:sp modelId="{FFC790EF-FF51-43C0-9129-E778443ECBAB}">
      <dsp:nvSpPr>
        <dsp:cNvPr id="0" name=""/>
        <dsp:cNvSpPr/>
      </dsp:nvSpPr>
      <dsp:spPr>
        <a:xfrm rot="5400000">
          <a:off x="1357122" y="1726456"/>
          <a:ext cx="256131" cy="307358"/>
        </a:xfrm>
        <a:prstGeom prst="rightArrow">
          <a:avLst>
            <a:gd name="adj1" fmla="val 60000"/>
            <a:gd name="adj2" fmla="val 5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1392981" y="1752070"/>
        <a:ext cx="184414" cy="179292"/>
      </dsp:txXfrm>
    </dsp:sp>
    <dsp:sp modelId="{AB9A544F-370E-44DF-9BD9-33FFC9F7D8C9}">
      <dsp:nvSpPr>
        <dsp:cNvPr id="0" name=""/>
        <dsp:cNvSpPr/>
      </dsp:nvSpPr>
      <dsp:spPr>
        <a:xfrm>
          <a:off x="729599" y="2050890"/>
          <a:ext cx="1511177" cy="683018"/>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Fish</a:t>
          </a:r>
        </a:p>
      </dsp:txBody>
      <dsp:txXfrm>
        <a:off x="749604" y="2070895"/>
        <a:ext cx="1471167" cy="643008"/>
      </dsp:txXfrm>
    </dsp:sp>
    <dsp:sp modelId="{B6C892FD-B322-4B08-A7AF-E4A73FE83F3C}">
      <dsp:nvSpPr>
        <dsp:cNvPr id="0" name=""/>
        <dsp:cNvSpPr/>
      </dsp:nvSpPr>
      <dsp:spPr>
        <a:xfrm rot="5400000">
          <a:off x="1357122" y="2750984"/>
          <a:ext cx="256131" cy="307358"/>
        </a:xfrm>
        <a:prstGeom prst="rightArrow">
          <a:avLst>
            <a:gd name="adj1" fmla="val 60000"/>
            <a:gd name="adj2" fmla="val 5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1392981" y="2776598"/>
        <a:ext cx="184414" cy="179292"/>
      </dsp:txXfrm>
    </dsp:sp>
    <dsp:sp modelId="{DAD08FB4-4494-4CBF-AAD9-2BA04F7F33D8}">
      <dsp:nvSpPr>
        <dsp:cNvPr id="0" name=""/>
        <dsp:cNvSpPr/>
      </dsp:nvSpPr>
      <dsp:spPr>
        <a:xfrm>
          <a:off x="729599" y="3075417"/>
          <a:ext cx="1511177" cy="683018"/>
        </a:xfrm>
        <a:prstGeom prst="roundRect">
          <a:avLst>
            <a:gd name="adj" fmla="val 1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People</a:t>
          </a:r>
        </a:p>
      </dsp:txBody>
      <dsp:txXfrm>
        <a:off x="749604" y="3095422"/>
        <a:ext cx="1471167" cy="6430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F4694-17E9-45E0-B991-38188679EEA7}" type="datetimeFigureOut">
              <a:rPr lang="en-US" smtClean="0"/>
              <a:t>8/27/2015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95335-5F7F-496E-BD63-B1417426ADEA}" type="slidenum">
              <a:rPr lang="en-US" smtClean="0"/>
              <a:t>‹#›</a:t>
            </a:fld>
            <a:endParaRPr lang="en-US"/>
          </a:p>
        </p:txBody>
      </p:sp>
    </p:spTree>
    <p:extLst>
      <p:ext uri="{BB962C8B-B14F-4D97-AF65-F5344CB8AC3E}">
        <p14:creationId xmlns:p14="http://schemas.microsoft.com/office/powerpoint/2010/main" val="363053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3854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Essentially,</a:t>
            </a:r>
            <a:r>
              <a:rPr lang="en-US" baseline="0" dirty="0" smtClean="0"/>
              <a:t> the criteria are designed to protect people who consume fish. </a:t>
            </a:r>
            <a:endParaRPr lang="en-US" dirty="0" smtClean="0"/>
          </a:p>
          <a:p>
            <a:endParaRPr lang="en-US" dirty="0" smtClean="0"/>
          </a:p>
          <a:p>
            <a:r>
              <a:rPr lang="en-US" dirty="0" smtClean="0"/>
              <a:t>Oregon has completed</a:t>
            </a:r>
            <a:r>
              <a:rPr lang="en-US" baseline="0" dirty="0" smtClean="0"/>
              <a:t> revisions to their criteria, Idaho and Washington are in the process. Alaska is evaluating what has taken place in other states. It’s a dynamic rather than a static process with lots of stakeholders to consider. </a:t>
            </a:r>
          </a:p>
          <a:p>
            <a:endParaRPr lang="en-US" baseline="0" dirty="0" smtClean="0"/>
          </a:p>
          <a:p>
            <a:endParaRPr lang="en-US" dirty="0" smtClean="0"/>
          </a:p>
          <a:p>
            <a:endParaRPr lang="en-US" dirty="0" smtClean="0"/>
          </a:p>
          <a:p>
            <a:r>
              <a:rPr lang="en-US" dirty="0" smtClean="0"/>
              <a:t>Human Health Criteria (HHC) are set at a level that enables residents to safely consume the amount of fish they want to consume.</a:t>
            </a:r>
          </a:p>
          <a:p>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8184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consider recreational,</a:t>
            </a:r>
            <a:r>
              <a:rPr lang="en-US" baseline="0" dirty="0" smtClean="0"/>
              <a:t> commercial, traditional, and aquaculture when determining where the fish come from.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12</a:t>
            </a:fld>
            <a:endParaRPr lang="en-US"/>
          </a:p>
        </p:txBody>
      </p:sp>
    </p:spTree>
    <p:extLst>
      <p:ext uri="{BB962C8B-B14F-4D97-AF65-F5344CB8AC3E}">
        <p14:creationId xmlns:p14="http://schemas.microsoft.com/office/powerpoint/2010/main" val="320199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contextual</a:t>
            </a:r>
            <a:r>
              <a:rPr lang="en-US" baseline="0" dirty="0" smtClean="0"/>
              <a:t> purposes- Essentially, HHC are on the same footing as aquatic life and any changes (SSC or Reclassification) will require a significant amount of resources on the part of the applicant as well as the state. Think of it as the highest burden of proof.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13</a:t>
            </a:fld>
            <a:endParaRPr lang="en-US"/>
          </a:p>
        </p:txBody>
      </p:sp>
    </p:spTree>
    <p:extLst>
      <p:ext uri="{BB962C8B-B14F-4D97-AF65-F5344CB8AC3E}">
        <p14:creationId xmlns:p14="http://schemas.microsoft.com/office/powerpoint/2010/main" val="24491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14</a:t>
            </a:fld>
            <a:endParaRPr lang="en-US"/>
          </a:p>
        </p:txBody>
      </p:sp>
    </p:spTree>
    <p:extLst>
      <p:ext uri="{BB962C8B-B14F-4D97-AF65-F5344CB8AC3E}">
        <p14:creationId xmlns:p14="http://schemas.microsoft.com/office/powerpoint/2010/main" val="359527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 adopted</a:t>
            </a:r>
            <a:r>
              <a:rPr lang="en-US" baseline="0" dirty="0" smtClean="0"/>
              <a:t> its HHC in 2003 and recognizes that it was based on limited data</a:t>
            </a:r>
            <a:endParaRPr lang="en-US" dirty="0" smtClean="0"/>
          </a:p>
          <a:p>
            <a:r>
              <a:rPr lang="en-US" dirty="0" smtClean="0"/>
              <a:t>Identified as part of the 2013 Triennial Review process and in Triennial</a:t>
            </a:r>
            <a:r>
              <a:rPr lang="en-US" baseline="0" dirty="0" smtClean="0"/>
              <a:t> Review comments previously</a:t>
            </a:r>
            <a:r>
              <a:rPr lang="en-US" dirty="0" smtClean="0"/>
              <a:t>. Oregon has completed</a:t>
            </a:r>
            <a:r>
              <a:rPr lang="en-US" baseline="0" dirty="0" smtClean="0"/>
              <a:t> revisions to their criteria, Idaho and Washington are in the process. Alaska is trying to learn by evaluating what has taken place in other states. It’s a dynamic rather than a static process with lots of stakeholders to consider.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16</a:t>
            </a:fld>
            <a:endParaRPr lang="en-US"/>
          </a:p>
        </p:txBody>
      </p:sp>
    </p:spTree>
    <p:extLst>
      <p:ext uri="{BB962C8B-B14F-4D97-AF65-F5344CB8AC3E}">
        <p14:creationId xmlns:p14="http://schemas.microsoft.com/office/powerpoint/2010/main" val="215630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carcinogen</a:t>
            </a:r>
            <a:r>
              <a:rPr lang="en-US" baseline="0" dirty="0" smtClean="0"/>
              <a:t> criteria are found in the (2008) Water Quality Manual for Toxics.  DEC currently regulates 94 different </a:t>
            </a:r>
            <a:r>
              <a:rPr lang="en-US" baseline="0" dirty="0" smtClean="0"/>
              <a:t>carcinogenic pollutants </a:t>
            </a:r>
            <a:r>
              <a:rPr lang="en-US" baseline="0" dirty="0" smtClean="0"/>
              <a:t>based on 1992 NTR- refer to your packet for the different chemicals of concerns- Inc. pesticides</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18</a:t>
            </a:fld>
            <a:endParaRPr lang="en-US"/>
          </a:p>
        </p:txBody>
      </p:sp>
    </p:spTree>
    <p:extLst>
      <p:ext uri="{BB962C8B-B14F-4D97-AF65-F5344CB8AC3E}">
        <p14:creationId xmlns:p14="http://schemas.microsoft.com/office/powerpoint/2010/main" val="233750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thx</a:t>
            </a:r>
            <a:r>
              <a:rPr lang="en-US" baseline="0" dirty="0" smtClean="0"/>
              <a:t> to WA staff for supplying this language</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19</a:t>
            </a:fld>
            <a:endParaRPr lang="en-US"/>
          </a:p>
        </p:txBody>
      </p:sp>
    </p:spTree>
    <p:extLst>
      <p:ext uri="{BB962C8B-B14F-4D97-AF65-F5344CB8AC3E}">
        <p14:creationId xmlns:p14="http://schemas.microsoft.com/office/powerpoint/2010/main" val="63931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Issuance of the 2015 criteria will require ALL</a:t>
            </a:r>
            <a:r>
              <a:rPr lang="en-US" sz="1200" baseline="0" dirty="0" smtClean="0"/>
              <a:t> states to consider their criteria (especially those who are currently applying a 6.5 FCR) but these are the states that DEC has been monitoring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r>
            <a:br>
              <a:rPr lang="en-US" sz="1200" dirty="0" smtClean="0"/>
            </a:br>
            <a:r>
              <a:rPr lang="en-US" sz="1200" dirty="0" smtClean="0"/>
              <a:t>Oregon: Began work in 2008 as result of consent decree. Approved in 2011. Still</a:t>
            </a:r>
            <a:r>
              <a:rPr lang="en-US" sz="1200" baseline="0" dirty="0" smtClean="0"/>
              <a:t> working on issues with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22</a:t>
            </a:fld>
            <a:endParaRPr lang="en-US"/>
          </a:p>
        </p:txBody>
      </p:sp>
    </p:spTree>
    <p:extLst>
      <p:ext uri="{BB962C8B-B14F-4D97-AF65-F5344CB8AC3E}">
        <p14:creationId xmlns:p14="http://schemas.microsoft.com/office/powerpoint/2010/main" val="193204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short break to address any questions you may have</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23</a:t>
            </a:fld>
            <a:endParaRPr lang="en-US"/>
          </a:p>
        </p:txBody>
      </p:sp>
    </p:spTree>
    <p:extLst>
      <p:ext uri="{BB962C8B-B14F-4D97-AF65-F5344CB8AC3E}">
        <p14:creationId xmlns:p14="http://schemas.microsoft.com/office/powerpoint/2010/main" val="371410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Policy</a:t>
            </a:r>
            <a:r>
              <a:rPr lang="en-US" baseline="0" dirty="0" smtClean="0"/>
              <a:t> (Black Box) plus Fish equates to a Black Box Fish (</a:t>
            </a:r>
            <a:r>
              <a:rPr lang="en-US" sz="1200" b="0" i="0" kern="1200" dirty="0" err="1" smtClean="0">
                <a:solidFill>
                  <a:schemeClr val="tx1"/>
                </a:solidFill>
                <a:effectLst/>
                <a:latin typeface="+mn-lt"/>
                <a:ea typeface="+mn-ea"/>
                <a:cs typeface="+mn-cs"/>
              </a:rPr>
              <a:t>Ostracion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meleagris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24</a:t>
            </a:fld>
            <a:endParaRPr lang="en-US"/>
          </a:p>
        </p:txBody>
      </p:sp>
    </p:spTree>
    <p:extLst>
      <p:ext uri="{BB962C8B-B14F-4D97-AF65-F5344CB8AC3E}">
        <p14:creationId xmlns:p14="http://schemas.microsoft.com/office/powerpoint/2010/main" val="368423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protects</a:t>
            </a:r>
            <a:r>
              <a:rPr lang="en-US" baseline="0" dirty="0" smtClean="0"/>
              <a:t> water in a lot of ways- I have listed 5 of them here.</a:t>
            </a:r>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pPr/>
              <a:t>3</a:t>
            </a:fld>
            <a:endParaRPr lang="en-US" dirty="0"/>
          </a:p>
        </p:txBody>
      </p:sp>
    </p:spTree>
    <p:extLst>
      <p:ext uri="{BB962C8B-B14F-4D97-AF65-F5344CB8AC3E}">
        <p14:creationId xmlns:p14="http://schemas.microsoft.com/office/powerpoint/2010/main" val="656724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to put these numbers into the right context- determining what these can/should be can be complicated…</a:t>
            </a:r>
          </a:p>
          <a:p>
            <a:r>
              <a:rPr lang="en-US" baseline="0" dirty="0" smtClean="0"/>
              <a:t>Toxicity considers the allowable dosage that will not be dangerous to humans over the course of a LIFETIME OF EXPOSURE for both carcinogens and non-carcinogens.</a:t>
            </a:r>
          </a:p>
          <a:p>
            <a:endParaRPr lang="en-US" baseline="0" dirty="0" smtClean="0"/>
          </a:p>
          <a:p>
            <a:r>
              <a:rPr lang="en-US" baseline="0" dirty="0" smtClean="0"/>
              <a:t>Fish consumption exposure considers how much and what parts you eat, where does it come from, and what are other sources of that pollutant have you been exposed to? </a:t>
            </a:r>
          </a:p>
          <a:p>
            <a:endParaRPr lang="en-US" baseline="0" dirty="0" smtClean="0"/>
          </a:p>
          <a:p>
            <a:pPr defTabSz="931774">
              <a:defRPr/>
            </a:pPr>
            <a:r>
              <a:rPr lang="en-US" dirty="0" smtClean="0"/>
              <a:t>The U.S. Average for BW is 70 kg, DI</a:t>
            </a:r>
            <a:r>
              <a:rPr lang="en-US" baseline="0" dirty="0" smtClean="0"/>
              <a:t> is 2 liters/day. Fish consumption and Bioaccumulation each have different values to consider. These values can be further refined by drinking water-specific regulations and other health advisories. </a:t>
            </a:r>
          </a:p>
          <a:p>
            <a:endParaRPr lang="en-US" baseline="0" dirty="0" smtClean="0"/>
          </a:p>
          <a:p>
            <a:r>
              <a:rPr lang="en-US" baseline="0" dirty="0" smtClean="0"/>
              <a:t>Uncertainty factors into both the carcinogenic and non-carcinogenic equations in various ways- accounted for in both the toxicity value as well as exposure values</a:t>
            </a:r>
          </a:p>
          <a:p>
            <a:endParaRPr lang="en-US" baseline="0" dirty="0" smtClean="0"/>
          </a:p>
          <a:p>
            <a:r>
              <a:rPr lang="en-US" baseline="0" dirty="0" smtClean="0"/>
              <a:t>RSD-Risk specific dose</a:t>
            </a:r>
          </a:p>
        </p:txBody>
      </p:sp>
      <p:sp>
        <p:nvSpPr>
          <p:cNvPr id="4" name="Slide Number Placeholder 3"/>
          <p:cNvSpPr>
            <a:spLocks noGrp="1"/>
          </p:cNvSpPr>
          <p:nvPr>
            <p:ph type="sldNum" sz="quarter" idx="10"/>
          </p:nvPr>
        </p:nvSpPr>
        <p:spPr/>
        <p:txBody>
          <a:bodyPr/>
          <a:lstStyle/>
          <a:p>
            <a:fld id="{6AE95335-5F7F-496E-BD63-B1417426ADEA}" type="slidenum">
              <a:rPr lang="en-US" smtClean="0"/>
              <a:t>25</a:t>
            </a:fld>
            <a:endParaRPr lang="en-US"/>
          </a:p>
        </p:txBody>
      </p:sp>
    </p:spTree>
    <p:extLst>
      <p:ext uri="{BB962C8B-B14F-4D97-AF65-F5344CB8AC3E}">
        <p14:creationId xmlns:p14="http://schemas.microsoft.com/office/powerpoint/2010/main" val="300661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that the formula</a:t>
            </a:r>
            <a:r>
              <a:rPr lang="en-US" baseline="0" dirty="0" smtClean="0"/>
              <a:t> is slightly different depending on whether you are describing a carcinogenic or non-carcinogenic substance. </a:t>
            </a:r>
            <a:endParaRPr lang="en-US" dirty="0" smtClean="0"/>
          </a:p>
          <a:p>
            <a:r>
              <a:rPr lang="en-US" dirty="0" smtClean="0"/>
              <a:t>Relative Source Contribution can be a difficult factor to determine- considers ALL of the sources a person may be exposed to. In</a:t>
            </a:r>
            <a:r>
              <a:rPr lang="en-US" baseline="0" dirty="0" smtClean="0"/>
              <a:t> the new HHC guidance states are encouraged to use a 80/20 ratio in which only 20% of the total contribution is attributed to water and FC unless states can prove a higher amount is warranted.</a:t>
            </a:r>
          </a:p>
          <a:p>
            <a:endParaRPr lang="en-US" baseline="0" dirty="0" smtClean="0"/>
          </a:p>
          <a:p>
            <a:r>
              <a:rPr lang="en-US" baseline="0" dirty="0" smtClean="0"/>
              <a:t>This is a point of contention between states and federal agents</a:t>
            </a:r>
            <a:endParaRPr lang="en-US" dirty="0"/>
          </a:p>
        </p:txBody>
      </p:sp>
      <p:sp>
        <p:nvSpPr>
          <p:cNvPr id="4" name="Slide Number Placeholder 3"/>
          <p:cNvSpPr>
            <a:spLocks noGrp="1"/>
          </p:cNvSpPr>
          <p:nvPr>
            <p:ph type="sldNum" sz="quarter" idx="10"/>
          </p:nvPr>
        </p:nvSpPr>
        <p:spPr/>
        <p:txBody>
          <a:bodyPr/>
          <a:lstStyle/>
          <a:p>
            <a:fld id="{DDAC5F61-F976-40F9-8B69-155DDE81C789}" type="slidenum">
              <a:rPr lang="en-US" smtClean="0"/>
              <a:t>26</a:t>
            </a:fld>
            <a:endParaRPr lang="en-US"/>
          </a:p>
        </p:txBody>
      </p:sp>
    </p:spTree>
    <p:extLst>
      <p:ext uri="{BB962C8B-B14F-4D97-AF65-F5344CB8AC3E}">
        <p14:creationId xmlns:p14="http://schemas.microsoft.com/office/powerpoint/2010/main" val="71544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 of concern</a:t>
            </a:r>
            <a:r>
              <a:rPr lang="en-US" baseline="0" dirty="0" smtClean="0"/>
              <a:t> by states- many of the IRIS values are outdated or based on a limited number of studies. EPA 2015 noted that other sources of information (i.e., </a:t>
            </a:r>
            <a:r>
              <a:rPr lang="en-US" baseline="0" dirty="0" err="1" smtClean="0"/>
              <a:t>CalEPA</a:t>
            </a:r>
            <a:r>
              <a:rPr lang="en-US" baseline="0" dirty="0" smtClean="0"/>
              <a:t>, Health Canada)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27</a:t>
            </a:fld>
            <a:endParaRPr lang="en-US"/>
          </a:p>
        </p:txBody>
      </p:sp>
    </p:spTree>
    <p:extLst>
      <p:ext uri="{BB962C8B-B14F-4D97-AF65-F5344CB8AC3E}">
        <p14:creationId xmlns:p14="http://schemas.microsoft.com/office/powerpoint/2010/main" val="313883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a:t>
            </a:r>
            <a:r>
              <a:rPr lang="en-US" baseline="0" dirty="0" smtClean="0"/>
              <a:t> with </a:t>
            </a:r>
            <a:r>
              <a:rPr lang="en-US" baseline="0" dirty="0" err="1" smtClean="0"/>
              <a:t>RfD</a:t>
            </a:r>
            <a:r>
              <a:rPr lang="en-US" baseline="0" dirty="0" smtClean="0"/>
              <a:t> is expressed as a HAZARD QUOTIENT (HQ)</a:t>
            </a:r>
          </a:p>
          <a:p>
            <a:endParaRPr lang="en-US" baseline="0" dirty="0" smtClean="0"/>
          </a:p>
          <a:p>
            <a:r>
              <a:rPr lang="en-US" baseline="0" dirty="0" smtClean="0"/>
              <a:t>HQ= daily dose/</a:t>
            </a:r>
            <a:r>
              <a:rPr lang="en-US" baseline="0" dirty="0" err="1" smtClean="0"/>
              <a:t>RfD</a:t>
            </a:r>
            <a:endParaRPr lang="en-US" baseline="0" dirty="0" smtClean="0"/>
          </a:p>
          <a:p>
            <a:endParaRPr lang="en-US" baseline="0" dirty="0" smtClean="0"/>
          </a:p>
          <a:p>
            <a:endParaRPr lang="en-US" dirty="0" smtClean="0"/>
          </a:p>
          <a:p>
            <a:r>
              <a:rPr lang="en-US" dirty="0" err="1" smtClean="0"/>
              <a:t>RfD</a:t>
            </a:r>
            <a:r>
              <a:rPr lang="en-US" dirty="0" smtClean="0"/>
              <a:t> info general comes</a:t>
            </a:r>
            <a:r>
              <a:rPr lang="en-US" baseline="0" dirty="0" smtClean="0"/>
              <a:t> from IRIS or other reputable sources of chemical toxicity reference information</a:t>
            </a:r>
            <a:endParaRPr lang="en-US" dirty="0" smtClean="0"/>
          </a:p>
          <a:p>
            <a:r>
              <a:rPr lang="en-US" dirty="0" smtClean="0"/>
              <a:t>Thx to Oregon DEQ for the content</a:t>
            </a:r>
            <a:r>
              <a:rPr lang="en-US" baseline="0" dirty="0" smtClean="0"/>
              <a:t> and image</a:t>
            </a:r>
          </a:p>
          <a:p>
            <a:endParaRPr lang="en-US" baseline="0" dirty="0" smtClean="0"/>
          </a:p>
          <a:p>
            <a:r>
              <a:rPr lang="en-US" baseline="0" dirty="0" smtClean="0"/>
              <a:t>Cancer Slope Factor or Risk Specific Dose is Target Incremental Cancer Risk/Cancer Potency Factor</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28</a:t>
            </a:fld>
            <a:endParaRPr lang="en-US"/>
          </a:p>
        </p:txBody>
      </p:sp>
    </p:spTree>
    <p:extLst>
      <p:ext uri="{BB962C8B-B14F-4D97-AF65-F5344CB8AC3E}">
        <p14:creationId xmlns:p14="http://schemas.microsoft.com/office/powerpoint/2010/main" val="53587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I’m going in alphabetical</a:t>
            </a:r>
            <a:r>
              <a:rPr lang="en-US" baseline="0" dirty="0" smtClean="0"/>
              <a:t> rather than any particular order of importance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2000 = 70 kg</a:t>
            </a:r>
          </a:p>
        </p:txBody>
      </p:sp>
      <p:sp>
        <p:nvSpPr>
          <p:cNvPr id="4" name="Slide Number Placeholder 3"/>
          <p:cNvSpPr>
            <a:spLocks noGrp="1"/>
          </p:cNvSpPr>
          <p:nvPr>
            <p:ph type="sldNum" sz="quarter" idx="10"/>
          </p:nvPr>
        </p:nvSpPr>
        <p:spPr/>
        <p:txBody>
          <a:bodyPr/>
          <a:lstStyle/>
          <a:p>
            <a:fld id="{6AE95335-5F7F-496E-BD63-B1417426ADEA}" type="slidenum">
              <a:rPr lang="en-US" smtClean="0"/>
              <a:t>30</a:t>
            </a:fld>
            <a:endParaRPr lang="en-US"/>
          </a:p>
        </p:txBody>
      </p:sp>
    </p:spTree>
    <p:extLst>
      <p:ext uri="{BB962C8B-B14F-4D97-AF65-F5344CB8AC3E}">
        <p14:creationId xmlns:p14="http://schemas.microsoft.com/office/powerpoint/2010/main" val="3156512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ESRI Environmental &amp; Icons" panose="02000400000000000000" pitchFamily="2" charset="0"/>
              <a:buChar char="9"/>
            </a:pPr>
            <a:r>
              <a:rPr lang="en-US" dirty="0" smtClean="0"/>
              <a:t>2014</a:t>
            </a:r>
            <a:r>
              <a:rPr lang="en-US" baseline="0" dirty="0" smtClean="0"/>
              <a:t> Draft </a:t>
            </a:r>
            <a:r>
              <a:rPr lang="en-US" baseline="0" dirty="0" err="1" smtClean="0"/>
              <a:t>crtieria</a:t>
            </a:r>
            <a:r>
              <a:rPr lang="en-US" baseline="0" dirty="0" smtClean="0"/>
              <a:t> r</a:t>
            </a:r>
            <a:r>
              <a:rPr lang="en-US" dirty="0" smtClean="0"/>
              <a:t>ecommended 3 liters per day. This was</a:t>
            </a:r>
            <a:r>
              <a:rPr lang="en-US" baseline="0" dirty="0" smtClean="0"/>
              <a:t> in direct conflict with published EPA 2011 Exposure values. </a:t>
            </a:r>
            <a:endParaRPr lang="en-US" dirty="0" smtClean="0"/>
          </a:p>
        </p:txBody>
      </p:sp>
      <p:sp>
        <p:nvSpPr>
          <p:cNvPr id="4" name="Slide Number Placeholder 3"/>
          <p:cNvSpPr>
            <a:spLocks noGrp="1"/>
          </p:cNvSpPr>
          <p:nvPr>
            <p:ph type="sldNum" sz="quarter" idx="10"/>
          </p:nvPr>
        </p:nvSpPr>
        <p:spPr/>
        <p:txBody>
          <a:bodyPr/>
          <a:lstStyle/>
          <a:p>
            <a:fld id="{6AE95335-5F7F-496E-BD63-B1417426ADEA}" type="slidenum">
              <a:rPr lang="en-US" smtClean="0"/>
              <a:t>31</a:t>
            </a:fld>
            <a:endParaRPr lang="en-US"/>
          </a:p>
        </p:txBody>
      </p:sp>
    </p:spTree>
    <p:extLst>
      <p:ext uri="{BB962C8B-B14F-4D97-AF65-F5344CB8AC3E}">
        <p14:creationId xmlns:p14="http://schemas.microsoft.com/office/powerpoint/2010/main" val="379797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1992: 6.5</a:t>
            </a:r>
            <a:r>
              <a:rPr lang="en-US" baseline="0" dirty="0" smtClean="0"/>
              <a:t> g/d</a:t>
            </a:r>
            <a:endParaRPr lang="en-US" dirty="0" smtClean="0"/>
          </a:p>
          <a:p>
            <a:r>
              <a:rPr lang="en-US" dirty="0" smtClean="0"/>
              <a:t>2000: 17.5 g/d</a:t>
            </a:r>
          </a:p>
          <a:p>
            <a:r>
              <a:rPr lang="en-US" dirty="0" smtClean="0"/>
              <a:t>2015: 22 g/d</a:t>
            </a:r>
          </a:p>
          <a:p>
            <a:endParaRPr lang="en-US" dirty="0" smtClean="0"/>
          </a:p>
          <a:p>
            <a:r>
              <a:rPr lang="en-US" dirty="0" smtClean="0"/>
              <a:t>EPA values represent</a:t>
            </a:r>
            <a:r>
              <a:rPr lang="en-US" baseline="0" dirty="0" smtClean="0"/>
              <a:t> 90</a:t>
            </a:r>
            <a:r>
              <a:rPr lang="en-US" baseline="30000" dirty="0" smtClean="0"/>
              <a:t>th</a:t>
            </a:r>
            <a:r>
              <a:rPr lang="en-US" baseline="0" dirty="0" smtClean="0"/>
              <a:t> percentile of the population. </a:t>
            </a:r>
            <a:endParaRPr lang="en-US" dirty="0" smtClean="0"/>
          </a:p>
          <a:p>
            <a:endParaRPr lang="en-US" dirty="0" smtClean="0"/>
          </a:p>
          <a:p>
            <a:r>
              <a:rPr lang="en-US" dirty="0" smtClean="0"/>
              <a:t>Subsistence- Been the same since 2000.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32</a:t>
            </a:fld>
            <a:endParaRPr lang="en-US"/>
          </a:p>
        </p:txBody>
      </p:sp>
    </p:spTree>
    <p:extLst>
      <p:ext uri="{BB962C8B-B14F-4D97-AF65-F5344CB8AC3E}">
        <p14:creationId xmlns:p14="http://schemas.microsoft.com/office/powerpoint/2010/main" val="300233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Bioconcentration</a:t>
            </a:r>
            <a:r>
              <a:rPr lang="en-US" baseline="0" dirty="0" smtClean="0"/>
              <a:t> refers to the uptake and retention of a chemical by an aquatic organism form water only while bioaccumulation consider all surrounding media (water, food, sediment) </a:t>
            </a:r>
          </a:p>
          <a:p>
            <a:endParaRPr lang="en-US" baseline="0" dirty="0" smtClean="0"/>
          </a:p>
          <a:p>
            <a:r>
              <a:rPr lang="en-US" baseline="0" dirty="0" smtClean="0"/>
              <a:t>Use of bioaccumulation rates were recommended in 2000 but have been rarely used due to complications with having the “right” kind of data to include in the model-fairly site-specific in nature unless you have a large data set.</a:t>
            </a:r>
          </a:p>
          <a:p>
            <a:endParaRPr lang="en-US" baseline="0" dirty="0" smtClean="0"/>
          </a:p>
          <a:p>
            <a:r>
              <a:rPr lang="en-US" baseline="0" dirty="0" err="1" smtClean="0"/>
              <a:t>Bioconcentration</a:t>
            </a:r>
            <a:r>
              <a:rPr lang="en-US" baseline="0" dirty="0" smtClean="0"/>
              <a:t> data is easier since it simply involves putting a fish in sample water in a lab. </a:t>
            </a:r>
          </a:p>
          <a:p>
            <a:endParaRPr lang="en-US" baseline="0" dirty="0" smtClean="0"/>
          </a:p>
          <a:p>
            <a:r>
              <a:rPr lang="en-US" sz="1200" b="0" i="1" u="none" strike="noStrike" kern="1200" baseline="0" dirty="0" smtClean="0">
                <a:solidFill>
                  <a:schemeClr val="tx1"/>
                </a:solidFill>
                <a:latin typeface="+mn-lt"/>
                <a:ea typeface="+mn-ea"/>
                <a:cs typeface="+mn-cs"/>
              </a:rPr>
              <a:t>Bioaccumulation is a function of the bioavailability of contaminants in combination with species-specific uptake and elimination processes. Toxicity is determined by the exposure of an animal to bioavailable contaminants in concert with the animal’s sensitivity to the contaminant. </a:t>
            </a:r>
            <a:endParaRPr lang="en-US" baseline="0" dirty="0" smtClean="0"/>
          </a:p>
          <a:p>
            <a:endParaRPr lang="en-US" baseline="0" dirty="0" smtClean="0"/>
          </a:p>
          <a:p>
            <a:r>
              <a:rPr lang="en-US" baseline="0" dirty="0" smtClean="0"/>
              <a:t>Persistent and/or hydrophobic chemicals may be more likely to </a:t>
            </a:r>
            <a:r>
              <a:rPr lang="en-US" baseline="0" dirty="0" err="1" smtClean="0"/>
              <a:t>bioaccumulate</a:t>
            </a:r>
            <a:r>
              <a:rPr lang="en-US" baseline="0" dirty="0" smtClean="0"/>
              <a:t> rather than </a:t>
            </a:r>
            <a:r>
              <a:rPr lang="en-US" baseline="0" dirty="0" err="1" smtClean="0"/>
              <a:t>bioconcentrate</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34</a:t>
            </a:fld>
            <a:endParaRPr lang="en-US"/>
          </a:p>
        </p:txBody>
      </p:sp>
    </p:spTree>
    <p:extLst>
      <p:ext uri="{BB962C8B-B14F-4D97-AF65-F5344CB8AC3E}">
        <p14:creationId xmlns:p14="http://schemas.microsoft.com/office/powerpoint/2010/main" val="2280862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prevent</a:t>
            </a:r>
            <a:r>
              <a:rPr lang="en-US" baseline="0" dirty="0" smtClean="0"/>
              <a:t> exceedance of the Reference Dose when water exposure is added to other daily exposure. </a:t>
            </a:r>
          </a:p>
          <a:p>
            <a:endParaRPr lang="en-US" baseline="0" dirty="0" smtClean="0"/>
          </a:p>
          <a:p>
            <a:r>
              <a:rPr lang="en-US" dirty="0" smtClean="0"/>
              <a:t>RSC essentially</a:t>
            </a:r>
            <a:r>
              <a:rPr lang="en-US" baseline="0" dirty="0" smtClean="0"/>
              <a:t> accounts for everything but ingestion of aquatic life and surface waters.</a:t>
            </a:r>
          </a:p>
          <a:p>
            <a:endParaRPr lang="en-US" baseline="0" dirty="0" smtClean="0"/>
          </a:p>
          <a:p>
            <a:r>
              <a:rPr lang="en-US" baseline="0" dirty="0" smtClean="0"/>
              <a:t>Sounds great in theory but isn’t necessarily widely practiced beyond this particular EPA practice. </a:t>
            </a:r>
          </a:p>
          <a:p>
            <a:endParaRPr lang="en-US" baseline="0" dirty="0" smtClean="0"/>
          </a:p>
          <a:p>
            <a:r>
              <a:rPr lang="en-US" baseline="0" dirty="0" smtClean="0"/>
              <a:t>Credit to Federal Water Quality Coalition/American Forest &amp; Paper Association for image</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35</a:t>
            </a:fld>
            <a:endParaRPr lang="en-US"/>
          </a:p>
        </p:txBody>
      </p:sp>
    </p:spTree>
    <p:extLst>
      <p:ext uri="{BB962C8B-B14F-4D97-AF65-F5344CB8AC3E}">
        <p14:creationId xmlns:p14="http://schemas.microsoft.com/office/powerpoint/2010/main" val="3857813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ESRI Environmental &amp; Icons" panose="02000400000000000000" pitchFamily="2" charset="0"/>
              <a:buChar char="9"/>
            </a:pPr>
            <a:r>
              <a:rPr lang="en-US" dirty="0" smtClean="0"/>
              <a:t>Accounts for sources of exposures other than consumption of aquatic life</a:t>
            </a:r>
          </a:p>
          <a:p>
            <a:pPr lvl="3">
              <a:buFont typeface="ESRI Environmental &amp; Icons" panose="02000400000000000000" pitchFamily="2" charset="0"/>
              <a:buChar char="9"/>
            </a:pPr>
            <a:r>
              <a:rPr lang="en-US" dirty="0" smtClean="0"/>
              <a:t>EXAMPLE: If you assume ~20% of your daily exposure to a toxic substance comes from sources OTHER than eating fish and drinking from a stream/lake, then 80% is available to use in calculating the HHC</a:t>
            </a:r>
          </a:p>
          <a:p>
            <a:pPr lvl="2">
              <a:buFont typeface="ESRI Environmental &amp; Icons" panose="02000400000000000000" pitchFamily="2" charset="0"/>
              <a:buChar char="9"/>
            </a:pPr>
            <a:r>
              <a:rPr lang="en-US" dirty="0" smtClean="0"/>
              <a:t>RSC of 1 means that 100% of daily exposure is available for use in the criteria calculation</a:t>
            </a:r>
          </a:p>
          <a:p>
            <a:endParaRPr lang="en-US" dirty="0" smtClean="0"/>
          </a:p>
          <a:p>
            <a:r>
              <a:rPr lang="en-US" dirty="0" smtClean="0"/>
              <a:t>There’s a fundamental concern that use of the Clean Water Act to regulate toxics is problematic. That said, its</a:t>
            </a:r>
            <a:r>
              <a:rPr lang="en-US" baseline="0" dirty="0" smtClean="0"/>
              <a:t> not our place to determine whether this is or isn’t a good policy but rather to determine whether there is information that would allow for certain criteria to be adjusted depending on available information on source contribution (e.g., adjust upward based on source information like Florida has done) </a:t>
            </a:r>
          </a:p>
          <a:p>
            <a:endParaRPr lang="en-US" dirty="0" smtClean="0"/>
          </a:p>
          <a:p>
            <a:r>
              <a:rPr lang="en-US" dirty="0" smtClean="0"/>
              <a:t>DEC</a:t>
            </a:r>
            <a:r>
              <a:rPr lang="en-US" baseline="0" dirty="0" smtClean="0"/>
              <a:t> plans to hold an entire follow-up webinar on this issue</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36</a:t>
            </a:fld>
            <a:endParaRPr lang="en-US"/>
          </a:p>
        </p:txBody>
      </p:sp>
    </p:spTree>
    <p:extLst>
      <p:ext uri="{BB962C8B-B14F-4D97-AF65-F5344CB8AC3E}">
        <p14:creationId xmlns:p14="http://schemas.microsoft.com/office/powerpoint/2010/main" val="212961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new few months DEC will provide you with information on this issue, how other states have acted and the information/process they used, and potential options DEC has identified. A final Workgroup report will be generated based on the comments generated over the course of this process.</a:t>
            </a:r>
          </a:p>
          <a:p>
            <a:endParaRPr lang="en-US" baseline="0" dirty="0" smtClean="0"/>
          </a:p>
          <a:p>
            <a:r>
              <a:rPr lang="en-US" baseline="0" dirty="0" smtClean="0"/>
              <a:t>DEC will use this report to inform our decision-making process as we move forward in our revisions to the HHC</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4</a:t>
            </a:fld>
            <a:endParaRPr lang="en-US"/>
          </a:p>
        </p:txBody>
      </p:sp>
    </p:spTree>
    <p:extLst>
      <p:ext uri="{BB962C8B-B14F-4D97-AF65-F5344CB8AC3E}">
        <p14:creationId xmlns:p14="http://schemas.microsoft.com/office/powerpoint/2010/main" val="3695384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developed by Washington Ecology- http://www.ecy.wa.gov/programs/wq/swqs/PolicyForum6Presentation.pdf#page=21</a:t>
            </a:r>
          </a:p>
          <a:p>
            <a:endParaRPr lang="en-US" baseline="0" dirty="0" smtClean="0"/>
          </a:p>
          <a:p>
            <a:r>
              <a:rPr lang="en-US" baseline="0" dirty="0" smtClean="0"/>
              <a:t>Terms over and under protected are very subjective- opinions vary widely amongst interest groups</a:t>
            </a:r>
          </a:p>
          <a:p>
            <a:endParaRPr lang="en-US" baseline="0" dirty="0" smtClean="0"/>
          </a:p>
          <a:p>
            <a:r>
              <a:rPr lang="en-US" baseline="0" dirty="0" smtClean="0"/>
              <a:t>For HHC, acceptable levels of protection are somewhat defined by EPA guidance but policy and risk management choices will play a huge role in setting the “appropriate” level of protection in regulation.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37</a:t>
            </a:fld>
            <a:endParaRPr lang="en-US"/>
          </a:p>
        </p:txBody>
      </p:sp>
    </p:spTree>
    <p:extLst>
      <p:ext uri="{BB962C8B-B14F-4D97-AF65-F5344CB8AC3E}">
        <p14:creationId xmlns:p14="http://schemas.microsoft.com/office/powerpoint/2010/main" val="2762801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Lunch Break</a:t>
            </a:r>
            <a:endParaRPr lang="en-US" b="1" dirty="0"/>
          </a:p>
        </p:txBody>
      </p:sp>
      <p:sp>
        <p:nvSpPr>
          <p:cNvPr id="4" name="Slide Number Placeholder 3"/>
          <p:cNvSpPr>
            <a:spLocks noGrp="1"/>
          </p:cNvSpPr>
          <p:nvPr>
            <p:ph type="sldNum" sz="quarter" idx="10"/>
          </p:nvPr>
        </p:nvSpPr>
        <p:spPr/>
        <p:txBody>
          <a:bodyPr/>
          <a:lstStyle/>
          <a:p>
            <a:fld id="{6AE95335-5F7F-496E-BD63-B1417426ADEA}" type="slidenum">
              <a:rPr lang="en-US" smtClean="0"/>
              <a:t>38</a:t>
            </a:fld>
            <a:endParaRPr lang="en-US"/>
          </a:p>
        </p:txBody>
      </p:sp>
    </p:spTree>
    <p:extLst>
      <p:ext uri="{BB962C8B-B14F-4D97-AF65-F5344CB8AC3E}">
        <p14:creationId xmlns:p14="http://schemas.microsoft.com/office/powerpoint/2010/main" val="282322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95335-5F7F-496E-BD63-B1417426ADEA}" type="slidenum">
              <a:rPr lang="en-US" smtClean="0"/>
              <a:t>41</a:t>
            </a:fld>
            <a:endParaRPr lang="en-US"/>
          </a:p>
        </p:txBody>
      </p:sp>
    </p:spTree>
    <p:extLst>
      <p:ext uri="{BB962C8B-B14F-4D97-AF65-F5344CB8AC3E}">
        <p14:creationId xmlns:p14="http://schemas.microsoft.com/office/powerpoint/2010/main" val="353588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ESRI Environmental &amp; Icons" panose="02000400000000000000" pitchFamily="2" charset="0"/>
              <a:buChar char="9"/>
            </a:pPr>
            <a:r>
              <a:rPr lang="en-US" dirty="0" smtClean="0"/>
              <a:t>Frequency can be culturally/regionally influenced</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Meal size is age and weight dependent</a:t>
            </a:r>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44</a:t>
            </a:fld>
            <a:endParaRPr lang="en-US" dirty="0"/>
          </a:p>
        </p:txBody>
      </p:sp>
    </p:spTree>
    <p:extLst>
      <p:ext uri="{BB962C8B-B14F-4D97-AF65-F5344CB8AC3E}">
        <p14:creationId xmlns:p14="http://schemas.microsoft.com/office/powerpoint/2010/main" val="4206677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17.5 would equate to ~ three</a:t>
            </a:r>
            <a:r>
              <a:rPr lang="en-US" baseline="0" dirty="0" smtClean="0"/>
              <a:t> cracker sized portions a day</a:t>
            </a:r>
          </a:p>
          <a:p>
            <a:endParaRPr lang="en-US" baseline="0" dirty="0" smtClean="0"/>
          </a:p>
          <a:p>
            <a:r>
              <a:rPr lang="en-US" baseline="0" dirty="0" smtClean="0"/>
              <a:t>6.5 = 7oz meal once a month</a:t>
            </a:r>
          </a:p>
          <a:p>
            <a:r>
              <a:rPr lang="en-US" baseline="0" dirty="0" smtClean="0"/>
              <a:t>17.5 = 4 </a:t>
            </a:r>
            <a:r>
              <a:rPr lang="en-US" baseline="0" dirty="0" err="1" smtClean="0"/>
              <a:t>oz</a:t>
            </a:r>
            <a:r>
              <a:rPr lang="en-US" baseline="0" dirty="0" smtClean="0"/>
              <a:t> meal once per week</a:t>
            </a:r>
          </a:p>
          <a:p>
            <a:r>
              <a:rPr lang="en-US" baseline="0" dirty="0" smtClean="0"/>
              <a:t>142 = 5 </a:t>
            </a:r>
            <a:r>
              <a:rPr lang="en-US" baseline="0" dirty="0" err="1" smtClean="0"/>
              <a:t>oz</a:t>
            </a:r>
            <a:r>
              <a:rPr lang="en-US" baseline="0" dirty="0" smtClean="0"/>
              <a:t> meal every day</a:t>
            </a:r>
          </a:p>
          <a:p>
            <a:r>
              <a:rPr lang="en-US" baseline="0" dirty="0" smtClean="0"/>
              <a:t>175 = 6 </a:t>
            </a:r>
            <a:r>
              <a:rPr lang="en-US" baseline="0" dirty="0" err="1" smtClean="0"/>
              <a:t>oz</a:t>
            </a:r>
            <a:r>
              <a:rPr lang="en-US" baseline="0" dirty="0" smtClean="0"/>
              <a:t> meal every day</a:t>
            </a:r>
            <a:endParaRPr lang="en-US" dirty="0"/>
          </a:p>
        </p:txBody>
      </p:sp>
      <p:sp>
        <p:nvSpPr>
          <p:cNvPr id="4" name="Slide Number Placeholder 3"/>
          <p:cNvSpPr>
            <a:spLocks noGrp="1"/>
          </p:cNvSpPr>
          <p:nvPr>
            <p:ph type="sldNum" sz="quarter" idx="10"/>
          </p:nvPr>
        </p:nvSpPr>
        <p:spPr/>
        <p:txBody>
          <a:bodyPr/>
          <a:lstStyle/>
          <a:p>
            <a:fld id="{DDAC5F61-F976-40F9-8B69-155DDE81C789}" type="slidenum">
              <a:rPr lang="en-US" smtClean="0"/>
              <a:t>45</a:t>
            </a:fld>
            <a:endParaRPr lang="en-US"/>
          </a:p>
        </p:txBody>
      </p:sp>
    </p:spTree>
    <p:extLst>
      <p:ext uri="{BB962C8B-B14F-4D97-AF65-F5344CB8AC3E}">
        <p14:creationId xmlns:p14="http://schemas.microsoft.com/office/powerpoint/2010/main" val="4174032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Alaska</a:t>
            </a:r>
            <a:r>
              <a:rPr lang="en-US" baseline="0" dirty="0" smtClean="0"/>
              <a:t> will need to make a TECHNICAL and a POLICY decision on what part of this curve they want to use for the basis of protection. Setting the value at the 99</a:t>
            </a:r>
            <a:r>
              <a:rPr lang="en-US" baseline="30000" dirty="0" smtClean="0"/>
              <a:t>th</a:t>
            </a:r>
            <a:r>
              <a:rPr lang="en-US" baseline="0" dirty="0" smtClean="0"/>
              <a:t> would be very problematic (although that is how EPA got 142 g/d for the national </a:t>
            </a:r>
            <a:r>
              <a:rPr lang="en-US" i="1" baseline="0" dirty="0" smtClean="0"/>
              <a:t>subsistence</a:t>
            </a:r>
            <a:r>
              <a:rPr lang="en-US" baseline="0" dirty="0" smtClean="0"/>
              <a:t> criteria in the 2000 recommendation) because it would create a situation that may be unrealistic- Do folks really eat that much fish ALL their lives? Doesn’t account for a margin of error. Setting it too low may not accurately capture the concerns of the most “at risk” population. </a:t>
            </a:r>
          </a:p>
          <a:p>
            <a:endParaRPr lang="en-US" baseline="0" dirty="0" smtClean="0"/>
          </a:p>
          <a:p>
            <a:r>
              <a:rPr lang="en-US" baseline="0" dirty="0" smtClean="0"/>
              <a:t>Different states have taken different approaches. EPA methodology does not prescribe a particular approach.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48</a:t>
            </a:fld>
            <a:endParaRPr lang="en-US" dirty="0"/>
          </a:p>
        </p:txBody>
      </p:sp>
    </p:spTree>
    <p:extLst>
      <p:ext uri="{BB962C8B-B14F-4D97-AF65-F5344CB8AC3E}">
        <p14:creationId xmlns:p14="http://schemas.microsoft.com/office/powerpoint/2010/main" val="687773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Non-consumer is someone who did not eat fish on any day surveyed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Including non-consumers </a:t>
            </a:r>
            <a:r>
              <a:rPr lang="en-US" sz="1200" b="1" i="1" u="none" strike="noStrike" kern="1200" baseline="0" dirty="0" smtClean="0">
                <a:solidFill>
                  <a:schemeClr val="tx1"/>
                </a:solidFill>
                <a:latin typeface="+mn-lt"/>
                <a:ea typeface="+mn-ea"/>
                <a:cs typeface="+mn-cs"/>
              </a:rPr>
              <a:t>decreases </a:t>
            </a:r>
            <a:r>
              <a:rPr lang="en-US" sz="1200" b="0" i="0" u="none" strike="noStrike" kern="1200" baseline="0" dirty="0" smtClean="0">
                <a:solidFill>
                  <a:schemeClr val="tx1"/>
                </a:solidFill>
                <a:latin typeface="+mn-lt"/>
                <a:ea typeface="+mn-ea"/>
                <a:cs typeface="+mn-cs"/>
              </a:rPr>
              <a:t>estimates of average and FCR percentiles relative to “true” values. </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Issues of how to treat non-consumers are particularly an issue when attempting to develop estimates of usual fish consumption from short term dietary recall data.  This was an issue for previous analyses of national data.  EPA’s recent re-analysis of short term dietary recall national data using a modeling approach by the National Cancer Institute has addressed this problem.</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consumer only data Short observational period </a:t>
            </a:r>
            <a:r>
              <a:rPr lang="en-US" sz="1200" b="1" i="1" u="none" strike="noStrike" kern="1200" baseline="0" dirty="0" smtClean="0">
                <a:solidFill>
                  <a:schemeClr val="tx1"/>
                </a:solidFill>
                <a:latin typeface="+mn-lt"/>
                <a:ea typeface="+mn-ea"/>
                <a:cs typeface="+mn-cs"/>
              </a:rPr>
              <a:t>increases </a:t>
            </a:r>
            <a:r>
              <a:rPr lang="en-US" sz="1200" b="0" i="0" u="none" strike="noStrike" kern="1200" baseline="0" dirty="0" smtClean="0">
                <a:solidFill>
                  <a:schemeClr val="tx1"/>
                </a:solidFill>
                <a:latin typeface="+mn-lt"/>
                <a:ea typeface="+mn-ea"/>
                <a:cs typeface="+mn-cs"/>
              </a:rPr>
              <a:t>estimated FCR relative to true values. Increased days of observation decrease FCRs by averaging in days without consumption. </a:t>
            </a:r>
          </a:p>
          <a:p>
            <a:r>
              <a:rPr lang="en-US" sz="1200" b="0" i="0" u="none" strike="noStrike" kern="1200" baseline="0" dirty="0" smtClean="0">
                <a:solidFill>
                  <a:schemeClr val="tx1"/>
                </a:solidFill>
                <a:latin typeface="+mn-lt"/>
                <a:ea typeface="+mn-ea"/>
                <a:cs typeface="+mn-cs"/>
              </a:rPr>
              <a:t>Consumption rates reflect distribution of portion sizes.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plan to focus on this issue at a later webinar</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49</a:t>
            </a:fld>
            <a:endParaRPr lang="en-US"/>
          </a:p>
        </p:txBody>
      </p:sp>
    </p:spTree>
    <p:extLst>
      <p:ext uri="{BB962C8B-B14F-4D97-AF65-F5344CB8AC3E}">
        <p14:creationId xmlns:p14="http://schemas.microsoft.com/office/powerpoint/2010/main" val="3194909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Essentially-</a:t>
            </a:r>
            <a:r>
              <a:rPr lang="en-US" b="1" baseline="0" dirty="0" smtClean="0"/>
              <a:t> what this means is that if your FCR baseline is artificially suppressed, how are you supposed to determine whether your WQC is protective? Race to the bottom argument….</a:t>
            </a:r>
          </a:p>
          <a:p>
            <a:r>
              <a:rPr lang="en-US" b="1" baseline="0" dirty="0" smtClean="0"/>
              <a:t>DEC plans to revisit this issue with you at a future technical workgroup meeting</a:t>
            </a:r>
          </a:p>
          <a:p>
            <a:endParaRPr lang="en-US" baseline="0" dirty="0" smtClean="0"/>
          </a:p>
          <a:p>
            <a:r>
              <a:rPr lang="en-US" sz="1200" kern="1200" dirty="0" smtClean="0">
                <a:solidFill>
                  <a:schemeClr val="tx1"/>
                </a:solidFill>
                <a:effectLst/>
                <a:latin typeface="+mn-lt"/>
                <a:ea typeface="+mn-ea"/>
                <a:cs typeface="+mn-cs"/>
              </a:rPr>
              <a:t>Suppression is multifaceted. In addition to the points you noted, factors related to suppression include:</a:t>
            </a:r>
          </a:p>
          <a:p>
            <a:pPr marL="228600" lvl="0" indent="-228600">
              <a:buFont typeface="+mj-lt"/>
              <a:buAutoNum type="arabicPeriod"/>
            </a:pPr>
            <a:r>
              <a:rPr lang="en-US" sz="1200" kern="1200" dirty="0" smtClean="0">
                <a:solidFill>
                  <a:schemeClr val="tx1"/>
                </a:solidFill>
                <a:effectLst/>
                <a:latin typeface="+mn-lt"/>
                <a:ea typeface="+mn-ea"/>
                <a:cs typeface="+mn-cs"/>
              </a:rPr>
              <a:t>Reduction in fish consumption from historic rates due to a variety of causes.</a:t>
            </a:r>
          </a:p>
          <a:p>
            <a:pPr marL="228600" lvl="0" indent="-228600">
              <a:buFont typeface="+mj-lt"/>
              <a:buAutoNum type="arabicPeriod"/>
            </a:pPr>
            <a:r>
              <a:rPr lang="en-US" sz="1200" kern="1200" dirty="0" smtClean="0">
                <a:solidFill>
                  <a:schemeClr val="tx1"/>
                </a:solidFill>
                <a:effectLst/>
                <a:latin typeface="+mn-lt"/>
                <a:ea typeface="+mn-ea"/>
                <a:cs typeface="+mn-cs"/>
              </a:rPr>
              <a:t>Fears of chemical contamination</a:t>
            </a:r>
          </a:p>
          <a:p>
            <a:pPr marL="228600" lvl="0" indent="-228600">
              <a:buFont typeface="+mj-lt"/>
              <a:buAutoNum type="arabicPeriod"/>
            </a:pPr>
            <a:r>
              <a:rPr lang="en-US" sz="1200" kern="1200" dirty="0" smtClean="0">
                <a:solidFill>
                  <a:schemeClr val="tx1"/>
                </a:solidFill>
                <a:effectLst/>
                <a:latin typeface="+mn-lt"/>
                <a:ea typeface="+mn-ea"/>
                <a:cs typeface="+mn-cs"/>
              </a:rPr>
              <a:t>Reduced fish populations due to loss of habitat or chemical contamination</a:t>
            </a:r>
          </a:p>
          <a:p>
            <a:pPr marL="228600" lvl="0" indent="-228600">
              <a:buFont typeface="+mj-lt"/>
              <a:buAutoNum type="arabicPeriod"/>
            </a:pPr>
            <a:r>
              <a:rPr lang="en-US" sz="1200" kern="1200" dirty="0" smtClean="0">
                <a:solidFill>
                  <a:schemeClr val="tx1"/>
                </a:solidFill>
                <a:effectLst/>
                <a:latin typeface="+mn-lt"/>
                <a:ea typeface="+mn-ea"/>
                <a:cs typeface="+mn-cs"/>
              </a:rPr>
              <a:t>Changes in social structure such that harvesting is reduced</a:t>
            </a:r>
          </a:p>
          <a:p>
            <a:pPr marL="228600" lvl="0" indent="-228600">
              <a:buFont typeface="+mj-lt"/>
              <a:buAutoNum type="arabicPeriod"/>
            </a:pPr>
            <a:r>
              <a:rPr lang="en-US" sz="1200" kern="1200" dirty="0" smtClean="0">
                <a:solidFill>
                  <a:schemeClr val="tx1"/>
                </a:solidFill>
                <a:effectLst/>
                <a:latin typeface="+mn-lt"/>
                <a:ea typeface="+mn-ea"/>
                <a:cs typeface="+mn-cs"/>
              </a:rPr>
              <a:t>Loss of access to fishing locations</a:t>
            </a:r>
          </a:p>
          <a:p>
            <a:pPr marL="228600" lvl="0" indent="-228600">
              <a:buFont typeface="+mj-lt"/>
              <a:buAutoNum type="arabicPeriod"/>
            </a:pPr>
            <a:r>
              <a:rPr lang="en-US" sz="1200" kern="1200" dirty="0" smtClean="0">
                <a:solidFill>
                  <a:schemeClr val="tx1"/>
                </a:solidFill>
                <a:effectLst/>
                <a:latin typeface="+mn-lt"/>
                <a:ea typeface="+mn-ea"/>
                <a:cs typeface="+mn-cs"/>
              </a:rPr>
              <a:t>Laws or regulations restricting fishing </a:t>
            </a:r>
          </a:p>
          <a:p>
            <a:pPr marL="228600" lvl="0" indent="-228600">
              <a:buFont typeface="+mj-lt"/>
              <a:buAutoNum type="arabicPeriod"/>
            </a:pPr>
            <a:r>
              <a:rPr lang="en-US" sz="1200" kern="1200" dirty="0" smtClean="0">
                <a:solidFill>
                  <a:schemeClr val="tx1"/>
                </a:solidFill>
                <a:effectLst/>
                <a:latin typeface="+mn-lt"/>
                <a:ea typeface="+mn-ea"/>
                <a:cs typeface="+mn-cs"/>
              </a:rPr>
              <a:t>Inadequate fishing gear</a:t>
            </a:r>
          </a:p>
          <a:p>
            <a:r>
              <a:rPr lang="en-US" sz="1200" kern="1200" dirty="0" smtClean="0">
                <a:solidFill>
                  <a:schemeClr val="tx1"/>
                </a:solidFill>
                <a:effectLst/>
                <a:latin typeface="+mn-lt"/>
                <a:ea typeface="+mn-ea"/>
                <a:cs typeface="+mn-cs"/>
              </a:rPr>
              <a:t>The key point regarding suppression is that we don’t want to use suppressed fish consumption rates to compute ambient water quality criteria that maintain the status quo of a degraded environment.  The purpose of criteria should be to restore the environment to appropriate quality and maintain it there.</a:t>
            </a:r>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50</a:t>
            </a:fld>
            <a:endParaRPr lang="en-US"/>
          </a:p>
        </p:txBody>
      </p:sp>
    </p:spTree>
    <p:extLst>
      <p:ext uri="{BB962C8B-B14F-4D97-AF65-F5344CB8AC3E}">
        <p14:creationId xmlns:p14="http://schemas.microsoft.com/office/powerpoint/2010/main" val="71863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Dietary surveys are complex instruments</a:t>
            </a:r>
            <a:r>
              <a:rPr lang="en-US" baseline="0" dirty="0" smtClean="0"/>
              <a:t> that require a great deal of resources to use effectively. Often requires multiple contact points with participants, fairly robust sample size, and good commitment from participants to give accurate results. </a:t>
            </a:r>
          </a:p>
          <a:p>
            <a:endParaRPr lang="en-US" baseline="0" dirty="0" smtClean="0"/>
          </a:p>
          <a:p>
            <a:r>
              <a:rPr lang="en-US" baseline="0" dirty="0" smtClean="0"/>
              <a:t>Can you remember all the times you ate fish in the last week? Month? Source of the fish?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Cancer</a:t>
            </a:r>
            <a:r>
              <a:rPr lang="en-US" baseline="0" dirty="0" smtClean="0"/>
              <a:t> Institute (NCI) method utilizes a repeat dietary recall approach. Allows you to see whether low consumers or recall-bias (faulty memory) is corrupting your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Essentially- you may want to use both to get a decent answer-or at least something more reliable to work with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regards to the method of preparation- note that the </a:t>
            </a:r>
            <a:r>
              <a:rPr lang="en-US" dirty="0" smtClean="0"/>
              <a:t>dried fish represent a larger portion than uncooked.</a:t>
            </a:r>
            <a:r>
              <a:rPr lang="en-US" baseline="0" dirty="0" smtClean="0"/>
              <a:t> Cooked/Processed fish may also have a different body burden than uncooked that needs to be accounted for.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 has not adopted</a:t>
            </a:r>
            <a:r>
              <a:rPr lang="en-US" baseline="0" dirty="0" smtClean="0"/>
              <a:t> NOR endorsed a particular method of collecting dietary information at this point. This is another issue that we will be considering as we move forward on this issue. </a:t>
            </a:r>
            <a:endParaRPr lang="en-US" dirty="0" smtClean="0"/>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51</a:t>
            </a:fld>
            <a:endParaRPr lang="en-US" dirty="0"/>
          </a:p>
        </p:txBody>
      </p:sp>
    </p:spTree>
    <p:extLst>
      <p:ext uri="{BB962C8B-B14F-4D97-AF65-F5344CB8AC3E}">
        <p14:creationId xmlns:p14="http://schemas.microsoft.com/office/powerpoint/2010/main" val="605343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Double hit is a case where an individual reports consumption of fish/shellfish on both 24 hour recall interview occasions.</a:t>
            </a:r>
          </a:p>
          <a:p>
            <a:endParaRPr lang="en-US" dirty="0" smtClean="0"/>
          </a:p>
          <a:p>
            <a:endParaRPr lang="en-US" dirty="0" smtClean="0"/>
          </a:p>
          <a:p>
            <a:r>
              <a:rPr lang="en-US" dirty="0" smtClean="0"/>
              <a:t>What we know: </a:t>
            </a:r>
          </a:p>
          <a:p>
            <a:pPr marL="228600" indent="-228600">
              <a:buAutoNum type="arabicPeriod"/>
            </a:pPr>
            <a:r>
              <a:rPr lang="en-US" dirty="0" smtClean="0"/>
              <a:t>Consumption varies between constituents</a:t>
            </a:r>
          </a:p>
          <a:p>
            <a:pPr marL="228600" indent="-228600">
              <a:buAutoNum type="arabicPeriod"/>
            </a:pPr>
            <a:r>
              <a:rPr lang="en-US" dirty="0" smtClean="0"/>
              <a:t>Usual</a:t>
            </a:r>
            <a:r>
              <a:rPr lang="en-US" baseline="0" dirty="0" smtClean="0"/>
              <a:t> intake is comprised of the probability to consume and the consumption- day amount (what you ate on any given day)</a:t>
            </a:r>
          </a:p>
          <a:p>
            <a:pPr marL="228600" indent="-228600">
              <a:buAutoNum type="arabicPeriod"/>
            </a:pPr>
            <a:r>
              <a:rPr lang="en-US" baseline="0" dirty="0" smtClean="0"/>
              <a:t>Errors can happen- whether they are Random (day-to-day or reporting) or systematic (additive, intake-related bias, or person-specific bias) </a:t>
            </a:r>
          </a:p>
          <a:p>
            <a:r>
              <a:rPr lang="en-US" baseline="0" dirty="0" smtClean="0"/>
              <a:t>Bias? </a:t>
            </a:r>
          </a:p>
          <a:p>
            <a:endParaRPr lang="en-US" baseline="0" dirty="0" smtClean="0"/>
          </a:p>
          <a:p>
            <a:r>
              <a:rPr lang="en-US" baseline="0" dirty="0" smtClean="0"/>
              <a:t>Some of the most robust FCR efforts to date use both approaches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52</a:t>
            </a:fld>
            <a:endParaRPr lang="en-US"/>
          </a:p>
        </p:txBody>
      </p:sp>
    </p:spTree>
    <p:extLst>
      <p:ext uri="{BB962C8B-B14F-4D97-AF65-F5344CB8AC3E}">
        <p14:creationId xmlns:p14="http://schemas.microsoft.com/office/powerpoint/2010/main" val="136699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depending on how our</a:t>
            </a:r>
            <a:r>
              <a:rPr lang="en-US" baseline="0" dirty="0" smtClean="0"/>
              <a:t> conversations go- we may finish early or we may table the Regional Concept for another time.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a:t>
            </a:fld>
            <a:endParaRPr lang="en-US"/>
          </a:p>
        </p:txBody>
      </p:sp>
    </p:spTree>
    <p:extLst>
      <p:ext uri="{BB962C8B-B14F-4D97-AF65-F5344CB8AC3E}">
        <p14:creationId xmlns:p14="http://schemas.microsoft.com/office/powerpoint/2010/main" val="877057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56</a:t>
            </a:fld>
            <a:endParaRPr lang="en-US"/>
          </a:p>
        </p:txBody>
      </p:sp>
    </p:spTree>
    <p:extLst>
      <p:ext uri="{BB962C8B-B14F-4D97-AF65-F5344CB8AC3E}">
        <p14:creationId xmlns:p14="http://schemas.microsoft.com/office/powerpoint/2010/main" val="2553399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what we eat. </a:t>
            </a:r>
          </a:p>
          <a:p>
            <a:endParaRPr lang="en-US" dirty="0" smtClean="0"/>
          </a:p>
          <a:p>
            <a:r>
              <a:rPr lang="en-US" dirty="0" smtClean="0"/>
              <a:t>Let’s take a break</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57</a:t>
            </a:fld>
            <a:endParaRPr lang="en-US"/>
          </a:p>
        </p:txBody>
      </p:sp>
    </p:spTree>
    <p:extLst>
      <p:ext uri="{BB962C8B-B14F-4D97-AF65-F5344CB8AC3E}">
        <p14:creationId xmlns:p14="http://schemas.microsoft.com/office/powerpoint/2010/main" val="2538991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Panel provided extensive</a:t>
            </a:r>
            <a:r>
              <a:rPr lang="en-US" baseline="0" dirty="0" smtClean="0"/>
              <a:t> comments on how the document could be expanded to act as a primer to the HHC issue, key challenges-both technical and policy, and applicability to the state HHC revision process. </a:t>
            </a:r>
          </a:p>
          <a:p>
            <a:endParaRPr lang="en-US" baseline="0" dirty="0" smtClean="0"/>
          </a:p>
          <a:p>
            <a:r>
              <a:rPr lang="en-US" baseline="0" dirty="0" smtClean="0"/>
              <a:t>DEC wants to ensure that all parties interested in the issue have a chance to review the document as well as expert opinions on the subject.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62</a:t>
            </a:fld>
            <a:endParaRPr lang="en-US"/>
          </a:p>
        </p:txBody>
      </p:sp>
    </p:spTree>
    <p:extLst>
      <p:ext uri="{BB962C8B-B14F-4D97-AF65-F5344CB8AC3E}">
        <p14:creationId xmlns:p14="http://schemas.microsoft.com/office/powerpoint/2010/main" val="978890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Sun’naq</a:t>
            </a:r>
            <a:r>
              <a:rPr lang="en-US" dirty="0" smtClean="0"/>
              <a:t> tribe (Kodiak) is in the process of conducting a FCR study</a:t>
            </a:r>
          </a:p>
          <a:p>
            <a:r>
              <a:rPr lang="en-US" dirty="0" smtClean="0"/>
              <a:t>Talk</a:t>
            </a:r>
            <a:r>
              <a:rPr lang="en-US" baseline="0" dirty="0" smtClean="0"/>
              <a:t> of other tribes but DEC has little first hand knowledge as studies are funded by EPA through IGAP. No requirement to inform DEC about efforts as QAPP is reviewed by EPA. The burden of quality assurance is going to fall on EPA rather than DEC since we do not have a mechanism to ensure compliance with state quality assurance policies.   Also important to note that the collection of this kind of data is not something that DEC-Water typically does. More of an ADF&amp;G practice. Will take time for DEC to develop the expertise to review FCR surveys in any meaningful way.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64</a:t>
            </a:fld>
            <a:endParaRPr lang="en-US"/>
          </a:p>
        </p:txBody>
      </p:sp>
    </p:spTree>
    <p:extLst>
      <p:ext uri="{BB962C8B-B14F-4D97-AF65-F5344CB8AC3E}">
        <p14:creationId xmlns:p14="http://schemas.microsoft.com/office/powerpoint/2010/main" val="1673978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Harvest can be simply defined as the number of fish</a:t>
            </a:r>
            <a:r>
              <a:rPr lang="en-US" baseline="0" dirty="0" smtClean="0"/>
              <a:t> </a:t>
            </a:r>
            <a:r>
              <a:rPr lang="en-US" dirty="0" smtClean="0"/>
              <a:t>available</a:t>
            </a:r>
            <a:r>
              <a:rPr lang="en-US" baseline="0" dirty="0" smtClean="0"/>
              <a:t> for taking or have been taken. It does not directly mean that consumption took place as a person could give away, barter, or simply fail to eat an item. Thus, harvest data may overestimate actual consumption of aquatic life on an individual basis unless additional information is available. </a:t>
            </a:r>
          </a:p>
          <a:p>
            <a:endParaRPr lang="en-US" baseline="0" dirty="0" smtClean="0"/>
          </a:p>
          <a:p>
            <a:r>
              <a:rPr lang="en-US" baseline="0" dirty="0" smtClean="0"/>
              <a:t>ADF&amp;G notes that 30% of households often produce 70% of the community’s harvest in terms of usable pounds of subsistence foods. (ADFG Economies and Subsistence doc)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65</a:t>
            </a:fld>
            <a:endParaRPr lang="en-US"/>
          </a:p>
        </p:txBody>
      </p:sp>
    </p:spTree>
    <p:extLst>
      <p:ext uri="{BB962C8B-B14F-4D97-AF65-F5344CB8AC3E}">
        <p14:creationId xmlns:p14="http://schemas.microsoft.com/office/powerpoint/2010/main" val="2585163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 Tribal</a:t>
            </a:r>
            <a:r>
              <a:rPr lang="en-US" baseline="0" dirty="0" smtClean="0"/>
              <a:t> Conference for Environmental Managers (ATCEM) is taking place early in the week at the Hilton. Trying to coordinate with those who will be actively interested in this issue. </a:t>
            </a:r>
          </a:p>
          <a:p>
            <a:endParaRPr lang="en-US" baseline="0" dirty="0" smtClean="0"/>
          </a:p>
          <a:p>
            <a:r>
              <a:rPr lang="en-US" dirty="0" smtClean="0"/>
              <a:t>Goal is to provide stakeholders</a:t>
            </a:r>
            <a:r>
              <a:rPr lang="en-US" baseline="0" dirty="0" smtClean="0"/>
              <a:t> with similar information/ address questions about the </a:t>
            </a:r>
            <a:r>
              <a:rPr lang="en-US" b="1" baseline="0" dirty="0" smtClean="0"/>
              <a:t>process</a:t>
            </a:r>
            <a:r>
              <a:rPr lang="en-US" b="0" baseline="0" dirty="0" smtClean="0"/>
              <a:t>/ and identify individuals who may have technical expertise. </a:t>
            </a:r>
          </a:p>
          <a:p>
            <a:endParaRPr lang="en-US" b="0" baseline="0" dirty="0" smtClean="0">
              <a:solidFill>
                <a:srgbClr val="FF0000"/>
              </a:solidFill>
            </a:endParaRPr>
          </a:p>
          <a:p>
            <a:r>
              <a:rPr lang="en-US" b="0" baseline="0" dirty="0" smtClean="0">
                <a:solidFill>
                  <a:srgbClr val="FF0000"/>
                </a:solidFill>
              </a:rPr>
              <a:t>Other states have used this approach with success</a:t>
            </a:r>
          </a:p>
          <a:p>
            <a:endParaRPr lang="en-US" b="0" baseline="0" dirty="0" smtClean="0">
              <a:solidFill>
                <a:srgbClr val="FF0000"/>
              </a:solidFill>
            </a:endParaRPr>
          </a:p>
          <a:p>
            <a:r>
              <a:rPr lang="en-US" b="0" baseline="0" dirty="0" smtClean="0">
                <a:solidFill>
                  <a:srgbClr val="FF0000"/>
                </a:solidFill>
              </a:rPr>
              <a:t>Will not be using this as a venue for providing public comment-educational in nature. Opportunity for DEC and the public to learn about HHC and it’s different facets from experts in the field.</a:t>
            </a:r>
          </a:p>
        </p:txBody>
      </p:sp>
      <p:sp>
        <p:nvSpPr>
          <p:cNvPr id="4" name="Slide Number Placeholder 3"/>
          <p:cNvSpPr>
            <a:spLocks noGrp="1"/>
          </p:cNvSpPr>
          <p:nvPr>
            <p:ph type="sldNum" sz="quarter" idx="10"/>
          </p:nvPr>
        </p:nvSpPr>
        <p:spPr/>
        <p:txBody>
          <a:bodyPr/>
          <a:lstStyle/>
          <a:p>
            <a:fld id="{6AE95335-5F7F-496E-BD63-B1417426ADE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4211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factors to consider, different stakeholders and perspectives to consider, Cannot take a myopic approach as people’s lives and livelihoods are at stake.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71</a:t>
            </a:fld>
            <a:endParaRPr lang="en-US" dirty="0"/>
          </a:p>
        </p:txBody>
      </p:sp>
    </p:spTree>
    <p:extLst>
      <p:ext uri="{BB962C8B-B14F-4D97-AF65-F5344CB8AC3E}">
        <p14:creationId xmlns:p14="http://schemas.microsoft.com/office/powerpoint/2010/main" val="1742968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pPr/>
              <a:t>72</a:t>
            </a:fld>
            <a:endParaRPr lang="en-US" dirty="0"/>
          </a:p>
        </p:txBody>
      </p:sp>
    </p:spTree>
    <p:extLst>
      <p:ext uri="{BB962C8B-B14F-4D97-AF65-F5344CB8AC3E}">
        <p14:creationId xmlns:p14="http://schemas.microsoft.com/office/powerpoint/2010/main" val="4208068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pPr/>
              <a:t>73</a:t>
            </a:fld>
            <a:endParaRPr lang="en-US" dirty="0"/>
          </a:p>
        </p:txBody>
      </p:sp>
    </p:spTree>
    <p:extLst>
      <p:ext uri="{BB962C8B-B14F-4D97-AF65-F5344CB8AC3E}">
        <p14:creationId xmlns:p14="http://schemas.microsoft.com/office/powerpoint/2010/main" val="274025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a:t>
            </a:r>
            <a:r>
              <a:rPr lang="en-US" dirty="0" err="1" smtClean="0"/>
              <a:t>Groundrules</a:t>
            </a:r>
            <a:r>
              <a:rPr lang="en-US" baseline="0" dirty="0" smtClean="0"/>
              <a:t> page in the notebook. </a:t>
            </a:r>
          </a:p>
          <a:p>
            <a:endParaRPr lang="en-US" baseline="0" dirty="0" smtClean="0"/>
          </a:p>
          <a:p>
            <a:r>
              <a:rPr lang="en-US" baseline="0" dirty="0" smtClean="0"/>
              <a:t>Rather than go over the whole document- this is a summary of the content there. </a:t>
            </a:r>
          </a:p>
          <a:p>
            <a:endParaRPr lang="en-US" baseline="0" dirty="0" smtClean="0"/>
          </a:p>
          <a:p>
            <a:r>
              <a:rPr lang="en-US" baseline="0" dirty="0" smtClean="0"/>
              <a:t>Please be respectful, helpful, and mindful that this is a process with many different points of view to be taken into account. The more you’re engaged, the more you’ll get out of this process. </a:t>
            </a:r>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6</a:t>
            </a:fld>
            <a:endParaRPr lang="en-US"/>
          </a:p>
        </p:txBody>
      </p:sp>
    </p:spTree>
    <p:extLst>
      <p:ext uri="{BB962C8B-B14F-4D97-AF65-F5344CB8AC3E}">
        <p14:creationId xmlns:p14="http://schemas.microsoft.com/office/powerpoint/2010/main" val="262143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is a depiction of the way</a:t>
            </a:r>
            <a:r>
              <a:rPr lang="en-US" baseline="0" dirty="0" smtClean="0"/>
              <a:t> multiple departments and divisions are looking at the issue to assure that we have all our bases covered. </a:t>
            </a:r>
            <a:r>
              <a:rPr lang="en-US" dirty="0" smtClean="0"/>
              <a:t>We are not in this alone</a:t>
            </a:r>
            <a:r>
              <a:rPr lang="en-US" baseline="0" dirty="0" smtClean="0"/>
              <a:t> and we are not working in silos</a:t>
            </a:r>
            <a:endParaRPr lang="en-US" dirty="0"/>
          </a:p>
        </p:txBody>
      </p:sp>
      <p:sp>
        <p:nvSpPr>
          <p:cNvPr id="4" name="Slide Number Placeholder 3"/>
          <p:cNvSpPr>
            <a:spLocks noGrp="1"/>
          </p:cNvSpPr>
          <p:nvPr>
            <p:ph type="sldNum" sz="quarter" idx="10"/>
          </p:nvPr>
        </p:nvSpPr>
        <p:spPr/>
        <p:txBody>
          <a:bodyPr/>
          <a:lstStyle/>
          <a:p>
            <a:fld id="{A8C1ED62-45FE-4320-B0CF-0AE5E915035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764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wanted to visualize a WQS- it could look like a three legged stool</a:t>
            </a:r>
          </a:p>
          <a:p>
            <a:endParaRPr lang="en-US" baseline="0" dirty="0" smtClean="0"/>
          </a:p>
          <a:p>
            <a:r>
              <a:rPr lang="en-US" baseline="0" dirty="0" smtClean="0"/>
              <a:t>All three need to be considered or the regulation will be “out of balance”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Most designated uses are general enough to be able to incorporate numerous activities under one heading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Criteria is based on dose and duration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pPr/>
              <a:t>8</a:t>
            </a:fld>
            <a:endParaRPr lang="en-US"/>
          </a:p>
        </p:txBody>
      </p:sp>
    </p:spTree>
    <p:extLst>
      <p:ext uri="{BB962C8B-B14F-4D97-AF65-F5344CB8AC3E}">
        <p14:creationId xmlns:p14="http://schemas.microsoft.com/office/powerpoint/2010/main" val="419416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nSpc>
                <a:spcPct val="150000"/>
              </a:lnSpc>
            </a:pPr>
            <a:endParaRPr lang="en-US" dirty="0" smtClean="0"/>
          </a:p>
          <a:p>
            <a:pPr marL="514350" indent="-514350">
              <a:buNone/>
            </a:pPr>
            <a:r>
              <a:rPr lang="en-US" dirty="0" smtClean="0"/>
              <a:t>used for:</a:t>
            </a:r>
          </a:p>
          <a:p>
            <a:pPr marL="514350" indent="-514350">
              <a:lnSpc>
                <a:spcPct val="150000"/>
              </a:lnSpc>
            </a:pPr>
            <a:r>
              <a:rPr lang="en-US" dirty="0" smtClean="0"/>
              <a:t>Benchmarks for monitoring/assessment</a:t>
            </a:r>
          </a:p>
          <a:p>
            <a:pPr marL="514350" indent="-514350">
              <a:lnSpc>
                <a:spcPct val="150000"/>
              </a:lnSpc>
            </a:pPr>
            <a:r>
              <a:rPr lang="en-US" dirty="0" smtClean="0"/>
              <a:t>Water quality based limits in permits</a:t>
            </a:r>
          </a:p>
          <a:p>
            <a:pPr marL="514350" indent="-514350">
              <a:lnSpc>
                <a:spcPct val="150000"/>
              </a:lnSpc>
            </a:pPr>
            <a:r>
              <a:rPr lang="en-US" dirty="0" smtClean="0"/>
              <a:t>Goals for </a:t>
            </a:r>
            <a:r>
              <a:rPr lang="en-US" dirty="0" err="1" smtClean="0"/>
              <a:t>waterbody</a:t>
            </a:r>
            <a:r>
              <a:rPr lang="en-US" dirty="0" smtClean="0"/>
              <a:t> restoration/recovery plans- TMDLs</a:t>
            </a:r>
          </a:p>
          <a:p>
            <a:pPr marL="514350" indent="-514350">
              <a:lnSpc>
                <a:spcPct val="150000"/>
              </a:lnSpc>
            </a:pPr>
            <a:endParaRPr lang="en-US" dirty="0" smtClean="0"/>
          </a:p>
          <a:p>
            <a:pPr marL="514350" indent="-514350">
              <a:lnSpc>
                <a:spcPct val="150000"/>
              </a:lnSpc>
            </a:pPr>
            <a:endParaRPr lang="en-US" dirty="0" smtClean="0"/>
          </a:p>
          <a:p>
            <a:pPr marL="514350" indent="-514350">
              <a:lnSpc>
                <a:spcPct val="150000"/>
              </a:lnSpc>
            </a:pPr>
            <a:r>
              <a:rPr lang="en-US" dirty="0" smtClean="0"/>
              <a:t>Derived by rigorous scientific procedures</a:t>
            </a:r>
          </a:p>
          <a:p>
            <a:pPr marL="514350" indent="-514350">
              <a:buFont typeface="ESRI Environmental &amp; Icons" pitchFamily="2" charset="0"/>
              <a:buChar char="9"/>
            </a:pPr>
            <a:r>
              <a:rPr lang="en-US" dirty="0" smtClean="0"/>
              <a:t>Are designed to protect public health or welfare </a:t>
            </a:r>
          </a:p>
          <a:p>
            <a:pPr marL="514350" indent="-514350">
              <a:buFont typeface="ESRI Environmental &amp; Icons" pitchFamily="2" charset="0"/>
              <a:buChar char="9"/>
            </a:pPr>
            <a:endParaRPr lang="en-US" dirty="0" smtClean="0"/>
          </a:p>
          <a:p>
            <a:pPr marL="514350" indent="-514350">
              <a:buFont typeface="ESRI Environmental &amp; Icons" pitchFamily="2" charset="0"/>
              <a:buChar char="9"/>
            </a:pPr>
            <a:r>
              <a:rPr lang="en-US" dirty="0" smtClean="0"/>
              <a:t>Provide maximum (generally) concentration of a particular pollutant in the water</a:t>
            </a:r>
          </a:p>
          <a:p>
            <a:pPr marL="514350" indent="-514350">
              <a:lnSpc>
                <a:spcPct val="150000"/>
              </a:lnSpc>
            </a:pPr>
            <a:endParaRPr lang="en-US" dirty="0" smtClean="0"/>
          </a:p>
          <a:p>
            <a:pPr marL="514350" indent="-514350">
              <a:lnSpc>
                <a:spcPct val="150000"/>
              </a:lnSpc>
            </a:pPr>
            <a:endParaRPr lang="en-US" dirty="0"/>
          </a:p>
        </p:txBody>
      </p:sp>
      <p:sp>
        <p:nvSpPr>
          <p:cNvPr id="4" name="Slide Number Placeholder 3"/>
          <p:cNvSpPr>
            <a:spLocks noGrp="1"/>
          </p:cNvSpPr>
          <p:nvPr>
            <p:ph type="sldNum" sz="quarter" idx="10"/>
          </p:nvPr>
        </p:nvSpPr>
        <p:spPr/>
        <p:txBody>
          <a:bodyPr/>
          <a:lstStyle/>
          <a:p>
            <a:fld id="{78C82E93-6F94-4E75-A8A2-586EE043A400}" type="slidenum">
              <a:rPr lang="en-US" smtClean="0"/>
              <a:pPr/>
              <a:t>9</a:t>
            </a:fld>
            <a:endParaRPr lang="en-US"/>
          </a:p>
        </p:txBody>
      </p:sp>
    </p:spTree>
    <p:extLst>
      <p:ext uri="{BB962C8B-B14F-4D97-AF65-F5344CB8AC3E}">
        <p14:creationId xmlns:p14="http://schemas.microsoft.com/office/powerpoint/2010/main" val="280064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Apply to </a:t>
            </a:r>
            <a:r>
              <a:rPr lang="en-US" b="1" dirty="0" smtClean="0"/>
              <a:t>all waters </a:t>
            </a:r>
            <a:r>
              <a:rPr lang="en-US" dirty="0" smtClean="0"/>
              <a:t>within Alaska’s geographic boundaries (e.g., within three nautical miles of shore</a:t>
            </a:r>
          </a:p>
          <a:p>
            <a:pPr>
              <a:buFont typeface="ESRI Environmental &amp; Icons" panose="02000400000000000000" pitchFamily="2" charset="0"/>
              <a:buChar char="9"/>
            </a:pPr>
            <a:r>
              <a:rPr lang="en-US" dirty="0" smtClean="0"/>
              <a:t>May not necessarily apply to certain types of sources (e.g., atmospheric)</a:t>
            </a:r>
          </a:p>
          <a:p>
            <a:pPr>
              <a:buFont typeface="ESRI Environmental &amp; Icons" panose="02000400000000000000" pitchFamily="2" charset="0"/>
              <a:buChar char="9"/>
            </a:pPr>
            <a:r>
              <a:rPr lang="en-US" dirty="0" smtClean="0"/>
              <a:t>Need to be approved of by EPA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It</a:t>
            </a:r>
            <a:r>
              <a:rPr lang="en-US" baseline="0" dirty="0" smtClean="0"/>
              <a:t> is important to note these definitions because Alaska does not have the authority to regulate water quality outside of its territorial waters. Essentially-if it’s not state property, Alaska has no jurisdiction to develop rules/regulations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AE95335-5F7F-496E-BD63-B1417426ADEA}" type="slidenum">
              <a:rPr lang="en-US" smtClean="0"/>
              <a:t>10</a:t>
            </a:fld>
            <a:endParaRPr lang="en-US"/>
          </a:p>
        </p:txBody>
      </p:sp>
    </p:spTree>
    <p:extLst>
      <p:ext uri="{BB962C8B-B14F-4D97-AF65-F5344CB8AC3E}">
        <p14:creationId xmlns:p14="http://schemas.microsoft.com/office/powerpoint/2010/main" val="219479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4EB85B-F710-4600-B42A-FB317F36440F}" type="datetime1">
              <a:rPr lang="en-US" smtClean="0">
                <a:solidFill>
                  <a:srgbClr val="DBF5F9">
                    <a:shade val="90000"/>
                  </a:srgbClr>
                </a:solidFill>
              </a:rPr>
              <a:t>8/27/2015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Improving and Protecting Alaska's Water Quality</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1B05C06-1AF5-4E3E-835B-419A9D1AA01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051612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C0DC2E-BD4F-4D74-B85C-A7D848BA671B}" type="datetime1">
              <a:rPr lang="en-US" smtClean="0">
                <a:solidFill>
                  <a:srgbClr val="04617B">
                    <a:shade val="90000"/>
                  </a:srgbClr>
                </a:solidFill>
              </a:rPr>
              <a:t>8/27/2015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237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3AEC70-1C18-4201-BCCB-D04E9C2B1449}" type="datetime1">
              <a:rPr lang="en-US" smtClean="0">
                <a:solidFill>
                  <a:srgbClr val="04617B">
                    <a:shade val="90000"/>
                  </a:srgbClr>
                </a:solidFill>
              </a:rPr>
              <a:t>8/27/2015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8345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75867-1382-420E-A82A-2032627DCF96}" type="datetime1">
              <a:rPr lang="en-US" smtClean="0">
                <a:solidFill>
                  <a:srgbClr val="04617B">
                    <a:shade val="90000"/>
                  </a:srgbClr>
                </a:solidFill>
              </a:rPr>
              <a:t>8/27/2015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9773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6C67F8-0D89-4432-B727-128246128D3A}" type="datetime1">
              <a:rPr lang="en-US" smtClean="0">
                <a:solidFill>
                  <a:srgbClr val="DBF5F9">
                    <a:shade val="90000"/>
                  </a:srgbClr>
                </a:solidFill>
              </a:rPr>
              <a:t>8/27/2015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Improving and Protecting Alaska's Water Quality</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81268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1AD77B-C162-4E53-8736-D4E81ACD2BB7}" type="datetime1">
              <a:rPr lang="en-US" smtClean="0">
                <a:solidFill>
                  <a:srgbClr val="04617B">
                    <a:shade val="90000"/>
                  </a:srgbClr>
                </a:solidFill>
              </a:rPr>
              <a:t>8/27/2015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097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ED56EA4-43C4-4FF8-85C8-5750B00E0E98}" type="datetime1">
              <a:rPr lang="en-US" smtClean="0">
                <a:solidFill>
                  <a:srgbClr val="04617B">
                    <a:shade val="90000"/>
                  </a:srgbClr>
                </a:solidFill>
              </a:rPr>
              <a:t>8/27/2015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785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E3731D-9FA4-4B72-B090-37597DA7AE6A}" type="datetime1">
              <a:rPr lang="en-US" smtClean="0">
                <a:solidFill>
                  <a:srgbClr val="04617B">
                    <a:shade val="90000"/>
                  </a:srgbClr>
                </a:solidFill>
              </a:rPr>
              <a:t>8/27/2015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952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88E8E-5408-46E3-B512-042DAEE82EB4}" type="datetime1">
              <a:rPr lang="en-US" smtClean="0">
                <a:solidFill>
                  <a:srgbClr val="04617B">
                    <a:shade val="90000"/>
                  </a:srgbClr>
                </a:solidFill>
              </a:rPr>
              <a:t>8/27/2015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474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CF3381-FE08-4D9C-AD3B-E30FE6E5C394}" type="datetime1">
              <a:rPr lang="en-US" smtClean="0">
                <a:solidFill>
                  <a:srgbClr val="04617B">
                    <a:shade val="90000"/>
                  </a:srgbClr>
                </a:solidFill>
              </a:rPr>
              <a:t>8/27/2015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603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3796BB-50E6-41A0-803E-7B6FD4365B1A}" type="datetime1">
              <a:rPr lang="en-US" smtClean="0">
                <a:solidFill>
                  <a:srgbClr val="04617B">
                    <a:shade val="90000"/>
                  </a:srgbClr>
                </a:solidFill>
              </a:rPr>
              <a:t>8/27/2015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01242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EC5059-5F59-465E-B2DB-74166F3EB92C}" type="datetime1">
              <a:rPr lang="en-US" smtClean="0">
                <a:solidFill>
                  <a:srgbClr val="04617B">
                    <a:shade val="90000"/>
                  </a:srgbClr>
                </a:solidFill>
              </a:rPr>
              <a:t>8/27/2015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B05C06-1AF5-4E3E-835B-419A9D1AA01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741547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864973"/>
            <a:ext cx="7851648" cy="4053867"/>
          </a:xfrm>
        </p:spPr>
        <p:txBody>
          <a:bodyPr>
            <a:normAutofit/>
          </a:bodyPr>
          <a:lstStyle/>
          <a:p>
            <a:pPr algn="ctr"/>
            <a:r>
              <a:rPr lang="en-US" dirty="0" smtClean="0">
                <a:solidFill>
                  <a:srgbClr val="FFFF00"/>
                </a:solidFill>
              </a:rPr>
              <a:t>Water Quality Standards</a:t>
            </a:r>
            <a:br>
              <a:rPr lang="en-US" dirty="0" smtClean="0">
                <a:solidFill>
                  <a:srgbClr val="FFFF00"/>
                </a:solidFill>
              </a:rPr>
            </a:br>
            <a:r>
              <a:rPr lang="en-US" dirty="0" smtClean="0">
                <a:solidFill>
                  <a:srgbClr val="FFFF00"/>
                </a:solidFill>
              </a:rPr>
              <a:t>Human Health Criteria </a:t>
            </a:r>
            <a:r>
              <a:rPr lang="en-US" dirty="0">
                <a:solidFill>
                  <a:srgbClr val="FFFF00"/>
                </a:solidFill>
              </a:rPr>
              <a:t/>
            </a:r>
            <a:br>
              <a:rPr lang="en-US" dirty="0">
                <a:solidFill>
                  <a:srgbClr val="FFFF00"/>
                </a:solidFill>
              </a:rPr>
            </a:br>
            <a:r>
              <a:rPr lang="en-US" sz="4400" dirty="0" smtClean="0">
                <a:solidFill>
                  <a:srgbClr val="FFFF00"/>
                </a:solidFill>
              </a:rPr>
              <a:t>Technical Workgroup</a:t>
            </a:r>
            <a:br>
              <a:rPr lang="en-US" sz="4400" dirty="0" smtClean="0">
                <a:solidFill>
                  <a:srgbClr val="FFFF00"/>
                </a:solidFill>
              </a:rPr>
            </a:br>
            <a:r>
              <a:rPr lang="en-US" sz="4400" dirty="0" smtClean="0">
                <a:solidFill>
                  <a:srgbClr val="FFFF00"/>
                </a:solidFill>
              </a:rPr>
              <a:t>Meeting #1</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5791200" y="5192151"/>
            <a:ext cx="6093161" cy="890888"/>
          </a:xfrm>
        </p:spPr>
        <p:txBody>
          <a:bodyPr>
            <a:normAutofit fontScale="85000" lnSpcReduction="20000"/>
          </a:bodyPr>
          <a:lstStyle/>
          <a:p>
            <a:r>
              <a:rPr lang="en-US" sz="2000" dirty="0"/>
              <a:t>Alaska Department of Environmental Conservation</a:t>
            </a:r>
          </a:p>
          <a:p>
            <a:r>
              <a:rPr lang="en-US" sz="2000" dirty="0"/>
              <a:t>Division of Water- Water Quality Standards </a:t>
            </a:r>
          </a:p>
          <a:p>
            <a:r>
              <a:rPr lang="en-US" sz="2000" dirty="0"/>
              <a:t>	</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4" name="Footer Placeholder 3"/>
          <p:cNvSpPr>
            <a:spLocks noGrp="1"/>
          </p:cNvSpPr>
          <p:nvPr>
            <p:ph type="ftr" sz="quarter" idx="11"/>
          </p:nvPr>
        </p:nvSpPr>
        <p:spPr/>
        <p:txBody>
          <a:bodyPr/>
          <a:lstStyle/>
          <a:p>
            <a:pPr algn="ctr"/>
            <a:r>
              <a:rPr lang="en-US" dirty="0" smtClean="0">
                <a:solidFill>
                  <a:srgbClr val="DBF5F9">
                    <a:shade val="90000"/>
                  </a:srgbClr>
                </a:solidFill>
              </a:rPr>
              <a:t>Improving and Protecting Alaska's Water Quality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DBF5F9">
                    <a:shade val="90000"/>
                  </a:srgbClr>
                </a:solidFill>
              </a:rPr>
              <a:pPr/>
              <a:t>1</a:t>
            </a:fld>
            <a:endParaRPr lang="en-US" dirty="0">
              <a:solidFill>
                <a:srgbClr val="DBF5F9">
                  <a:shade val="90000"/>
                </a:srgbClr>
              </a:solidFill>
            </a:endParaRPr>
          </a:p>
        </p:txBody>
      </p:sp>
    </p:spTree>
    <p:extLst>
      <p:ext uri="{BB962C8B-B14F-4D97-AF65-F5344CB8AC3E}">
        <p14:creationId xmlns:p14="http://schemas.microsoft.com/office/powerpoint/2010/main" val="312809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2617"/>
            <a:ext cx="10972800" cy="481914"/>
          </a:xfrm>
        </p:spPr>
        <p:txBody>
          <a:bodyPr>
            <a:noAutofit/>
          </a:bodyPr>
          <a:lstStyle/>
          <a:p>
            <a:r>
              <a:rPr lang="en-US" sz="3200" dirty="0" smtClean="0"/>
              <a:t>Where do Water Quality Standards (and discharge limits) apply?</a:t>
            </a:r>
            <a:endParaRPr lang="en-US" sz="3200" dirty="0"/>
          </a:p>
        </p:txBody>
      </p:sp>
      <p:sp>
        <p:nvSpPr>
          <p:cNvPr id="3" name="Content Placeholder 2"/>
          <p:cNvSpPr>
            <a:spLocks noGrp="1"/>
          </p:cNvSpPr>
          <p:nvPr>
            <p:ph idx="1"/>
          </p:nvPr>
        </p:nvSpPr>
        <p:spPr>
          <a:xfrm>
            <a:off x="609600" y="1717589"/>
            <a:ext cx="10972800" cy="4607011"/>
          </a:xfrm>
        </p:spPr>
        <p:txBody>
          <a:bodyPr>
            <a:normAutofit/>
          </a:bodyPr>
          <a:lstStyle/>
          <a:p>
            <a:pPr marL="0" indent="0">
              <a:buNone/>
            </a:pPr>
            <a:r>
              <a:rPr lang="en-US" dirty="0" smtClean="0"/>
              <a:t>(</a:t>
            </a:r>
            <a:r>
              <a:rPr lang="en-US" dirty="0"/>
              <a:t>AS 46.03.900) "Waters" include lakes, bays, sounds, </a:t>
            </a:r>
            <a:r>
              <a:rPr lang="en-US" dirty="0" smtClean="0"/>
              <a:t>ponds, impounding </a:t>
            </a:r>
            <a:r>
              <a:rPr lang="en-US" dirty="0"/>
              <a:t>reservoirs, springs, wells, rivers, streams, </a:t>
            </a:r>
            <a:r>
              <a:rPr lang="en-US" dirty="0" smtClean="0"/>
              <a:t>creeks, estuaries</a:t>
            </a:r>
            <a:r>
              <a:rPr lang="en-US" dirty="0"/>
              <a:t>, marshes, inlets, straits, passages, canals, the Pacific </a:t>
            </a:r>
            <a:r>
              <a:rPr lang="en-US" dirty="0" smtClean="0"/>
              <a:t>Ocean, Gulf </a:t>
            </a:r>
            <a:r>
              <a:rPr lang="en-US" dirty="0"/>
              <a:t>of Alaska, Bering Sea, and Arctic Ocean, in the territorial </a:t>
            </a:r>
            <a:r>
              <a:rPr lang="en-US" dirty="0" smtClean="0"/>
              <a:t>limits of </a:t>
            </a:r>
            <a:r>
              <a:rPr lang="en-US" dirty="0"/>
              <a:t>the state, and all other bodies of surface or underground </a:t>
            </a:r>
            <a:r>
              <a:rPr lang="en-US" dirty="0" smtClean="0"/>
              <a:t>water, natural </a:t>
            </a:r>
            <a:r>
              <a:rPr lang="en-US" dirty="0"/>
              <a:t>or artificial, public or private, inland or coastal, fresh or </a:t>
            </a:r>
            <a:r>
              <a:rPr lang="en-US" dirty="0" smtClean="0"/>
              <a:t>salt, which </a:t>
            </a:r>
            <a:r>
              <a:rPr lang="en-US" dirty="0"/>
              <a:t>are wholly or partially in or bordering the state or under </a:t>
            </a:r>
            <a:r>
              <a:rPr lang="en-US" dirty="0" smtClean="0"/>
              <a:t>the jurisdiction </a:t>
            </a:r>
            <a:r>
              <a:rPr lang="en-US" dirty="0"/>
              <a:t>of the state. </a:t>
            </a:r>
            <a:endParaRPr lang="en-US" dirty="0" smtClean="0"/>
          </a:p>
          <a:p>
            <a:pPr marL="0" indent="0">
              <a:buNone/>
            </a:pPr>
            <a:endParaRPr lang="en-US" dirty="0"/>
          </a:p>
          <a:p>
            <a:pPr marL="0" indent="0">
              <a:buNone/>
            </a:pPr>
            <a:r>
              <a:rPr lang="en-US" dirty="0"/>
              <a:t>(18 AAC 70.020(b)): [t]he water quality standards regulate human activities that result in alterations to </a:t>
            </a:r>
            <a:r>
              <a:rPr lang="en-US" b="1" dirty="0"/>
              <a:t>waters</a:t>
            </a:r>
            <a:r>
              <a:rPr lang="en-US" dirty="0"/>
              <a:t> within the state’s jurisdiction.</a:t>
            </a:r>
            <a:endParaRPr lang="en-US" dirty="0" smtClean="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10</a:t>
            </a:fld>
            <a:endParaRPr lang="en-US">
              <a:solidFill>
                <a:srgbClr val="04617B">
                  <a:shade val="90000"/>
                </a:srgbClr>
              </a:solidFill>
            </a:endParaRPr>
          </a:p>
        </p:txBody>
      </p:sp>
    </p:spTree>
    <p:extLst>
      <p:ext uri="{BB962C8B-B14F-4D97-AF65-F5344CB8AC3E}">
        <p14:creationId xmlns:p14="http://schemas.microsoft.com/office/powerpoint/2010/main" val="319465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476695"/>
            <a:ext cx="8229600" cy="743712"/>
          </a:xfrm>
        </p:spPr>
        <p:txBody>
          <a:bodyPr>
            <a:normAutofit/>
          </a:bodyPr>
          <a:lstStyle/>
          <a:p>
            <a:r>
              <a:rPr lang="en-US" sz="4000" dirty="0"/>
              <a:t>Human Health Criteria (HHC)</a:t>
            </a:r>
          </a:p>
        </p:txBody>
      </p:sp>
      <p:sp>
        <p:nvSpPr>
          <p:cNvPr id="3" name="Content Placeholder 2"/>
          <p:cNvSpPr>
            <a:spLocks noGrp="1"/>
          </p:cNvSpPr>
          <p:nvPr>
            <p:ph idx="1"/>
          </p:nvPr>
        </p:nvSpPr>
        <p:spPr>
          <a:xfrm>
            <a:off x="3282925" y="1569308"/>
            <a:ext cx="8467597" cy="4976523"/>
          </a:xfrm>
        </p:spPr>
        <p:txBody>
          <a:bodyPr>
            <a:normAutofit fontScale="25000" lnSpcReduction="20000"/>
          </a:bodyPr>
          <a:lstStyle/>
          <a:p>
            <a:pPr>
              <a:buFont typeface="ESRI Environmental &amp; Icons" panose="02000400000000000000" pitchFamily="2" charset="0"/>
              <a:buChar char="9"/>
            </a:pPr>
            <a:endParaRPr lang="en-US" sz="3100" dirty="0" smtClean="0"/>
          </a:p>
          <a:p>
            <a:pPr>
              <a:buFont typeface="ESRI Environmental &amp; Icons" panose="02000400000000000000" pitchFamily="2" charset="0"/>
              <a:buChar char="9"/>
            </a:pPr>
            <a:r>
              <a:rPr lang="en-US" sz="9600" dirty="0" smtClean="0"/>
              <a:t>A human health criterion is the highest concentration of a pollutant in surface water that is not expected to pose a significant risk to human health </a:t>
            </a:r>
          </a:p>
          <a:p>
            <a:pPr>
              <a:buFont typeface="ESRI Environmental &amp; Icons" panose="02000400000000000000" pitchFamily="2" charset="0"/>
              <a:buChar char="9"/>
            </a:pPr>
            <a:endParaRPr lang="en-US" sz="7400" dirty="0" smtClean="0"/>
          </a:p>
          <a:p>
            <a:pPr lvl="1">
              <a:buFont typeface="ESRI Environmental &amp; Icons" panose="02000400000000000000" pitchFamily="2" charset="0"/>
              <a:buChar char="9"/>
            </a:pPr>
            <a:r>
              <a:rPr lang="en-US" sz="8000" dirty="0" smtClean="0"/>
              <a:t>designed to </a:t>
            </a:r>
            <a:r>
              <a:rPr lang="en-US" sz="8000" b="1" dirty="0" smtClean="0"/>
              <a:t>minimize the risk </a:t>
            </a:r>
            <a:r>
              <a:rPr lang="en-US" sz="8000" dirty="0" smtClean="0"/>
              <a:t>of adverse effects from exposure to</a:t>
            </a:r>
            <a:r>
              <a:rPr lang="en-US" sz="8000" b="1" dirty="0" smtClean="0"/>
              <a:t> </a:t>
            </a:r>
            <a:r>
              <a:rPr lang="en-US" sz="8000" dirty="0" smtClean="0"/>
              <a:t>different contaminates</a:t>
            </a:r>
          </a:p>
          <a:p>
            <a:pPr marL="0" indent="0">
              <a:buNone/>
            </a:pPr>
            <a:endParaRPr lang="en-US" sz="8000" dirty="0" smtClean="0"/>
          </a:p>
          <a:p>
            <a:pPr lvl="1">
              <a:buFont typeface="ESRI Environmental &amp; Icons" panose="02000400000000000000" pitchFamily="2" charset="0"/>
              <a:buChar char="9"/>
            </a:pPr>
            <a:r>
              <a:rPr lang="en-US" sz="8000" dirty="0" smtClean="0"/>
              <a:t>Based on a </a:t>
            </a:r>
            <a:r>
              <a:rPr lang="en-US" sz="8000" b="1" dirty="0" smtClean="0"/>
              <a:t>chronic (lifetime) exposure </a:t>
            </a:r>
            <a:r>
              <a:rPr lang="en-US" sz="8000" dirty="0" smtClean="0"/>
              <a:t>to contaminants</a:t>
            </a:r>
          </a:p>
          <a:p>
            <a:pPr>
              <a:buFont typeface="ESRI Environmental &amp; Icons" panose="02000400000000000000" pitchFamily="2" charset="0"/>
              <a:buChar char="9"/>
            </a:pPr>
            <a:endParaRPr lang="en-US" sz="8000" dirty="0" smtClean="0"/>
          </a:p>
          <a:p>
            <a:pPr lvl="1">
              <a:buFont typeface="ESRI Environmental &amp; Icons" panose="02000400000000000000" pitchFamily="2" charset="0"/>
              <a:buChar char="9"/>
            </a:pPr>
            <a:r>
              <a:rPr lang="en-US" sz="8000" dirty="0" smtClean="0"/>
              <a:t>Includes </a:t>
            </a:r>
            <a:r>
              <a:rPr lang="en-US" sz="8000" b="1" dirty="0" smtClean="0"/>
              <a:t>the ingestion of drinking water </a:t>
            </a:r>
            <a:r>
              <a:rPr lang="en-US" sz="8000" dirty="0" smtClean="0"/>
              <a:t>from surface water sources and/or</a:t>
            </a:r>
          </a:p>
          <a:p>
            <a:pPr>
              <a:buFont typeface="ESRI Environmental &amp; Icons" panose="02000400000000000000" pitchFamily="2" charset="0"/>
              <a:buChar char="9"/>
            </a:pPr>
            <a:endParaRPr lang="en-US" sz="8000" dirty="0" smtClean="0"/>
          </a:p>
          <a:p>
            <a:pPr lvl="1">
              <a:buFont typeface="ESRI Environmental &amp; Icons" panose="02000400000000000000" pitchFamily="2" charset="0"/>
              <a:buChar char="9"/>
            </a:pPr>
            <a:r>
              <a:rPr lang="en-US" sz="8000" dirty="0" smtClean="0"/>
              <a:t>The</a:t>
            </a:r>
            <a:r>
              <a:rPr lang="en-US" sz="8000" b="1" dirty="0" smtClean="0"/>
              <a:t> consumption of aquatic life </a:t>
            </a:r>
            <a:r>
              <a:rPr lang="en-US" sz="8000" dirty="0" smtClean="0"/>
              <a:t>obtained from surface waters.</a:t>
            </a:r>
          </a:p>
          <a:p>
            <a:pPr>
              <a:buNone/>
            </a:pPr>
            <a:r>
              <a:rPr lang="en-US" dirty="0" smtClean="0">
                <a:solidFill>
                  <a:schemeClr val="accent2">
                    <a:lumMod val="75000"/>
                  </a:schemeClr>
                </a:solidFill>
              </a:rPr>
              <a:t>				</a:t>
            </a:r>
          </a:p>
          <a:p>
            <a:pPr marL="0" indent="0">
              <a:buNone/>
            </a:pPr>
            <a:endParaRPr lang="en-US" dirty="0">
              <a:solidFill>
                <a:schemeClr val="accent2">
                  <a:lumMod val="75000"/>
                </a:schemeClr>
              </a:solidFill>
            </a:endParaRPr>
          </a:p>
          <a:p>
            <a:endParaRPr lang="en-US" dirty="0" smtClean="0">
              <a:solidFill>
                <a:schemeClr val="accent2">
                  <a:lumMod val="75000"/>
                </a:schemeClr>
              </a:solidFill>
            </a:endParaRPr>
          </a:p>
          <a:p>
            <a:pPr>
              <a:buNone/>
            </a:pPr>
            <a:endParaRPr lang="en-US" dirty="0">
              <a:solidFill>
                <a:schemeClr val="accent2">
                  <a:lumMod val="75000"/>
                </a:schemeClr>
              </a:solidFill>
            </a:endParaRPr>
          </a:p>
          <a:p>
            <a:pPr>
              <a:buNone/>
            </a:pPr>
            <a:r>
              <a:rPr lang="en-US" dirty="0" smtClean="0">
                <a:solidFill>
                  <a:schemeClr val="accent2">
                    <a:lumMod val="75000"/>
                  </a:schemeClr>
                </a:solidFill>
              </a:rPr>
              <a:t>	</a:t>
            </a:r>
            <a:r>
              <a:rPr lang="en-US" sz="3900" dirty="0"/>
              <a:t>               </a:t>
            </a:r>
            <a:r>
              <a:rPr lang="en-US" sz="1700" baseline="-25000" dirty="0"/>
              <a:t>*</a:t>
            </a:r>
            <a:endParaRPr lang="en-US" sz="3900" dirty="0"/>
          </a:p>
        </p:txBody>
      </p:sp>
      <p:grpSp>
        <p:nvGrpSpPr>
          <p:cNvPr id="13" name="Group 12"/>
          <p:cNvGrpSpPr/>
          <p:nvPr/>
        </p:nvGrpSpPr>
        <p:grpSpPr>
          <a:xfrm>
            <a:off x="303614" y="5241719"/>
            <a:ext cx="2427060" cy="1118678"/>
            <a:chOff x="6706198" y="1958851"/>
            <a:chExt cx="1255567" cy="567042"/>
          </a:xfrm>
        </p:grpSpPr>
        <p:pic>
          <p:nvPicPr>
            <p:cNvPr id="9" name="Picture 8" descr="http://www.humanrightslogo.net/sites/default/files/styles/gallery-full/public/images/submissions/12120%2520-%2520humanrights1.jpg?itok=4tLOKWdz"/>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198" y="1958851"/>
              <a:ext cx="573866" cy="561810"/>
            </a:xfrm>
            <a:prstGeom prst="rect">
              <a:avLst/>
            </a:prstGeom>
            <a:ln w="6350" cap="sq">
              <a:solidFill>
                <a:schemeClr val="tx1"/>
              </a:solidFill>
              <a:prstDash val="solid"/>
              <a:miter lim="800000"/>
            </a:ln>
            <a:effectLst/>
          </p:spPr>
        </p:pic>
        <p:pic>
          <p:nvPicPr>
            <p:cNvPr id="10" name="Picture 9" descr="https://encrypted-tbn0.gstatic.com/images?q=tbn:ANd9GcSEkbUaRWAA4-nwt4mod6QyIu3FNUPOamkiWhHQ9bxjN28dOOhR2w"/>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830" y="1964083"/>
              <a:ext cx="558935" cy="561810"/>
            </a:xfrm>
            <a:prstGeom prst="rect">
              <a:avLst/>
            </a:prstGeom>
            <a:ln w="19050" cap="sq">
              <a:solidFill>
                <a:schemeClr val="tx1"/>
              </a:solidFill>
              <a:prstDash val="solid"/>
              <a:miter lim="800000"/>
            </a:ln>
            <a:effectLst/>
          </p:spPr>
        </p:pic>
      </p:grpSp>
      <p:sp>
        <p:nvSpPr>
          <p:cNvPr id="5" name="Footer Placeholder 4"/>
          <p:cNvSpPr>
            <a:spLocks noGrp="1"/>
          </p:cNvSpPr>
          <p:nvPr>
            <p:ph type="ftr" sz="quarter" idx="11"/>
          </p:nvPr>
        </p:nvSpPr>
        <p:spPr>
          <a:xfrm>
            <a:off x="4800600" y="6300151"/>
            <a:ext cx="3352800" cy="365125"/>
          </a:xfrm>
        </p:spPr>
        <p:txBody>
          <a:bodyPr/>
          <a:lstStyle/>
          <a:p>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1026" name="Picture 2" descr="http://www.jimmiejackfishing.com/pageImages/34-112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552" y="1613008"/>
            <a:ext cx="3004064" cy="3341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4" name="Slide Number Placeholder 3"/>
          <p:cNvSpPr>
            <a:spLocks noGrp="1"/>
          </p:cNvSpPr>
          <p:nvPr>
            <p:ph type="sldNum" sz="quarter" idx="12"/>
          </p:nvPr>
        </p:nvSpPr>
        <p:spPr/>
        <p:txBody>
          <a:bodyPr/>
          <a:lstStyle/>
          <a:p>
            <a:fld id="{D1B05C06-1AF5-4E3E-835B-419A9D1AA012}" type="slidenum">
              <a:rPr lang="en-US" smtClean="0">
                <a:solidFill>
                  <a:srgbClr val="04617B">
                    <a:shade val="90000"/>
                  </a:srgbClr>
                </a:solidFill>
              </a:rPr>
              <a:pPr/>
              <a:t>11</a:t>
            </a:fld>
            <a:endParaRPr lang="en-US">
              <a:solidFill>
                <a:srgbClr val="04617B">
                  <a:shade val="90000"/>
                </a:srgbClr>
              </a:solidFill>
            </a:endParaRPr>
          </a:p>
        </p:txBody>
      </p:sp>
    </p:spTree>
    <p:extLst>
      <p:ext uri="{BB962C8B-B14F-4D97-AF65-F5344CB8AC3E}">
        <p14:creationId xmlns:p14="http://schemas.microsoft.com/office/powerpoint/2010/main" val="357918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49409"/>
          </a:xfrm>
        </p:spPr>
        <p:txBody>
          <a:bodyPr>
            <a:normAutofit/>
          </a:bodyPr>
          <a:lstStyle/>
          <a:p>
            <a:r>
              <a:rPr lang="en-US" sz="3600" dirty="0" smtClean="0"/>
              <a:t>What are HHC (cont.)</a:t>
            </a:r>
            <a:endParaRPr lang="en-US" sz="3600" dirty="0"/>
          </a:p>
        </p:txBody>
      </p:sp>
      <p:sp>
        <p:nvSpPr>
          <p:cNvPr id="3" name="Content Placeholder 2"/>
          <p:cNvSpPr>
            <a:spLocks noGrp="1"/>
          </p:cNvSpPr>
          <p:nvPr>
            <p:ph idx="1"/>
          </p:nvPr>
        </p:nvSpPr>
        <p:spPr/>
        <p:txBody>
          <a:bodyPr>
            <a:normAutofit lnSpcReduction="10000"/>
          </a:bodyPr>
          <a:lstStyle/>
          <a:p>
            <a:pPr>
              <a:buFont typeface="ESRI Environmental &amp; Icons" panose="02000400000000000000" pitchFamily="2" charset="0"/>
              <a:buChar char="9"/>
            </a:pPr>
            <a:r>
              <a:rPr lang="en-US" dirty="0"/>
              <a:t>Human Health Criteria consider two different exposure scenarios </a:t>
            </a:r>
            <a:r>
              <a:rPr lang="en-US" dirty="0" smtClean="0"/>
              <a:t> </a:t>
            </a:r>
          </a:p>
          <a:p>
            <a:pPr lvl="1">
              <a:buFont typeface="ESRI Environmental &amp; Icons" panose="02000400000000000000" pitchFamily="2" charset="0"/>
              <a:buChar char="9"/>
            </a:pPr>
            <a:r>
              <a:rPr lang="en-US" dirty="0" smtClean="0"/>
              <a:t>Marine Waters (Consumption of aquatic organisms only) </a:t>
            </a:r>
          </a:p>
          <a:p>
            <a:pPr lvl="1">
              <a:spcAft>
                <a:spcPts val="1200"/>
              </a:spcAft>
              <a:buFont typeface="ESRI Environmental &amp; Icons" panose="02000400000000000000" pitchFamily="2" charset="0"/>
              <a:buChar char="9"/>
            </a:pPr>
            <a:r>
              <a:rPr lang="en-US" dirty="0" smtClean="0"/>
              <a:t>Freshwaters (Consumption </a:t>
            </a:r>
            <a:r>
              <a:rPr lang="en-US" dirty="0"/>
              <a:t>of </a:t>
            </a:r>
            <a:r>
              <a:rPr lang="en-US" dirty="0" smtClean="0"/>
              <a:t>aquatic organisms &amp; </a:t>
            </a:r>
            <a:r>
              <a:rPr lang="en-US" dirty="0"/>
              <a:t>ingestion </a:t>
            </a:r>
            <a:r>
              <a:rPr lang="en-US" dirty="0" smtClean="0"/>
              <a:t>of surface water)</a:t>
            </a:r>
            <a:endParaRPr lang="en-US" dirty="0"/>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Several factors </a:t>
            </a:r>
            <a:r>
              <a:rPr lang="en-US" dirty="0"/>
              <a:t>to </a:t>
            </a:r>
            <a:r>
              <a:rPr lang="en-US" dirty="0" smtClean="0"/>
              <a:t>consider…</a:t>
            </a:r>
            <a:endParaRPr lang="en-US" dirty="0"/>
          </a:p>
          <a:p>
            <a:pPr lvl="1">
              <a:buFont typeface="ESRI Environmental &amp; Icons" panose="02000400000000000000" pitchFamily="2" charset="0"/>
              <a:buChar char="9"/>
            </a:pPr>
            <a:r>
              <a:rPr lang="en-US" dirty="0" smtClean="0"/>
              <a:t>Population of concern</a:t>
            </a:r>
          </a:p>
          <a:p>
            <a:pPr lvl="1">
              <a:buFont typeface="ESRI Environmental &amp; Icons" panose="02000400000000000000" pitchFamily="2" charset="0"/>
              <a:buChar char="9"/>
            </a:pPr>
            <a:r>
              <a:rPr lang="en-US" dirty="0" smtClean="0"/>
              <a:t>Mode </a:t>
            </a:r>
            <a:r>
              <a:rPr lang="en-US" dirty="0"/>
              <a:t>of effect of the contaminant (</a:t>
            </a:r>
            <a:r>
              <a:rPr lang="en-US" dirty="0" smtClean="0"/>
              <a:t>acute v. </a:t>
            </a:r>
            <a:r>
              <a:rPr lang="en-US" dirty="0"/>
              <a:t>chronic, </a:t>
            </a:r>
            <a:r>
              <a:rPr lang="en-US" dirty="0" smtClean="0"/>
              <a:t>carcinogenic, </a:t>
            </a:r>
            <a:r>
              <a:rPr lang="en-US" dirty="0"/>
              <a:t>etc</a:t>
            </a:r>
            <a:r>
              <a:rPr lang="en-US" dirty="0" smtClean="0"/>
              <a:t>.)</a:t>
            </a:r>
          </a:p>
          <a:p>
            <a:pPr lvl="1">
              <a:buFont typeface="ESRI Environmental &amp; Icons" panose="02000400000000000000" pitchFamily="2" charset="0"/>
              <a:buChar char="9"/>
            </a:pPr>
            <a:r>
              <a:rPr lang="en-US" dirty="0" smtClean="0"/>
              <a:t>Definition of “aquatic life” and where does your meal come from? </a:t>
            </a:r>
            <a:endParaRPr lang="en-US" dirty="0"/>
          </a:p>
          <a:p>
            <a:pPr lvl="1">
              <a:buFont typeface="ESRI Environmental &amp; Icons" panose="02000400000000000000" pitchFamily="2" charset="0"/>
              <a:buChar char="9"/>
            </a:pPr>
            <a:r>
              <a:rPr lang="en-US" dirty="0" smtClean="0"/>
              <a:t>Other exposure issues and sources of contaminants (e.g. air)</a:t>
            </a:r>
            <a:endParaRPr lang="en-US" dirty="0"/>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12</a:t>
            </a:fld>
            <a:endParaRPr lang="en-US">
              <a:solidFill>
                <a:srgbClr val="04617B">
                  <a:shade val="90000"/>
                </a:srgbClr>
              </a:solidFill>
            </a:endParaRPr>
          </a:p>
        </p:txBody>
      </p:sp>
    </p:spTree>
    <p:extLst>
      <p:ext uri="{BB962C8B-B14F-4D97-AF65-F5344CB8AC3E}">
        <p14:creationId xmlns:p14="http://schemas.microsoft.com/office/powerpoint/2010/main" val="3065164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14352"/>
            <a:ext cx="8402596" cy="758667"/>
          </a:xfrm>
        </p:spPr>
        <p:txBody>
          <a:bodyPr>
            <a:normAutofit/>
          </a:bodyPr>
          <a:lstStyle/>
          <a:p>
            <a:r>
              <a:rPr lang="en-US" sz="3600" dirty="0" smtClean="0"/>
              <a:t>When does HHC apply- Designated Use?</a:t>
            </a:r>
            <a:endParaRPr lang="en-US" sz="3600" dirty="0"/>
          </a:p>
        </p:txBody>
      </p:sp>
      <p:pic>
        <p:nvPicPr>
          <p:cNvPr id="9" name="Picture 8"/>
          <p:cNvPicPr>
            <a:picLocks noChangeAspect="1"/>
          </p:cNvPicPr>
          <p:nvPr/>
        </p:nvPicPr>
        <p:blipFill>
          <a:blip r:embed="rId3"/>
          <a:stretch>
            <a:fillRect/>
          </a:stretch>
        </p:blipFill>
        <p:spPr>
          <a:xfrm>
            <a:off x="345990" y="1971829"/>
            <a:ext cx="4522572" cy="4415445"/>
          </a:xfrm>
          <a:prstGeom prst="rect">
            <a:avLst/>
          </a:prstGeom>
        </p:spPr>
      </p:pic>
      <p:sp>
        <p:nvSpPr>
          <p:cNvPr id="3" name="Content Placeholder 2"/>
          <p:cNvSpPr>
            <a:spLocks noGrp="1"/>
          </p:cNvSpPr>
          <p:nvPr>
            <p:ph sz="half" idx="1"/>
          </p:nvPr>
        </p:nvSpPr>
        <p:spPr>
          <a:xfrm>
            <a:off x="5498757" y="1549831"/>
            <a:ext cx="6083643" cy="4698569"/>
          </a:xfrm>
        </p:spPr>
        <p:txBody>
          <a:bodyPr>
            <a:normAutofit fontScale="92500"/>
          </a:bodyPr>
          <a:lstStyle/>
          <a:p>
            <a:pPr marL="0" indent="0">
              <a:buNone/>
            </a:pPr>
            <a:r>
              <a:rPr lang="en-US" dirty="0" smtClean="0"/>
              <a:t>HHC are tied to the designated </a:t>
            </a:r>
            <a:r>
              <a:rPr lang="en-US" dirty="0" smtClean="0"/>
              <a:t>uses  </a:t>
            </a:r>
          </a:p>
          <a:p>
            <a:pPr>
              <a:spcAft>
                <a:spcPts val="600"/>
              </a:spcAft>
              <a:buFont typeface="ESRI Environmental &amp; Icons" panose="02000400000000000000" pitchFamily="2" charset="0"/>
              <a:buChar char="9"/>
            </a:pPr>
            <a:r>
              <a:rPr lang="en-US" b="1" i="1" dirty="0" smtClean="0"/>
              <a:t>Drinking water</a:t>
            </a:r>
          </a:p>
          <a:p>
            <a:pPr>
              <a:spcAft>
                <a:spcPts val="600"/>
              </a:spcAft>
              <a:buFont typeface="ESRI Environmental &amp; Icons" panose="02000400000000000000" pitchFamily="2" charset="0"/>
              <a:buChar char="9"/>
            </a:pPr>
            <a:r>
              <a:rPr lang="en-US" b="1" i="1" dirty="0" smtClean="0"/>
              <a:t>Growth and propagation of fish</a:t>
            </a:r>
            <a:r>
              <a:rPr lang="en-US" i="1" dirty="0" smtClean="0"/>
              <a:t>, shellfish, other aquatic life and wildlife</a:t>
            </a:r>
          </a:p>
          <a:p>
            <a:pPr>
              <a:spcAft>
                <a:spcPts val="600"/>
              </a:spcAft>
              <a:buFont typeface="ESRI Environmental &amp; Icons" panose="02000400000000000000" pitchFamily="2" charset="0"/>
              <a:buChar char="9"/>
            </a:pPr>
            <a:r>
              <a:rPr lang="en-US" b="1" i="1" dirty="0" smtClean="0"/>
              <a:t>Harvesting for consumption </a:t>
            </a:r>
            <a:r>
              <a:rPr lang="en-US" i="1" dirty="0" smtClean="0"/>
              <a:t>of raw mollusks or other raw aquatic life</a:t>
            </a:r>
          </a:p>
          <a:p>
            <a:pPr>
              <a:buFont typeface="ESRI Environmental &amp; Icons" panose="02000400000000000000" pitchFamily="2" charset="0"/>
              <a:buChar char="9"/>
            </a:pPr>
            <a:r>
              <a:rPr lang="en-US" dirty="0" smtClean="0"/>
              <a:t>Removal or modification of uses and/or criteria may be subject to a high level of scrutiny when 303(c) fishable/swimmable uses</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13</a:t>
            </a:fld>
            <a:endParaRPr lang="en-US">
              <a:solidFill>
                <a:srgbClr val="04617B">
                  <a:shade val="90000"/>
                </a:srgb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362556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5793"/>
          </a:xfrm>
        </p:spPr>
        <p:txBody>
          <a:bodyPr/>
          <a:lstStyle/>
          <a:p>
            <a:r>
              <a:rPr lang="en-US" sz="3600" dirty="0" smtClean="0"/>
              <a:t>Historical Context: National</a:t>
            </a:r>
            <a:endParaRPr lang="en-US" dirty="0"/>
          </a:p>
        </p:txBody>
      </p:sp>
      <p:sp>
        <p:nvSpPr>
          <p:cNvPr id="3" name="Content Placeholder 2"/>
          <p:cNvSpPr>
            <a:spLocks noGrp="1"/>
          </p:cNvSpPr>
          <p:nvPr>
            <p:ph idx="1"/>
          </p:nvPr>
        </p:nvSpPr>
        <p:spPr>
          <a:xfrm>
            <a:off x="609600" y="1742303"/>
            <a:ext cx="10972800" cy="4582297"/>
          </a:xfrm>
        </p:spPr>
        <p:txBody>
          <a:bodyPr>
            <a:normAutofit/>
          </a:bodyPr>
          <a:lstStyle/>
          <a:p>
            <a:pPr>
              <a:buFont typeface="ESRI Environmental &amp; Icons" panose="02000400000000000000" pitchFamily="2" charset="0"/>
              <a:buChar char="9"/>
            </a:pPr>
            <a:r>
              <a:rPr lang="en-US" dirty="0" smtClean="0"/>
              <a:t>1980 – EPA derived 64 </a:t>
            </a:r>
            <a:r>
              <a:rPr lang="en-US" dirty="0"/>
              <a:t>recommended HHC. Criteria were based on </a:t>
            </a:r>
            <a:r>
              <a:rPr lang="en-US" dirty="0" smtClean="0"/>
              <a:t>national </a:t>
            </a:r>
            <a:r>
              <a:rPr lang="en-US" dirty="0"/>
              <a:t>dietary information (where 6.5 g/day comes from</a:t>
            </a:r>
            <a:r>
              <a:rPr lang="en-US" dirty="0" smtClean="0"/>
              <a:t>)</a:t>
            </a:r>
            <a:endParaRPr lang="en-US" dirty="0" smtClean="0"/>
          </a:p>
          <a:p>
            <a:pPr>
              <a:buFont typeface="ESRI Environmental &amp; Icons" panose="02000400000000000000" pitchFamily="2" charset="0"/>
              <a:buChar char="9"/>
            </a:pPr>
            <a:r>
              <a:rPr lang="en-US" dirty="0" smtClean="0"/>
              <a:t>1992 - National </a:t>
            </a:r>
            <a:r>
              <a:rPr lang="en-US" dirty="0" smtClean="0"/>
              <a:t>Toxics Rule </a:t>
            </a:r>
            <a:r>
              <a:rPr lang="en-US" dirty="0" smtClean="0"/>
              <a:t>promulgated carcinogens for Alaska</a:t>
            </a:r>
          </a:p>
          <a:p>
            <a:pPr>
              <a:buFont typeface="ESRI Environmental &amp; Icons" panose="02000400000000000000" pitchFamily="2" charset="0"/>
              <a:buChar char="9"/>
            </a:pPr>
            <a:r>
              <a:rPr lang="en-US" dirty="0" smtClean="0"/>
              <a:t>2000 - New HHC methodology </a:t>
            </a:r>
            <a:r>
              <a:rPr lang="en-US" dirty="0" smtClean="0"/>
              <a:t>was </a:t>
            </a:r>
            <a:r>
              <a:rPr lang="en-US" dirty="0" smtClean="0"/>
              <a:t>published</a:t>
            </a:r>
            <a:r>
              <a:rPr lang="en-US" dirty="0" smtClean="0"/>
              <a:t>. </a:t>
            </a:r>
            <a:endParaRPr lang="en-US" dirty="0" smtClean="0"/>
          </a:p>
          <a:p>
            <a:pPr lvl="1">
              <a:buFont typeface="ESRI Environmental &amp; Icons" panose="02000400000000000000" pitchFamily="2" charset="0"/>
              <a:buChar char="9"/>
            </a:pPr>
            <a:r>
              <a:rPr lang="en-US" dirty="0" smtClean="0"/>
              <a:t>Updated FCR to 17.5 g/d</a:t>
            </a:r>
          </a:p>
          <a:p>
            <a:pPr lvl="1">
              <a:buFont typeface="ESRI Environmental &amp; Icons" panose="02000400000000000000" pitchFamily="2" charset="0"/>
              <a:buChar char="9"/>
            </a:pPr>
            <a:r>
              <a:rPr lang="en-US" dirty="0" smtClean="0"/>
              <a:t>Subsistence user value of 142.4 g/d</a:t>
            </a:r>
          </a:p>
          <a:p>
            <a:pPr>
              <a:buFont typeface="ESRI Environmental &amp; Icons" panose="02000400000000000000" pitchFamily="2" charset="0"/>
              <a:buChar char="9"/>
            </a:pPr>
            <a:r>
              <a:rPr lang="en-US" dirty="0" smtClean="0"/>
              <a:t>2002 – 2015 Updated HHC based on 2000 methodology </a:t>
            </a:r>
            <a:endParaRPr lang="en-US" dirty="0" smtClean="0"/>
          </a:p>
          <a:p>
            <a:pPr lvl="1">
              <a:buFont typeface="ESRI Environmental &amp; Icons" panose="02000400000000000000" pitchFamily="2" charset="0"/>
              <a:buChar char="9"/>
            </a:pPr>
            <a:r>
              <a:rPr lang="en-US" dirty="0" smtClean="0"/>
              <a:t>Includes updated toxicity values for </a:t>
            </a:r>
            <a:r>
              <a:rPr lang="en-US" dirty="0" smtClean="0"/>
              <a:t>122 different </a:t>
            </a:r>
            <a:r>
              <a:rPr lang="en-US" dirty="0" smtClean="0"/>
              <a:t>pollutants</a:t>
            </a:r>
          </a:p>
          <a:p>
            <a:pPr>
              <a:buFont typeface="ESRI Environmental &amp; Icons" panose="02000400000000000000" pitchFamily="2" charset="0"/>
              <a:buChar char="9"/>
            </a:pPr>
            <a:r>
              <a:rPr lang="en-US" dirty="0" smtClean="0"/>
              <a:t>2015 - Updates </a:t>
            </a:r>
            <a:r>
              <a:rPr lang="en-US" dirty="0" smtClean="0"/>
              <a:t>to exposure </a:t>
            </a:r>
            <a:r>
              <a:rPr lang="en-US" dirty="0" smtClean="0"/>
              <a:t>rates including FCR to 22.0 g/day</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14</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01951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6939"/>
          </a:xfrm>
        </p:spPr>
        <p:txBody>
          <a:bodyPr>
            <a:normAutofit fontScale="90000"/>
          </a:bodyPr>
          <a:lstStyle/>
          <a:p>
            <a:r>
              <a:rPr lang="en-US" sz="3600" dirty="0" smtClean="0"/>
              <a:t>How do the 2015-recommended HHC compare with existing HHC?</a:t>
            </a:r>
            <a:endParaRPr lang="en-US" sz="3600" dirty="0"/>
          </a:p>
        </p:txBody>
      </p:sp>
      <p:sp>
        <p:nvSpPr>
          <p:cNvPr id="3" name="Content Placeholder 2"/>
          <p:cNvSpPr>
            <a:spLocks noGrp="1"/>
          </p:cNvSpPr>
          <p:nvPr>
            <p:ph idx="1"/>
          </p:nvPr>
        </p:nvSpPr>
        <p:spPr>
          <a:xfrm>
            <a:off x="448962" y="1631091"/>
            <a:ext cx="5185719" cy="4725260"/>
          </a:xfrm>
        </p:spPr>
        <p:txBody>
          <a:bodyPr>
            <a:normAutofit fontScale="92500" lnSpcReduction="10000"/>
          </a:bodyPr>
          <a:lstStyle/>
          <a:p>
            <a:pPr>
              <a:buFont typeface="ESRI Environmental &amp; Icons" panose="02000400000000000000" pitchFamily="2" charset="0"/>
              <a:buChar char="9"/>
            </a:pPr>
            <a:r>
              <a:rPr lang="en-US" dirty="0" smtClean="0"/>
              <a:t>There are 96 freshwater HHC and 94 marine criteria proposed</a:t>
            </a:r>
          </a:p>
          <a:p>
            <a:pPr lvl="1">
              <a:buFont typeface="ESRI Environmental &amp; Icons" panose="02000400000000000000" pitchFamily="2" charset="0"/>
              <a:buChar char="9"/>
            </a:pPr>
            <a:r>
              <a:rPr lang="en-US" dirty="0" smtClean="0"/>
              <a:t>70% of the 2015 HHC are lower concentrations than </a:t>
            </a:r>
            <a:r>
              <a:rPr lang="en-US" dirty="0" smtClean="0"/>
              <a:t>1980 criteria</a:t>
            </a:r>
            <a:endParaRPr lang="en-US" dirty="0" smtClean="0"/>
          </a:p>
          <a:p>
            <a:pPr lvl="1">
              <a:buFont typeface="ESRI Environmental &amp; Icons" panose="02000400000000000000" pitchFamily="2" charset="0"/>
              <a:buChar char="9"/>
            </a:pPr>
            <a:r>
              <a:rPr lang="en-US" dirty="0" smtClean="0"/>
              <a:t>30% of the 2015 HHC are equal in concentration to </a:t>
            </a:r>
            <a:r>
              <a:rPr lang="en-US" dirty="0" smtClean="0"/>
              <a:t>1980 criteria</a:t>
            </a:r>
            <a:endParaRPr lang="en-US" dirty="0" smtClean="0"/>
          </a:p>
          <a:p>
            <a:pPr lvl="1">
              <a:buFont typeface="ESRI Environmental &amp; Icons" panose="02000400000000000000" pitchFamily="2" charset="0"/>
              <a:buChar char="9"/>
            </a:pPr>
            <a:r>
              <a:rPr lang="en-US" dirty="0" smtClean="0"/>
              <a:t>Numerous pollutants were not updated at this time (e.g., PCBs, metals) </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See DEC/EPA section of the Technical Notebook for a list of the chemicals and proposed values. </a:t>
            </a: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15</a:t>
            </a:fld>
            <a:endParaRPr lang="en-US">
              <a:solidFill>
                <a:srgbClr val="04617B">
                  <a:shade val="90000"/>
                </a:srgbClr>
              </a:solidFill>
            </a:endParaRPr>
          </a:p>
        </p:txBody>
      </p:sp>
      <p:pic>
        <p:nvPicPr>
          <p:cNvPr id="6" name="Picture 5"/>
          <p:cNvPicPr>
            <a:picLocks noChangeAspect="1"/>
          </p:cNvPicPr>
          <p:nvPr/>
        </p:nvPicPr>
        <p:blipFill>
          <a:blip r:embed="rId2"/>
          <a:stretch>
            <a:fillRect/>
          </a:stretch>
        </p:blipFill>
        <p:spPr>
          <a:xfrm>
            <a:off x="6003701" y="1631091"/>
            <a:ext cx="5986561" cy="3558747"/>
          </a:xfrm>
          <a:prstGeom prst="rect">
            <a:avLst/>
          </a:prstGeom>
        </p:spPr>
      </p:pic>
    </p:spTree>
    <p:extLst>
      <p:ext uri="{BB962C8B-B14F-4D97-AF65-F5344CB8AC3E}">
        <p14:creationId xmlns:p14="http://schemas.microsoft.com/office/powerpoint/2010/main" val="3607102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encrypted-tbn1.gstatic.com/images?q=tbn:ANd9GcTHhhr6oL7rcT9QRXmk_O_qoaRlDyMHoet0s1Iv2U3oZ0XM2M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810" y="2331274"/>
            <a:ext cx="4017120" cy="267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704088"/>
            <a:ext cx="10972800" cy="810080"/>
          </a:xfrm>
        </p:spPr>
        <p:txBody>
          <a:bodyPr>
            <a:normAutofit/>
          </a:bodyPr>
          <a:lstStyle/>
          <a:p>
            <a:r>
              <a:rPr lang="en-US" sz="3600" dirty="0"/>
              <a:t>Why is Alaska </a:t>
            </a:r>
            <a:r>
              <a:rPr lang="en-US" sz="3600" dirty="0" smtClean="0"/>
              <a:t>interested in the HHC issue? </a:t>
            </a:r>
            <a:endParaRPr lang="en-US" sz="3600"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16</a:t>
            </a:fld>
            <a:endParaRPr lang="en-US">
              <a:solidFill>
                <a:srgbClr val="04617B">
                  <a:shade val="90000"/>
                </a:srgbClr>
              </a:solidFill>
            </a:endParaRPr>
          </a:p>
        </p:txBody>
      </p:sp>
      <p:sp>
        <p:nvSpPr>
          <p:cNvPr id="3" name="Content Placeholder 2"/>
          <p:cNvSpPr>
            <a:spLocks noGrp="1"/>
          </p:cNvSpPr>
          <p:nvPr>
            <p:ph idx="1"/>
          </p:nvPr>
        </p:nvSpPr>
        <p:spPr>
          <a:xfrm>
            <a:off x="609600" y="1935480"/>
            <a:ext cx="7162800" cy="4389120"/>
          </a:xfrm>
        </p:spPr>
        <p:txBody>
          <a:bodyPr>
            <a:normAutofit/>
          </a:bodyPr>
          <a:lstStyle/>
          <a:p>
            <a:pPr>
              <a:lnSpc>
                <a:spcPct val="100000"/>
              </a:lnSpc>
              <a:buFont typeface="ESRI Environmental &amp; Icons" panose="02000400000000000000" pitchFamily="2" charset="0"/>
              <a:buChar char="9"/>
            </a:pPr>
            <a:r>
              <a:rPr lang="en-US" dirty="0" smtClean="0"/>
              <a:t>Clean Water Act requires states to adopt updated criteria when new information is available</a:t>
            </a:r>
            <a:endParaRPr lang="en-US" dirty="0"/>
          </a:p>
          <a:p>
            <a:pPr>
              <a:lnSpc>
                <a:spcPct val="100000"/>
              </a:lnSpc>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Alaska is subject to the promulgated National Toxics Rule</a:t>
            </a:r>
          </a:p>
          <a:p>
            <a:pPr lvl="1">
              <a:buFont typeface="ESRI Environmental &amp; Icons" panose="02000400000000000000" pitchFamily="2" charset="0"/>
              <a:buChar char="9"/>
            </a:pPr>
            <a:r>
              <a:rPr lang="en-US" dirty="0" smtClean="0"/>
              <a:t>Not based on Alaska-specific or even Northwest data</a:t>
            </a:r>
            <a:endParaRPr lang="en-US" dirty="0"/>
          </a:p>
          <a:p>
            <a:pPr>
              <a:lnSpc>
                <a:spcPct val="100000"/>
              </a:lnSpc>
              <a:buFont typeface="ESRI Environmental &amp; Icons" panose="02000400000000000000" pitchFamily="2" charset="0"/>
              <a:buChar char="9"/>
            </a:pPr>
            <a:endParaRPr lang="en-US" dirty="0"/>
          </a:p>
          <a:p>
            <a:pPr>
              <a:lnSpc>
                <a:spcPct val="100000"/>
              </a:lnSpc>
              <a:buFont typeface="ESRI Environmental &amp; Icons" panose="02000400000000000000" pitchFamily="2" charset="0"/>
              <a:buChar char="9"/>
            </a:pPr>
            <a:r>
              <a:rPr lang="en-US" dirty="0"/>
              <a:t>Criteria must be scientifically defensible</a:t>
            </a:r>
          </a:p>
          <a:p>
            <a:pPr>
              <a:lnSpc>
                <a:spcPct val="100000"/>
              </a:lnSpc>
              <a:buFont typeface="ESRI Environmental &amp; Icons" panose="02000400000000000000" pitchFamily="2" charset="0"/>
              <a:buChar char="9"/>
            </a:pPr>
            <a:endParaRPr lang="en-US" dirty="0"/>
          </a:p>
          <a:p>
            <a:endParaRPr lang="en-US" dirty="0"/>
          </a:p>
        </p:txBody>
      </p:sp>
    </p:spTree>
    <p:extLst>
      <p:ext uri="{BB962C8B-B14F-4D97-AF65-F5344CB8AC3E}">
        <p14:creationId xmlns:p14="http://schemas.microsoft.com/office/powerpoint/2010/main" val="1196968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581014"/>
          </a:xfrm>
        </p:spPr>
        <p:txBody>
          <a:bodyPr>
            <a:normAutofit fontScale="90000"/>
          </a:bodyPr>
          <a:lstStyle/>
          <a:p>
            <a:r>
              <a:rPr lang="en-US" sz="3600" dirty="0" smtClean="0"/>
              <a:t>What has DEC heard or learned to date? </a:t>
            </a:r>
            <a:endParaRPr lang="en-US" sz="3600" dirty="0"/>
          </a:p>
        </p:txBody>
      </p:sp>
      <p:sp>
        <p:nvSpPr>
          <p:cNvPr id="3" name="Content Placeholder 2"/>
          <p:cNvSpPr>
            <a:spLocks noGrp="1"/>
          </p:cNvSpPr>
          <p:nvPr>
            <p:ph idx="1"/>
          </p:nvPr>
        </p:nvSpPr>
        <p:spPr>
          <a:xfrm>
            <a:off x="654222" y="1467362"/>
            <a:ext cx="5301736" cy="2832790"/>
          </a:xfrm>
        </p:spPr>
        <p:txBody>
          <a:bodyPr>
            <a:normAutofit lnSpcReduction="10000"/>
          </a:bodyPr>
          <a:lstStyle/>
          <a:p>
            <a:pPr>
              <a:buFont typeface="ESRI Environmental &amp; Icons" panose="02000400000000000000" pitchFamily="2" charset="0"/>
              <a:buChar char="9"/>
            </a:pPr>
            <a:r>
              <a:rPr lang="en-US" dirty="0" smtClean="0"/>
              <a:t>Comments submitted in Triennial Review process call of a revision</a:t>
            </a:r>
          </a:p>
          <a:p>
            <a:pPr lvl="1">
              <a:buFont typeface="ESRI Environmental &amp; Icons" panose="02000400000000000000" pitchFamily="2" charset="0"/>
              <a:buChar char="9"/>
            </a:pPr>
            <a:r>
              <a:rPr lang="en-US" dirty="0" smtClean="0"/>
              <a:t>Existing values are outdated</a:t>
            </a:r>
          </a:p>
          <a:p>
            <a:pPr lvl="1">
              <a:buFont typeface="ESRI Environmental &amp; Icons" panose="02000400000000000000" pitchFamily="2" charset="0"/>
              <a:buChar char="9"/>
            </a:pPr>
            <a:r>
              <a:rPr lang="en-US" dirty="0" smtClean="0"/>
              <a:t>Desire for the state to adopt Alaska-specific values</a:t>
            </a:r>
          </a:p>
          <a:p>
            <a:pPr lvl="1">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Litigation in Northwest </a:t>
            </a:r>
          </a:p>
          <a:p>
            <a:pPr>
              <a:buFont typeface="ESRI Environmental &amp; Icons" panose="02000400000000000000" pitchFamily="2" charset="0"/>
              <a:buChar char="9"/>
            </a:pPr>
            <a:endParaRPr lang="en-US" dirty="0" smtClean="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17</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7" name="Picture 6"/>
          <p:cNvPicPr>
            <a:picLocks noChangeAspect="1"/>
          </p:cNvPicPr>
          <p:nvPr/>
        </p:nvPicPr>
        <p:blipFill>
          <a:blip r:embed="rId3"/>
          <a:stretch>
            <a:fillRect/>
          </a:stretch>
        </p:blipFill>
        <p:spPr>
          <a:xfrm>
            <a:off x="6565587" y="1467361"/>
            <a:ext cx="5458817" cy="2576071"/>
          </a:xfrm>
          <a:prstGeom prst="rect">
            <a:avLst/>
          </a:prstGeom>
        </p:spPr>
      </p:pic>
      <p:sp>
        <p:nvSpPr>
          <p:cNvPr id="8" name="TextBox 7"/>
          <p:cNvSpPr txBox="1"/>
          <p:nvPr/>
        </p:nvSpPr>
        <p:spPr>
          <a:xfrm>
            <a:off x="609600" y="4509692"/>
            <a:ext cx="10219038" cy="1846659"/>
          </a:xfrm>
          <a:prstGeom prst="rect">
            <a:avLst/>
          </a:prstGeom>
          <a:noFill/>
        </p:spPr>
        <p:txBody>
          <a:bodyPr wrap="square" rtlCol="0">
            <a:spAutoFit/>
          </a:bodyPr>
          <a:lstStyle/>
          <a:p>
            <a:pPr>
              <a:buFont typeface="ESRI Environmental &amp; Icons" panose="02000400000000000000" pitchFamily="2" charset="0"/>
              <a:buChar char="9"/>
            </a:pPr>
            <a:r>
              <a:rPr lang="en-US" sz="2400" dirty="0" smtClean="0">
                <a:solidFill>
                  <a:schemeClr val="accent3"/>
                </a:solidFill>
              </a:rPr>
              <a:t> </a:t>
            </a:r>
            <a:r>
              <a:rPr lang="en-US" sz="2400" dirty="0" smtClean="0"/>
              <a:t>Concerns </a:t>
            </a:r>
            <a:r>
              <a:rPr lang="en-US" sz="2400" dirty="0"/>
              <a:t>from the regulated community that potential revisions may be very difficult to meet in the short term</a:t>
            </a:r>
          </a:p>
          <a:p>
            <a:pPr lvl="1">
              <a:buFont typeface="ESRI Environmental &amp; Icons" panose="02000400000000000000" pitchFamily="2" charset="0"/>
              <a:buChar char="9"/>
            </a:pPr>
            <a:r>
              <a:rPr lang="en-US" sz="2400" dirty="0" smtClean="0">
                <a:solidFill>
                  <a:srgbClr val="0070C0"/>
                </a:solidFill>
              </a:rPr>
              <a:t> </a:t>
            </a:r>
            <a:r>
              <a:rPr lang="en-US" sz="2400" dirty="0" smtClean="0"/>
              <a:t>May </a:t>
            </a:r>
            <a:r>
              <a:rPr lang="en-US" sz="2400" dirty="0"/>
              <a:t>not be the right mechanism for reducing toxics in the environment</a:t>
            </a:r>
          </a:p>
          <a:p>
            <a:pPr lvl="1">
              <a:buFont typeface="ESRI Environmental &amp; Icons" panose="02000400000000000000" pitchFamily="2" charset="0"/>
              <a:buChar char="9"/>
            </a:pPr>
            <a:r>
              <a:rPr lang="en-US" sz="2400" dirty="0" smtClean="0">
                <a:solidFill>
                  <a:srgbClr val="0070C0"/>
                </a:solidFill>
              </a:rPr>
              <a:t> </a:t>
            </a:r>
            <a:r>
              <a:rPr lang="en-US" sz="2400" dirty="0" smtClean="0"/>
              <a:t>$$$$$</a:t>
            </a:r>
            <a:endParaRPr lang="en-US" sz="2400" dirty="0"/>
          </a:p>
          <a:p>
            <a:endParaRPr lang="en-US" dirty="0"/>
          </a:p>
        </p:txBody>
      </p:sp>
    </p:spTree>
    <p:extLst>
      <p:ext uri="{BB962C8B-B14F-4D97-AF65-F5344CB8AC3E}">
        <p14:creationId xmlns:p14="http://schemas.microsoft.com/office/powerpoint/2010/main" val="159262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0006"/>
            <a:ext cx="10972800" cy="546264"/>
          </a:xfrm>
        </p:spPr>
        <p:txBody>
          <a:bodyPr>
            <a:normAutofit/>
          </a:bodyPr>
          <a:lstStyle/>
          <a:p>
            <a:r>
              <a:rPr lang="en-US" sz="3200" dirty="0" smtClean="0"/>
              <a:t>HHC in the Inorganic Toxics Criteria Worksheet</a:t>
            </a:r>
            <a:endParaRPr lang="en-US" sz="3200" dirty="0"/>
          </a:p>
        </p:txBody>
      </p:sp>
      <p:pic>
        <p:nvPicPr>
          <p:cNvPr id="7" name="Content Placeholder 6"/>
          <p:cNvPicPr>
            <a:picLocks noGrp="1" noChangeAspect="1"/>
          </p:cNvPicPr>
          <p:nvPr>
            <p:ph idx="1"/>
          </p:nvPr>
        </p:nvPicPr>
        <p:blipFill>
          <a:blip r:embed="rId3"/>
          <a:stretch>
            <a:fillRect/>
          </a:stretch>
        </p:blipFill>
        <p:spPr>
          <a:xfrm>
            <a:off x="296883" y="878774"/>
            <a:ext cx="11685320" cy="5563591"/>
          </a:xfrm>
          <a:prstGeom prst="rect">
            <a:avLst/>
          </a:prstGeom>
        </p:spPr>
      </p:pic>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2" name="Slide Number Placeholder 1"/>
          <p:cNvSpPr>
            <a:spLocks noGrp="1"/>
          </p:cNvSpPr>
          <p:nvPr>
            <p:ph type="sldNum" sz="quarter" idx="12"/>
          </p:nvPr>
        </p:nvSpPr>
        <p:spPr/>
        <p:txBody>
          <a:bodyPr/>
          <a:lstStyle/>
          <a:p>
            <a:fld id="{D1B05C06-1AF5-4E3E-835B-419A9D1AA012}" type="slidenum">
              <a:rPr lang="en-US" smtClean="0">
                <a:solidFill>
                  <a:srgbClr val="04617B">
                    <a:shade val="90000"/>
                  </a:srgbClr>
                </a:solidFill>
              </a:rPr>
              <a:pPr/>
              <a:t>18</a:t>
            </a:fld>
            <a:endParaRPr lang="en-US">
              <a:solidFill>
                <a:srgbClr val="04617B">
                  <a:shade val="90000"/>
                </a:srgbClr>
              </a:solidFill>
            </a:endParaRPr>
          </a:p>
        </p:txBody>
      </p:sp>
    </p:spTree>
    <p:extLst>
      <p:ext uri="{BB962C8B-B14F-4D97-AF65-F5344CB8AC3E}">
        <p14:creationId xmlns:p14="http://schemas.microsoft.com/office/powerpoint/2010/main" val="2385049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40507"/>
          </a:xfrm>
        </p:spPr>
        <p:txBody>
          <a:bodyPr>
            <a:normAutofit/>
          </a:bodyPr>
          <a:lstStyle/>
          <a:p>
            <a:r>
              <a:rPr lang="en-US" sz="3600" dirty="0" smtClean="0"/>
              <a:t>Goals of this rule-making? </a:t>
            </a:r>
            <a:endParaRPr lang="en-US" sz="3600" dirty="0"/>
          </a:p>
        </p:txBody>
      </p:sp>
      <p:sp>
        <p:nvSpPr>
          <p:cNvPr id="3" name="Content Placeholder 2"/>
          <p:cNvSpPr>
            <a:spLocks noGrp="1"/>
          </p:cNvSpPr>
          <p:nvPr>
            <p:ph idx="1"/>
          </p:nvPr>
        </p:nvSpPr>
        <p:spPr/>
        <p:txBody>
          <a:bodyPr>
            <a:normAutofit lnSpcReduction="10000"/>
          </a:bodyPr>
          <a:lstStyle/>
          <a:p>
            <a:pPr>
              <a:buFont typeface="ESRI Environmental &amp; Icons" panose="02000400000000000000" pitchFamily="2" charset="0"/>
              <a:buChar char="9"/>
            </a:pPr>
            <a:r>
              <a:rPr lang="en-US" b="1" dirty="0" smtClean="0"/>
              <a:t>Ensure water quality standards are protective of human health</a:t>
            </a:r>
            <a:r>
              <a:rPr lang="en-US" dirty="0" smtClean="0"/>
              <a:t> so our fish, shellfish, and drinking waters (surface) remain clean and healthy to consume;</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b="1" dirty="0" smtClean="0"/>
              <a:t>Apply a regulatory process based on a realistic timeframes</a:t>
            </a:r>
            <a:r>
              <a:rPr lang="en-US" dirty="0" smtClean="0"/>
              <a:t> to allow dischargers to reduce pollutants and still be in compliance while they are doing their work; and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b="1" dirty="0" smtClean="0"/>
              <a:t>Acknowledge that there are technology limitations </a:t>
            </a:r>
            <a:r>
              <a:rPr lang="en-US" dirty="0" smtClean="0"/>
              <a:t>and give recognition that non-permitted sources may be a significant part of the problem with being able to meet the criteria.</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19</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33875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Webinar instructions:</a:t>
            </a:r>
            <a:endParaRPr lang="en-US"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For audio please dial:</a:t>
            </a:r>
            <a:r>
              <a:rPr lang="en-US" b="1" dirty="0" smtClean="0"/>
              <a:t> 1-800-315-6338 </a:t>
            </a:r>
          </a:p>
          <a:p>
            <a:pPr>
              <a:buFont typeface="ESRI Environmental &amp; Icons" panose="02000400000000000000" pitchFamily="2" charset="0"/>
              <a:buChar char="9"/>
            </a:pPr>
            <a:r>
              <a:rPr lang="en-US" dirty="0" smtClean="0"/>
              <a:t>Access code: </a:t>
            </a:r>
            <a:r>
              <a:rPr lang="en-US" b="1" dirty="0" smtClean="0"/>
              <a:t>51851</a:t>
            </a:r>
          </a:p>
          <a:p>
            <a:pPr>
              <a:buFont typeface="ESRI Environmental &amp; Icons" panose="02000400000000000000" pitchFamily="2" charset="0"/>
              <a:buChar char="9"/>
            </a:pPr>
            <a:r>
              <a:rPr lang="en-US" dirty="0" smtClean="0"/>
              <a:t>Note that all lines will be muted during the presentations</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Public testimony will be taken at ~11:45 and 4:15</a:t>
            </a:r>
          </a:p>
          <a:p>
            <a:endParaRPr lang="en-US" dirty="0" smtClean="0"/>
          </a:p>
          <a:p>
            <a:pPr marL="0" indent="0">
              <a:buNone/>
            </a:pPr>
            <a:r>
              <a:rPr lang="en-US" dirty="0" smtClean="0"/>
              <a:t>PLEASE BE RESPECTFUL OF ALL PARTICIPANTS</a:t>
            </a: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376073"/>
            <a:ext cx="1158632" cy="1158632"/>
          </a:xfrm>
          <a:prstGeom prst="rect">
            <a:avLst/>
          </a:prstGeom>
        </p:spPr>
      </p:pic>
    </p:spTree>
    <p:extLst>
      <p:ext uri="{BB962C8B-B14F-4D97-AF65-F5344CB8AC3E}">
        <p14:creationId xmlns:p14="http://schemas.microsoft.com/office/powerpoint/2010/main" val="86962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29296"/>
          </a:xfrm>
        </p:spPr>
        <p:txBody>
          <a:bodyPr>
            <a:normAutofit/>
          </a:bodyPr>
          <a:lstStyle/>
          <a:p>
            <a:r>
              <a:rPr lang="en-US" sz="3600" dirty="0" smtClean="0"/>
              <a:t>Questions to be considered by the Workgroup</a:t>
            </a:r>
            <a:endParaRPr lang="en-US" sz="3600" dirty="0"/>
          </a:p>
        </p:txBody>
      </p:sp>
      <p:sp>
        <p:nvSpPr>
          <p:cNvPr id="3" name="Content Placeholder 2"/>
          <p:cNvSpPr>
            <a:spLocks noGrp="1"/>
          </p:cNvSpPr>
          <p:nvPr>
            <p:ph idx="1"/>
          </p:nvPr>
        </p:nvSpPr>
        <p:spPr>
          <a:xfrm>
            <a:off x="609600" y="1569308"/>
            <a:ext cx="10972800" cy="4755292"/>
          </a:xfrm>
        </p:spPr>
        <p:txBody>
          <a:bodyPr>
            <a:normAutofit fontScale="92500"/>
          </a:bodyPr>
          <a:lstStyle/>
          <a:p>
            <a:pPr>
              <a:buFont typeface="ESRI Environmental &amp; Icons" panose="02000400000000000000" pitchFamily="2" charset="0"/>
              <a:buChar char="9"/>
            </a:pPr>
            <a:r>
              <a:rPr lang="en-US" dirty="0"/>
              <a:t>Issue #1: What information about fish consumption and fish consumption rates is available to inform the HHC process</a:t>
            </a:r>
            <a:r>
              <a:rPr lang="en-US" dirty="0" smtClean="0"/>
              <a:t>?</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a:t>Issue #2: What options does DEC have for developing criteria on a statewide/regional/site specific basis? </a:t>
            </a:r>
          </a:p>
          <a:p>
            <a:pPr>
              <a:buFont typeface="ESRI Environmental &amp; Icons" panose="02000400000000000000" pitchFamily="2" charset="0"/>
              <a:buChar char="9"/>
            </a:pPr>
            <a:r>
              <a:rPr lang="en-US" dirty="0"/>
              <a:t>Issue #2a: What modeling approach(</a:t>
            </a:r>
            <a:r>
              <a:rPr lang="en-US" dirty="0" err="1"/>
              <a:t>es</a:t>
            </a:r>
            <a:r>
              <a:rPr lang="en-US" dirty="0"/>
              <a:t>) should DEC consider (</a:t>
            </a:r>
            <a:r>
              <a:rPr lang="en-US" dirty="0" err="1"/>
              <a:t>Determinstic</a:t>
            </a:r>
            <a:r>
              <a:rPr lang="en-US" dirty="0"/>
              <a:t> v. Probabilistic)? </a:t>
            </a:r>
            <a:endParaRPr lang="en-US" dirty="0" smtClean="0"/>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a:t>Issue #3: What is the appropriate level of protection for Alaska and its residents?</a:t>
            </a:r>
          </a:p>
          <a:p>
            <a:pPr>
              <a:buFont typeface="ESRI Environmental &amp; Icons" panose="02000400000000000000" pitchFamily="2" charset="0"/>
              <a:buChar char="9"/>
            </a:pPr>
            <a:r>
              <a:rPr lang="en-US" dirty="0"/>
              <a:t>Issue #3a: How should DEC apply </a:t>
            </a:r>
            <a:r>
              <a:rPr lang="en-US" dirty="0" err="1"/>
              <a:t>bioconcentration</a:t>
            </a:r>
            <a:r>
              <a:rPr lang="en-US" dirty="0"/>
              <a:t> v. bioaccumulation factors? </a:t>
            </a:r>
          </a:p>
          <a:p>
            <a:pPr>
              <a:buFont typeface="ESRI Environmental &amp; Icons" panose="02000400000000000000" pitchFamily="2" charset="0"/>
              <a:buChar char="9"/>
            </a:pPr>
            <a:r>
              <a:rPr lang="en-US" dirty="0"/>
              <a:t>Issue #3b: How should DEC address concerns about its carcinogenic risk value?</a:t>
            </a:r>
          </a:p>
          <a:p>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20</a:t>
            </a:fld>
            <a:endParaRPr lang="en-US">
              <a:solidFill>
                <a:srgbClr val="04617B">
                  <a:shade val="90000"/>
                </a:srgbClr>
              </a:solidFill>
            </a:endParaRPr>
          </a:p>
        </p:txBody>
      </p:sp>
    </p:spTree>
    <p:extLst>
      <p:ext uri="{BB962C8B-B14F-4D97-AF65-F5344CB8AC3E}">
        <p14:creationId xmlns:p14="http://schemas.microsoft.com/office/powerpoint/2010/main" val="421613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2942"/>
            <a:ext cx="10972800" cy="618085"/>
          </a:xfrm>
        </p:spPr>
        <p:txBody>
          <a:bodyPr>
            <a:normAutofit/>
          </a:bodyPr>
          <a:lstStyle/>
          <a:p>
            <a:r>
              <a:rPr lang="en-US" sz="3600" dirty="0" smtClean="0">
                <a:solidFill>
                  <a:srgbClr val="04617B"/>
                </a:solidFill>
              </a:rPr>
              <a:t>Questions </a:t>
            </a:r>
            <a:r>
              <a:rPr lang="en-US" sz="3600" dirty="0">
                <a:solidFill>
                  <a:srgbClr val="04617B"/>
                </a:solidFill>
              </a:rPr>
              <a:t>to </a:t>
            </a:r>
            <a:r>
              <a:rPr lang="en-US" sz="3600" dirty="0" smtClean="0">
                <a:solidFill>
                  <a:srgbClr val="04617B"/>
                </a:solidFill>
              </a:rPr>
              <a:t>be considered by the Workgroup</a:t>
            </a:r>
            <a:endParaRPr lang="en-US" sz="3600" dirty="0"/>
          </a:p>
        </p:txBody>
      </p:sp>
      <p:sp>
        <p:nvSpPr>
          <p:cNvPr id="3" name="Content Placeholder 2"/>
          <p:cNvSpPr>
            <a:spLocks noGrp="1"/>
          </p:cNvSpPr>
          <p:nvPr>
            <p:ph idx="1"/>
          </p:nvPr>
        </p:nvSpPr>
        <p:spPr>
          <a:xfrm>
            <a:off x="609600" y="1643449"/>
            <a:ext cx="10972800" cy="4681151"/>
          </a:xfrm>
        </p:spPr>
        <p:txBody>
          <a:bodyPr>
            <a:normAutofit lnSpcReduction="10000"/>
          </a:bodyPr>
          <a:lstStyle/>
          <a:p>
            <a:pPr>
              <a:buFont typeface="ESRI Environmental &amp; Icons" panose="02000400000000000000" pitchFamily="2" charset="0"/>
              <a:buChar char="9"/>
            </a:pPr>
            <a:r>
              <a:rPr lang="en-US" sz="2400" dirty="0"/>
              <a:t>Issue #4a: What </a:t>
            </a:r>
            <a:r>
              <a:rPr lang="en-US" sz="2400" dirty="0" smtClean="0"/>
              <a:t>species should </a:t>
            </a:r>
            <a:r>
              <a:rPr lang="en-US" sz="2400" dirty="0"/>
              <a:t>Alaska include for deriving a fish consumption rate</a:t>
            </a:r>
            <a:r>
              <a:rPr lang="en-US" sz="2400" dirty="0" smtClean="0"/>
              <a:t>?</a:t>
            </a:r>
          </a:p>
          <a:p>
            <a:pPr lvl="1">
              <a:buFont typeface="ESRI Environmental &amp; Icons" panose="02000400000000000000" pitchFamily="2" charset="0"/>
              <a:buChar char="9"/>
            </a:pPr>
            <a:r>
              <a:rPr lang="en-US" sz="2200" dirty="0" smtClean="0"/>
              <a:t>Marine Fish (i.e., salmon?;) </a:t>
            </a:r>
          </a:p>
          <a:p>
            <a:pPr lvl="2">
              <a:buFont typeface="ESRI Environmental &amp; Icons" panose="02000400000000000000" pitchFamily="2" charset="0"/>
              <a:buChar char="9"/>
            </a:pPr>
            <a:r>
              <a:rPr lang="en-US" sz="1900" dirty="0" smtClean="0"/>
              <a:t>If we include- Can we adjust FCR values based on lipid content? </a:t>
            </a:r>
          </a:p>
          <a:p>
            <a:pPr lvl="1">
              <a:buFont typeface="ESRI Environmental &amp; Icons" panose="02000400000000000000" pitchFamily="2" charset="0"/>
              <a:buChar char="9"/>
            </a:pPr>
            <a:r>
              <a:rPr lang="en-US" sz="2200" dirty="0" smtClean="0"/>
              <a:t>Marine Mammals (AK would be the only state that considers this issue)  </a:t>
            </a:r>
          </a:p>
          <a:p>
            <a:pPr lvl="1">
              <a:buFont typeface="ESRI Environmental &amp; Icons" panose="02000400000000000000" pitchFamily="2" charset="0"/>
              <a:buChar char="9"/>
            </a:pPr>
            <a:endParaRPr lang="en-US" sz="2200" dirty="0"/>
          </a:p>
          <a:p>
            <a:pPr>
              <a:buFont typeface="ESRI Environmental &amp; Icons" panose="02000400000000000000" pitchFamily="2" charset="0"/>
              <a:buChar char="9"/>
            </a:pPr>
            <a:r>
              <a:rPr lang="en-US" sz="2400" dirty="0"/>
              <a:t>Issue #4b: What is the role of Relative Source Contribution (RSC) in relation to fish consumption rates and what are Alaska’s options? </a:t>
            </a:r>
            <a:endParaRPr lang="en-US" sz="2400" dirty="0" smtClean="0"/>
          </a:p>
          <a:p>
            <a:pPr>
              <a:buFont typeface="ESRI Environmental &amp; Icons" panose="02000400000000000000" pitchFamily="2" charset="0"/>
              <a:buChar char="9"/>
            </a:pPr>
            <a:endParaRPr lang="en-US" sz="2400" dirty="0"/>
          </a:p>
          <a:p>
            <a:pPr>
              <a:buFont typeface="ESRI Environmental &amp; Icons" panose="02000400000000000000" pitchFamily="2" charset="0"/>
              <a:buChar char="9"/>
            </a:pPr>
            <a:r>
              <a:rPr lang="en-US" sz="2400" dirty="0"/>
              <a:t>Issue #5: What are Alaska’s options for implementing the proposed criteria? </a:t>
            </a:r>
          </a:p>
          <a:p>
            <a:pPr lvl="1"/>
            <a:r>
              <a:rPr lang="en-US" dirty="0" smtClean="0"/>
              <a:t>Existing tools (compliance schedules) and new tools (variances, intake credits)</a:t>
            </a: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21</a:t>
            </a:fld>
            <a:endParaRPr lang="en-US">
              <a:solidFill>
                <a:srgbClr val="04617B">
                  <a:shade val="90000"/>
                </a:srgbClr>
              </a:solidFill>
            </a:endParaRPr>
          </a:p>
        </p:txBody>
      </p:sp>
    </p:spTree>
    <p:extLst>
      <p:ext uri="{BB962C8B-B14F-4D97-AF65-F5344CB8AC3E}">
        <p14:creationId xmlns:p14="http://schemas.microsoft.com/office/powerpoint/2010/main" val="844644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29296"/>
          </a:xfrm>
        </p:spPr>
        <p:txBody>
          <a:bodyPr>
            <a:normAutofit/>
          </a:bodyPr>
          <a:lstStyle/>
          <a:p>
            <a:r>
              <a:rPr lang="en-US" sz="3600" dirty="0" smtClean="0"/>
              <a:t>Who else is working on this issue? </a:t>
            </a:r>
            <a:endParaRPr lang="en-US" sz="3600" dirty="0"/>
          </a:p>
        </p:txBody>
      </p:sp>
      <p:sp>
        <p:nvSpPr>
          <p:cNvPr id="3" name="Content Placeholder 2"/>
          <p:cNvSpPr>
            <a:spLocks noGrp="1"/>
          </p:cNvSpPr>
          <p:nvPr>
            <p:ph idx="1"/>
          </p:nvPr>
        </p:nvSpPr>
        <p:spPr>
          <a:xfrm>
            <a:off x="609600" y="1729946"/>
            <a:ext cx="10972800" cy="4594654"/>
          </a:xfrm>
        </p:spPr>
        <p:txBody>
          <a:bodyPr>
            <a:normAutofit fontScale="92500" lnSpcReduction="20000"/>
          </a:bodyPr>
          <a:lstStyle/>
          <a:p>
            <a:pPr>
              <a:buFont typeface="ESRI Environmental &amp; Icons" panose="02000400000000000000" pitchFamily="2" charset="0"/>
              <a:buChar char="9"/>
            </a:pPr>
            <a:r>
              <a:rPr lang="en-US" sz="2400" dirty="0" smtClean="0"/>
              <a:t>Florida: Started this process in 2003. Awaiting EPA response on 2015 package</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Washington: Began work in 2011. Working on draft package…</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Idaho: Began work in 2011. Working on a draft package…</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Maine: HHC were disapproved of in 2015 for not being protective of tribal populations Currently being litigated (Maine v. EPA) </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EPA-Region 10: May promulgate criteria for WA if state doesn’t meet a September deadline</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Numerous tribes…both in Alaska and Northwest</a:t>
            </a:r>
            <a:endParaRPr lang="en-US" sz="2400"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22</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091422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p:txBody>
          <a:bodyPr>
            <a:normAutofit/>
          </a:bodyPr>
          <a:lstStyle/>
          <a:p>
            <a:pPr algn="ctr"/>
            <a:r>
              <a:rPr lang="en-US" sz="5000" b="1" dirty="0">
                <a:solidFill>
                  <a:srgbClr val="04617B"/>
                </a:solidFill>
                <a:latin typeface="Calibri"/>
                <a:ea typeface="+mj-ea"/>
                <a:cs typeface="+mj-cs"/>
              </a:rPr>
              <a:t>Questions? </a:t>
            </a:r>
            <a:endParaRPr lang="en-US" sz="5000" b="1"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23</a:t>
            </a:fld>
            <a:endParaRPr lang="en-US">
              <a:solidFill>
                <a:srgbClr val="04617B">
                  <a:shade val="90000"/>
                </a:srgb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3" name="Picture 2"/>
          <p:cNvPicPr>
            <a:picLocks noChangeAspect="1"/>
          </p:cNvPicPr>
          <p:nvPr/>
        </p:nvPicPr>
        <p:blipFill>
          <a:blip r:embed="rId4"/>
          <a:stretch>
            <a:fillRect/>
          </a:stretch>
        </p:blipFill>
        <p:spPr>
          <a:xfrm>
            <a:off x="5894174" y="283101"/>
            <a:ext cx="3997494" cy="5965300"/>
          </a:xfrm>
          <a:prstGeom prst="rect">
            <a:avLst/>
          </a:prstGeom>
        </p:spPr>
      </p:pic>
    </p:spTree>
    <p:extLst>
      <p:ext uri="{BB962C8B-B14F-4D97-AF65-F5344CB8AC3E}">
        <p14:creationId xmlns:p14="http://schemas.microsoft.com/office/powerpoint/2010/main" val="409209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680480"/>
            <a:ext cx="10363200" cy="884701"/>
          </a:xfrm>
        </p:spPr>
        <p:txBody>
          <a:bodyPr>
            <a:normAutofit/>
          </a:bodyPr>
          <a:lstStyle/>
          <a:p>
            <a:pPr algn="ctr"/>
            <a:r>
              <a:rPr lang="en-US" sz="3800" dirty="0" smtClean="0">
                <a:solidFill>
                  <a:srgbClr val="FFFF00"/>
                </a:solidFill>
              </a:rPr>
              <a:t>Establishing a Human </a:t>
            </a:r>
            <a:r>
              <a:rPr lang="en-US" sz="3800" dirty="0">
                <a:solidFill>
                  <a:srgbClr val="FFFF00"/>
                </a:solidFill>
              </a:rPr>
              <a:t>H</a:t>
            </a:r>
            <a:r>
              <a:rPr lang="en-US" sz="3800" dirty="0" smtClean="0">
                <a:solidFill>
                  <a:srgbClr val="FFFF00"/>
                </a:solidFill>
              </a:rPr>
              <a:t>ealth </a:t>
            </a:r>
            <a:r>
              <a:rPr lang="en-US" sz="3800" dirty="0">
                <a:solidFill>
                  <a:srgbClr val="FFFF00"/>
                </a:solidFill>
              </a:rPr>
              <a:t>C</a:t>
            </a:r>
            <a:r>
              <a:rPr lang="en-US" sz="3800" dirty="0" smtClean="0">
                <a:solidFill>
                  <a:srgbClr val="FFFF00"/>
                </a:solidFill>
              </a:rPr>
              <a:t>riterion</a:t>
            </a:r>
            <a:endParaRPr lang="en-US" sz="3800" dirty="0">
              <a:solidFill>
                <a:srgbClr val="FFFF00"/>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24</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1028" name="Picture 4" descr="https://johnkoessler.files.wordpress.com/2014/04/blackbox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1" y="2035828"/>
            <a:ext cx="3258905" cy="2649195"/>
          </a:xfrm>
          <a:prstGeom prst="rect">
            <a:avLst/>
          </a:prstGeom>
          <a:noFill/>
          <a:extLst>
            <a:ext uri="{909E8E84-426E-40DD-AFC4-6F175D3DCCD1}">
              <a14:hiddenFill xmlns:a14="http://schemas.microsoft.com/office/drawing/2010/main">
                <a:solidFill>
                  <a:srgbClr val="FFFFFF"/>
                </a:solidFill>
              </a14:hiddenFill>
            </a:ext>
          </a:extLst>
        </p:spPr>
      </p:pic>
      <p:sp>
        <p:nvSpPr>
          <p:cNvPr id="9" name="Plus 8"/>
          <p:cNvSpPr/>
          <p:nvPr/>
        </p:nvSpPr>
        <p:spPr>
          <a:xfrm>
            <a:off x="3282646" y="2971387"/>
            <a:ext cx="914400" cy="914400"/>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www.hallofreun.de/bilder/f2011/ostracion_meleagris_04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5060" y="2014688"/>
            <a:ext cx="4416940" cy="2897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4197046" y="2040786"/>
            <a:ext cx="2573886" cy="2775602"/>
          </a:xfrm>
          <a:prstGeom prst="rect">
            <a:avLst/>
          </a:prstGeom>
        </p:spPr>
      </p:pic>
      <p:sp>
        <p:nvSpPr>
          <p:cNvPr id="11" name="Equal 10"/>
          <p:cNvSpPr/>
          <p:nvPr/>
        </p:nvSpPr>
        <p:spPr>
          <a:xfrm>
            <a:off x="6965449" y="3018050"/>
            <a:ext cx="615094" cy="882939"/>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212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74191"/>
          </a:xfrm>
        </p:spPr>
        <p:txBody>
          <a:bodyPr>
            <a:normAutofit/>
          </a:bodyPr>
          <a:lstStyle/>
          <a:p>
            <a:pPr algn="ctr"/>
            <a:r>
              <a:rPr lang="en-US" sz="3600" dirty="0" smtClean="0"/>
              <a:t>Use </a:t>
            </a:r>
            <a:r>
              <a:rPr lang="en-US" sz="3600" dirty="0"/>
              <a:t>the EPA HHC </a:t>
            </a:r>
            <a:r>
              <a:rPr lang="en-US" sz="3600" dirty="0" smtClean="0"/>
              <a:t>Formula!</a:t>
            </a:r>
            <a:endParaRPr lang="en-US" sz="3600" dirty="0"/>
          </a:p>
        </p:txBody>
      </p:sp>
      <p:sp>
        <p:nvSpPr>
          <p:cNvPr id="3" name="Content Placeholder 2"/>
          <p:cNvSpPr>
            <a:spLocks noGrp="1"/>
          </p:cNvSpPr>
          <p:nvPr>
            <p:ph idx="1"/>
          </p:nvPr>
        </p:nvSpPr>
        <p:spPr>
          <a:xfrm>
            <a:off x="609600" y="2298356"/>
            <a:ext cx="10972800" cy="4026243"/>
          </a:xfrm>
        </p:spPr>
        <p:txBody>
          <a:bodyPr>
            <a:normAutofit/>
          </a:bodyPr>
          <a:lstStyle/>
          <a:p>
            <a:pPr>
              <a:buFont typeface="ESRI Environmental &amp; Icons" panose="02000400000000000000" pitchFamily="2" charset="0"/>
              <a:buChar char="9"/>
            </a:pPr>
            <a:r>
              <a:rPr lang="en-US" sz="3200" dirty="0"/>
              <a:t>The </a:t>
            </a:r>
            <a:r>
              <a:rPr lang="en-US" sz="3200" dirty="0" smtClean="0"/>
              <a:t>HHC formula </a:t>
            </a:r>
            <a:r>
              <a:rPr lang="en-US" sz="3200" dirty="0"/>
              <a:t>determines the </a:t>
            </a:r>
            <a:r>
              <a:rPr lang="en-US" sz="3200" dirty="0" smtClean="0"/>
              <a:t>degree </a:t>
            </a:r>
            <a:r>
              <a:rPr lang="en-US" sz="3200" dirty="0"/>
              <a:t>of </a:t>
            </a:r>
            <a:r>
              <a:rPr lang="en-US" sz="3200" dirty="0" smtClean="0"/>
              <a:t>risk</a:t>
            </a:r>
            <a:endParaRPr lang="en-US" sz="3200" dirty="0"/>
          </a:p>
          <a:p>
            <a:pPr lvl="1">
              <a:buFont typeface="ESRI Environmental &amp; Icons" panose="02000400000000000000" pitchFamily="2" charset="0"/>
              <a:buChar char="9"/>
            </a:pPr>
            <a:r>
              <a:rPr lang="en-US" sz="2800" dirty="0"/>
              <a:t>Risk = </a:t>
            </a:r>
            <a:r>
              <a:rPr lang="en-US" sz="2800" dirty="0" smtClean="0"/>
              <a:t>Toxicity * Exposure </a:t>
            </a:r>
            <a:r>
              <a:rPr lang="en-US" sz="2800" dirty="0"/>
              <a:t>* </a:t>
            </a:r>
            <a:r>
              <a:rPr lang="en-US" sz="2800" dirty="0" smtClean="0"/>
              <a:t>Uncertainty </a:t>
            </a:r>
            <a:endParaRPr lang="en-US" sz="2800" dirty="0"/>
          </a:p>
          <a:p>
            <a:pPr>
              <a:buFont typeface="ESRI Environmental &amp; Icons" panose="02000400000000000000" pitchFamily="2" charset="0"/>
              <a:buChar char="9"/>
            </a:pPr>
            <a:endParaRPr lang="en-US" sz="3200" dirty="0"/>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25</a:t>
            </a:fld>
            <a:endParaRPr lang="en-US">
              <a:solidFill>
                <a:srgbClr val="04617B">
                  <a:shade val="90000"/>
                </a:srgbClr>
              </a:solidFill>
            </a:endParaRPr>
          </a:p>
        </p:txBody>
      </p:sp>
      <p:pic>
        <p:nvPicPr>
          <p:cNvPr id="8" name="Picture 7"/>
          <p:cNvPicPr>
            <a:picLocks noChangeAspect="1"/>
          </p:cNvPicPr>
          <p:nvPr/>
        </p:nvPicPr>
        <p:blipFill>
          <a:blip r:embed="rId4"/>
          <a:stretch>
            <a:fillRect/>
          </a:stretch>
        </p:blipFill>
        <p:spPr>
          <a:xfrm>
            <a:off x="2871787" y="3988786"/>
            <a:ext cx="6448425" cy="1895475"/>
          </a:xfrm>
          <a:prstGeom prst="rect">
            <a:avLst/>
          </a:prstGeom>
        </p:spPr>
      </p:pic>
    </p:spTree>
    <p:extLst>
      <p:ext uri="{BB962C8B-B14F-4D97-AF65-F5344CB8AC3E}">
        <p14:creationId xmlns:p14="http://schemas.microsoft.com/office/powerpoint/2010/main" val="1793585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B05C06-1AF5-4E3E-835B-419A9D1AA012}" type="slidenum">
              <a:rPr lang="en-US" smtClean="0">
                <a:solidFill>
                  <a:srgbClr val="04617B">
                    <a:shade val="90000"/>
                  </a:srgbClr>
                </a:solidFill>
              </a:rPr>
              <a:pPr/>
              <a:t>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8" name="Picture 7"/>
          <p:cNvPicPr>
            <a:picLocks noChangeAspect="1"/>
          </p:cNvPicPr>
          <p:nvPr/>
        </p:nvPicPr>
        <p:blipFill>
          <a:blip r:embed="rId3"/>
          <a:stretch>
            <a:fillRect/>
          </a:stretch>
        </p:blipFill>
        <p:spPr>
          <a:xfrm>
            <a:off x="5322101" y="518984"/>
            <a:ext cx="6869899" cy="5465487"/>
          </a:xfrm>
          <a:prstGeom prst="rect">
            <a:avLst/>
          </a:prstGeom>
        </p:spPr>
      </p:pic>
      <p:sp>
        <p:nvSpPr>
          <p:cNvPr id="14" name="Text Box 2"/>
          <p:cNvSpPr txBox="1">
            <a:spLocks noGrp="1" noChangeArrowheads="1"/>
          </p:cNvSpPr>
          <p:nvPr>
            <p:ph idx="1"/>
          </p:nvPr>
        </p:nvSpPr>
        <p:spPr bwMode="auto">
          <a:xfrm>
            <a:off x="0" y="1346886"/>
            <a:ext cx="5791200" cy="3745321"/>
          </a:xfrm>
          <a:prstGeom prst="rect">
            <a:avLst/>
          </a:prstGeom>
          <a:solidFill>
            <a:srgbClr val="4472C4"/>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Century Gothic" panose="020B0502020202020204" pitchFamily="34" charset="0"/>
                <a:ea typeface="Calibri" panose="020F0502020204030204" pitchFamily="34" charset="0"/>
                <a:cs typeface="Times New Roman" panose="02020603050405020304" pitchFamily="18" charset="0"/>
              </a:rPr>
              <a:t>Input Variables (2015 recommended)</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BW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Human Body Weight (adult = 80 kg = 176 </a:t>
            </a:r>
            <a:r>
              <a:rPr kumimoji="0" lang="en-US" sz="1600" b="0" i="0" u="none" strike="noStrike" kern="0" cap="none" spc="0" normalizeH="0" baseline="0" noProof="0" dirty="0" err="1">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lbs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DI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Drinking Water Rate (2.4 </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liters/day)</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ClrTx/>
              <a:buSzTx/>
              <a:buNone/>
            </a:pPr>
            <a:r>
              <a:rPr lang="en-US" sz="1600" b="1" kern="0" dirty="0" smtClean="0">
                <a:solidFill>
                  <a:srgbClr val="FFFFFF"/>
                </a:solidFill>
                <a:latin typeface="Century Gothic" panose="020B0502020202020204" pitchFamily="34" charset="0"/>
                <a:ea typeface="Calibri" panose="020F0502020204030204" pitchFamily="34" charset="0"/>
                <a:cs typeface="Times New Roman" panose="02020603050405020304" pitchFamily="18" charset="0"/>
              </a:rPr>
              <a:t>CSF</a:t>
            </a:r>
            <a:r>
              <a:rPr lang="en-US" sz="1600" kern="0" dirty="0" smtClean="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t>
            </a:r>
            <a:r>
              <a:rPr lang="en-US" sz="16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 Cancer Slope Factor (mg/Kg-day</a:t>
            </a:r>
            <a:r>
              <a:rPr lang="en-US" sz="1600" kern="0" dirty="0" smtClean="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AKA </a:t>
            </a:r>
            <a:endParaRPr kumimoji="0" lang="en-US" sz="16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FCR</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Fish Intake Rate (? </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grams/day)</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BCF/BAF</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600" b="0" i="0" u="none" strike="noStrike" kern="0" cap="none" spc="0" normalizeH="0" baseline="0" noProof="0" dirty="0" err="1"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Bioconcentration</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v. bioaccumulation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factor (L/Kg, chemical specific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err="1">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RfD</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 Reference Dose, Non-Carcinogens (mg/Kg-day)</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ClrTx/>
              <a:buSzTx/>
              <a:buNone/>
            </a:pPr>
            <a:r>
              <a:rPr kumimoji="0" lang="en-US" sz="16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RL = </a:t>
            </a:r>
            <a:r>
              <a:rPr kumimoji="0" lang="en-US" sz="160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Risk Level (</a:t>
            </a:r>
            <a:r>
              <a:rPr lang="en-US" sz="2000" dirty="0" smtClean="0">
                <a:solidFill>
                  <a:schemeClr val="bg1"/>
                </a:solidFill>
              </a:rPr>
              <a:t>10</a:t>
            </a:r>
            <a:r>
              <a:rPr lang="en-US" sz="2000" baseline="30000" dirty="0" smtClean="0">
                <a:solidFill>
                  <a:schemeClr val="bg1"/>
                </a:solidFill>
              </a:rPr>
              <a:t>-5</a:t>
            </a:r>
            <a:r>
              <a:rPr kumimoji="0" lang="en-US" sz="160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in Alaska (EPA uses </a:t>
            </a:r>
            <a:r>
              <a:rPr lang="en-US" sz="1600" dirty="0" smtClean="0">
                <a:solidFill>
                  <a:schemeClr val="bg1"/>
                </a:solidFill>
              </a:rPr>
              <a:t>10</a:t>
            </a:r>
            <a:r>
              <a:rPr lang="en-US" sz="1600" baseline="30000" dirty="0" smtClean="0">
                <a:solidFill>
                  <a:schemeClr val="bg1"/>
                </a:solidFill>
              </a:rPr>
              <a:t>-6</a:t>
            </a:r>
            <a:r>
              <a:rPr lang="en-US" sz="16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t>
            </a:r>
            <a:endParaRPr kumimoji="0" lang="en-US" sz="160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RSC</a:t>
            </a:r>
            <a:r>
              <a:rPr kumimoji="0" lang="en-US" sz="1600" b="0" i="0" u="none" strike="noStrike" kern="0" cap="none" spc="0" normalizeH="0" baseline="0" noProof="0" dirty="0" smtClean="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 Relative Source Contribution</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8317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82161"/>
          </a:xfrm>
        </p:spPr>
        <p:txBody>
          <a:bodyPr>
            <a:normAutofit fontScale="90000"/>
          </a:bodyPr>
          <a:lstStyle/>
          <a:p>
            <a:pPr algn="ctr"/>
            <a:r>
              <a:rPr lang="en-US" sz="3600" dirty="0" smtClean="0">
                <a:effectLst>
                  <a:outerShdw blurRad="38100" dist="38100" dir="2700000" algn="tl">
                    <a:srgbClr val="000000">
                      <a:alpha val="43137"/>
                    </a:srgbClr>
                  </a:outerShdw>
                </a:effectLst>
              </a:rPr>
              <a:t>Toxicity</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69308"/>
            <a:ext cx="10972800" cy="4755292"/>
          </a:xfrm>
        </p:spPr>
        <p:txBody>
          <a:bodyPr/>
          <a:lstStyle/>
          <a:p>
            <a:pPr>
              <a:buFont typeface="ESRI Environmental &amp; Icons" panose="02000400000000000000" pitchFamily="2" charset="0"/>
              <a:buChar char="9"/>
            </a:pPr>
            <a:r>
              <a:rPr lang="en-US" dirty="0" smtClean="0"/>
              <a:t>Toxicity values are established by EPA</a:t>
            </a:r>
          </a:p>
          <a:p>
            <a:pPr lvl="1">
              <a:buFont typeface="ESRI Environmental &amp; Icons" panose="02000400000000000000" pitchFamily="2" charset="0"/>
              <a:buChar char="9"/>
            </a:pPr>
            <a:r>
              <a:rPr lang="en-US" dirty="0" err="1" smtClean="0"/>
              <a:t>RfD</a:t>
            </a:r>
            <a:r>
              <a:rPr lang="en-US" dirty="0" smtClean="0"/>
              <a:t> = Reference dose (mg/kg-day), values are derived from IRIS or other sources of toxicological data</a:t>
            </a:r>
          </a:p>
          <a:p>
            <a:pPr lvl="2">
              <a:buFont typeface="ESRI Environmental &amp; Icons" panose="02000400000000000000" pitchFamily="2" charset="0"/>
              <a:buChar char="9"/>
            </a:pPr>
            <a:r>
              <a:rPr lang="en-US" sz="2400" dirty="0" smtClean="0"/>
              <a:t>Used </a:t>
            </a:r>
            <a:r>
              <a:rPr lang="en-US" sz="2400" dirty="0"/>
              <a:t>to be called the Allowable Daily Intake (ADI</a:t>
            </a:r>
            <a:r>
              <a:rPr lang="en-US" sz="2400" dirty="0" smtClean="0"/>
              <a:t>)</a:t>
            </a:r>
          </a:p>
          <a:p>
            <a:pPr lvl="2">
              <a:buFont typeface="ESRI Environmental &amp; Icons" panose="02000400000000000000" pitchFamily="2" charset="0"/>
              <a:buChar char="9"/>
            </a:pPr>
            <a:r>
              <a:rPr lang="en-US" sz="2400" dirty="0" smtClean="0"/>
              <a:t>Applies to NON-Carcinogens</a:t>
            </a:r>
          </a:p>
          <a:p>
            <a:pPr lvl="2">
              <a:buFont typeface="ESRI Environmental &amp; Icons" panose="02000400000000000000" pitchFamily="2" charset="0"/>
              <a:buChar char="9"/>
            </a:pPr>
            <a:endParaRPr lang="en-US" dirty="0" smtClean="0"/>
          </a:p>
          <a:p>
            <a:pPr lvl="1">
              <a:buFont typeface="ESRI Environmental &amp; Icons" panose="02000400000000000000" pitchFamily="2" charset="0"/>
              <a:buChar char="9"/>
            </a:pPr>
            <a:r>
              <a:rPr lang="en-US" dirty="0" smtClean="0"/>
              <a:t>CSF = Cancer Slope Factor (mg/Kg-day) or Risk-Specific Dose</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27</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961982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45066"/>
          </a:xfrm>
        </p:spPr>
        <p:txBody>
          <a:bodyPr>
            <a:normAutofit fontScale="90000"/>
          </a:bodyPr>
          <a:lstStyle/>
          <a:p>
            <a:pPr algn="ctr"/>
            <a:r>
              <a:rPr lang="en-US" sz="3600" dirty="0" smtClean="0">
                <a:effectLst>
                  <a:outerShdw blurRad="38100" dist="38100" dir="2700000" algn="tl">
                    <a:srgbClr val="000000">
                      <a:alpha val="43137"/>
                    </a:srgbClr>
                  </a:outerShdw>
                </a:effectLst>
              </a:rPr>
              <a:t>Reference Dose (</a:t>
            </a:r>
            <a:r>
              <a:rPr lang="en-US" sz="3600" dirty="0" err="1" smtClean="0">
                <a:effectLst>
                  <a:outerShdw blurRad="38100" dist="38100" dir="2700000" algn="tl">
                    <a:srgbClr val="000000">
                      <a:alpha val="43137"/>
                    </a:srgbClr>
                  </a:outerShdw>
                </a:effectLst>
              </a:rPr>
              <a:t>NonCancer</a:t>
            </a:r>
            <a:r>
              <a:rPr lang="en-US" sz="3600" dirty="0" smtClean="0">
                <a:effectLst>
                  <a:outerShdw blurRad="38100" dist="38100" dir="2700000" algn="tl">
                    <a:srgbClr val="000000">
                      <a:alpha val="43137"/>
                    </a:srgbClr>
                  </a:outerShdw>
                </a:effectLst>
              </a:rPr>
              <a:t>)/Cancer Slope Factor</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05232"/>
            <a:ext cx="5074508" cy="4619368"/>
          </a:xfrm>
        </p:spPr>
        <p:txBody>
          <a:bodyPr>
            <a:normAutofit fontScale="92500" lnSpcReduction="10000"/>
          </a:bodyPr>
          <a:lstStyle/>
          <a:p>
            <a:pPr>
              <a:buFont typeface="ESRI Environmental &amp; Icons" panose="02000400000000000000" pitchFamily="2" charset="0"/>
              <a:buChar char="9"/>
            </a:pPr>
            <a:r>
              <a:rPr lang="en-US" altLang="en-US" sz="2900" dirty="0" err="1"/>
              <a:t>RfD</a:t>
            </a:r>
            <a:r>
              <a:rPr lang="en-US" altLang="en-US" sz="2900" dirty="0"/>
              <a:t>: </a:t>
            </a:r>
            <a:r>
              <a:rPr lang="en-US" sz="2900" dirty="0"/>
              <a:t>An estimate, with uncertainty spanning perhaps an order of magnitude, of a daily oral exposure to the human population (including sensitive subgroups) that is likely to be without an appreciable risk of deleterious effects during a lifetime.</a:t>
            </a:r>
          </a:p>
          <a:p>
            <a:pPr>
              <a:lnSpc>
                <a:spcPct val="90000"/>
              </a:lnSpc>
              <a:buFont typeface="ESRI Environmental &amp; Icons" panose="02000400000000000000" pitchFamily="2" charset="0"/>
              <a:buChar char="9"/>
            </a:pPr>
            <a:endParaRPr lang="en-US" altLang="en-US" sz="2400" dirty="0" smtClean="0"/>
          </a:p>
          <a:p>
            <a:pPr>
              <a:lnSpc>
                <a:spcPct val="90000"/>
              </a:lnSpc>
              <a:buFont typeface="ESRI Environmental &amp; Icons" panose="02000400000000000000" pitchFamily="2" charset="0"/>
              <a:buChar char="9"/>
            </a:pPr>
            <a:r>
              <a:rPr lang="en-US" altLang="en-US" sz="2400" dirty="0"/>
              <a:t>EPA’s </a:t>
            </a:r>
            <a:r>
              <a:rPr lang="en-US" altLang="en-US" sz="2400" dirty="0" smtClean="0"/>
              <a:t>policy- </a:t>
            </a:r>
            <a:r>
              <a:rPr lang="en-US" altLang="en-US" sz="2400" dirty="0" err="1" smtClean="0"/>
              <a:t>RfD</a:t>
            </a:r>
            <a:r>
              <a:rPr lang="en-US" altLang="en-US" sz="2400" dirty="0" smtClean="0"/>
              <a:t> </a:t>
            </a:r>
            <a:r>
              <a:rPr lang="en-US" altLang="en-US" sz="2400" dirty="0"/>
              <a:t>should not be </a:t>
            </a:r>
            <a:r>
              <a:rPr lang="en-US" altLang="en-US" sz="2400" dirty="0" smtClean="0"/>
              <a:t>exceeded</a:t>
            </a:r>
          </a:p>
          <a:p>
            <a:pPr>
              <a:lnSpc>
                <a:spcPct val="90000"/>
              </a:lnSpc>
              <a:buFont typeface="ESRI Environmental &amp; Icons" panose="02000400000000000000" pitchFamily="2" charset="0"/>
              <a:buChar char="9"/>
            </a:pPr>
            <a:endParaRPr lang="en-US" altLang="en-US" sz="2400"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28</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8" name="Picture 7"/>
          <p:cNvPicPr>
            <a:picLocks noChangeAspect="1"/>
          </p:cNvPicPr>
          <p:nvPr/>
        </p:nvPicPr>
        <p:blipFill>
          <a:blip r:embed="rId4"/>
          <a:stretch>
            <a:fillRect/>
          </a:stretch>
        </p:blipFill>
        <p:spPr>
          <a:xfrm>
            <a:off x="6797117" y="1541772"/>
            <a:ext cx="3681413" cy="4632917"/>
          </a:xfrm>
          <a:prstGeom prst="rect">
            <a:avLst/>
          </a:prstGeom>
        </p:spPr>
      </p:pic>
    </p:spTree>
    <p:extLst>
      <p:ext uri="{BB962C8B-B14F-4D97-AF65-F5344CB8AC3E}">
        <p14:creationId xmlns:p14="http://schemas.microsoft.com/office/powerpoint/2010/main" val="91060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420376"/>
          </a:xfrm>
        </p:spPr>
        <p:txBody>
          <a:bodyPr>
            <a:noAutofit/>
          </a:bodyPr>
          <a:lstStyle/>
          <a:p>
            <a:pPr algn="ctr"/>
            <a:r>
              <a:rPr lang="en-US" sz="3200" dirty="0" smtClean="0">
                <a:effectLst>
                  <a:outerShdw blurRad="38100" dist="38100" dir="2700000" algn="tl">
                    <a:srgbClr val="000000">
                      <a:alpha val="43137"/>
                    </a:srgbClr>
                  </a:outerShdw>
                </a:effectLst>
              </a:rPr>
              <a:t>Exposure</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445741"/>
            <a:ext cx="10972800" cy="4878859"/>
          </a:xfrm>
        </p:spPr>
        <p:txBody>
          <a:bodyPr>
            <a:normAutofit fontScale="92500"/>
          </a:bodyPr>
          <a:lstStyle/>
          <a:p>
            <a:pPr>
              <a:buFont typeface="ESRI Environmental &amp; Icons" panose="02000400000000000000" pitchFamily="2" charset="0"/>
              <a:buChar char="9"/>
            </a:pPr>
            <a:r>
              <a:rPr lang="en-US" sz="2800" dirty="0" smtClean="0"/>
              <a:t>Exposure = contact between an agent and the visible exterior of a person</a:t>
            </a:r>
          </a:p>
          <a:p>
            <a:pPr>
              <a:buFont typeface="ESRI Environmental &amp; Icons" panose="02000400000000000000" pitchFamily="2" charset="0"/>
              <a:buChar char="9"/>
            </a:pPr>
            <a:r>
              <a:rPr lang="en-US" sz="2800" dirty="0" smtClean="0"/>
              <a:t>Exposure considers the magnitude, frequency, and duration of exposure to a particular agent over time (E(</a:t>
            </a:r>
            <a:r>
              <a:rPr lang="en-US" sz="2800" dirty="0" err="1" smtClean="0"/>
              <a:t>mag,freq,dur</a:t>
            </a:r>
            <a:r>
              <a:rPr lang="en-US" sz="2800" dirty="0" smtClean="0"/>
              <a:t>)/T)</a:t>
            </a:r>
          </a:p>
          <a:p>
            <a:pPr>
              <a:buFont typeface="ESRI Environmental &amp; Icons" panose="02000400000000000000" pitchFamily="2" charset="0"/>
              <a:buChar char="9"/>
            </a:pPr>
            <a:endParaRPr lang="en-US" sz="2800" dirty="0" smtClean="0"/>
          </a:p>
          <a:p>
            <a:pPr>
              <a:buFont typeface="ESRI Environmental &amp; Icons" panose="02000400000000000000" pitchFamily="2" charset="0"/>
              <a:buChar char="9"/>
            </a:pPr>
            <a:r>
              <a:rPr lang="en-US" sz="2800" dirty="0" smtClean="0"/>
              <a:t>HHC Exposure Factors</a:t>
            </a:r>
            <a:endParaRPr lang="en-US" sz="2800" dirty="0"/>
          </a:p>
          <a:p>
            <a:pPr lvl="1">
              <a:buFont typeface="ESRI Environmental &amp; Icons" panose="02000400000000000000" pitchFamily="2" charset="0"/>
              <a:buChar char="9"/>
            </a:pPr>
            <a:r>
              <a:rPr lang="en-US" sz="2800" dirty="0"/>
              <a:t>BI= Body weight </a:t>
            </a:r>
            <a:r>
              <a:rPr lang="en-US" sz="2800" dirty="0" smtClean="0"/>
              <a:t>( fixed at 70 kg </a:t>
            </a:r>
            <a:r>
              <a:rPr lang="en-US" sz="2800" dirty="0" smtClean="0">
                <a:solidFill>
                  <a:srgbClr val="C00000"/>
                </a:solidFill>
              </a:rPr>
              <a:t>(80kg)</a:t>
            </a:r>
            <a:r>
              <a:rPr lang="en-US" sz="2800" dirty="0" smtClean="0"/>
              <a:t>)</a:t>
            </a:r>
            <a:endParaRPr lang="en-US" sz="2800" dirty="0"/>
          </a:p>
          <a:p>
            <a:pPr lvl="1">
              <a:buFont typeface="ESRI Environmental &amp; Icons" panose="02000400000000000000" pitchFamily="2" charset="0"/>
              <a:buChar char="9"/>
            </a:pPr>
            <a:r>
              <a:rPr lang="en-US" sz="2800" dirty="0"/>
              <a:t>DI= Drinking water intake </a:t>
            </a:r>
            <a:r>
              <a:rPr lang="en-US" sz="2800" dirty="0" smtClean="0"/>
              <a:t>(fixed 2 liters </a:t>
            </a:r>
            <a:r>
              <a:rPr lang="en-US" sz="2800" dirty="0" smtClean="0">
                <a:solidFill>
                  <a:srgbClr val="C00000"/>
                </a:solidFill>
              </a:rPr>
              <a:t>(2.4 L)</a:t>
            </a:r>
            <a:r>
              <a:rPr lang="en-US" sz="2800" dirty="0" smtClean="0"/>
              <a:t>)</a:t>
            </a:r>
            <a:endParaRPr lang="en-US" sz="2800" dirty="0"/>
          </a:p>
          <a:p>
            <a:pPr lvl="1">
              <a:buFont typeface="ESRI Environmental &amp; Icons" panose="02000400000000000000" pitchFamily="2" charset="0"/>
              <a:buChar char="9"/>
            </a:pPr>
            <a:r>
              <a:rPr lang="en-US" sz="2800" dirty="0"/>
              <a:t>FI = Fish Consumption (varies per state) </a:t>
            </a:r>
          </a:p>
          <a:p>
            <a:pPr lvl="1">
              <a:buFont typeface="ESRI Environmental &amp; Icons" panose="02000400000000000000" pitchFamily="2" charset="0"/>
              <a:buChar char="9"/>
            </a:pPr>
            <a:r>
              <a:rPr lang="en-US" sz="2800" dirty="0"/>
              <a:t>BAF= Bioaccumulation Factor (varies </a:t>
            </a:r>
            <a:r>
              <a:rPr lang="en-US" sz="2800" dirty="0" smtClean="0"/>
              <a:t>by trophic level but fixed at specific values)</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29</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68456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537411"/>
          </a:xfrm>
        </p:spPr>
        <p:txBody>
          <a:bodyPr>
            <a:normAutofit fontScale="90000"/>
          </a:bodyPr>
          <a:lstStyle/>
          <a:p>
            <a:r>
              <a:rPr lang="en-US" dirty="0" smtClean="0"/>
              <a:t>Division of Water		</a:t>
            </a:r>
            <a:endParaRPr lang="en-US" dirty="0"/>
          </a:p>
        </p:txBody>
      </p:sp>
      <p:sp>
        <p:nvSpPr>
          <p:cNvPr id="3" name="Content Placeholder 2"/>
          <p:cNvSpPr>
            <a:spLocks noGrp="1"/>
          </p:cNvSpPr>
          <p:nvPr>
            <p:ph idx="1"/>
          </p:nvPr>
        </p:nvSpPr>
        <p:spPr>
          <a:xfrm>
            <a:off x="457200" y="1534705"/>
            <a:ext cx="11064632" cy="4050549"/>
          </a:xfrm>
        </p:spPr>
        <p:txBody>
          <a:bodyPr>
            <a:normAutofit fontScale="92500" lnSpcReduction="10000"/>
          </a:bodyPr>
          <a:lstStyle/>
          <a:p>
            <a:pPr marL="0" indent="0">
              <a:buNone/>
            </a:pPr>
            <a:r>
              <a:rPr lang="en-US" dirty="0" smtClean="0">
                <a:solidFill>
                  <a:schemeClr val="tx1">
                    <a:lumMod val="75000"/>
                    <a:lumOff val="25000"/>
                  </a:schemeClr>
                </a:solidFill>
              </a:rPr>
              <a:t>Mission Statement: </a:t>
            </a:r>
            <a:r>
              <a:rPr lang="en-US" b="1" dirty="0" smtClean="0"/>
              <a:t>Improve </a:t>
            </a:r>
            <a:r>
              <a:rPr lang="en-US" b="1" dirty="0"/>
              <a:t>and Protect Alaska’s Water </a:t>
            </a:r>
            <a:r>
              <a:rPr lang="en-US" b="1" dirty="0" smtClean="0"/>
              <a:t>Quality</a:t>
            </a:r>
            <a:r>
              <a:rPr lang="en-US" dirty="0"/>
              <a:t>	</a:t>
            </a:r>
            <a:endParaRPr lang="en-US" dirty="0" smtClean="0"/>
          </a:p>
          <a:p>
            <a:pPr marL="0" indent="0">
              <a:buNone/>
            </a:pPr>
            <a:endParaRPr lang="en-US" dirty="0" smtClean="0"/>
          </a:p>
          <a:p>
            <a:pPr marL="0" indent="0">
              <a:buNone/>
            </a:pPr>
            <a:r>
              <a:rPr lang="en-US" dirty="0" smtClean="0"/>
              <a:t>How?</a:t>
            </a:r>
          </a:p>
          <a:p>
            <a:pPr>
              <a:lnSpc>
                <a:spcPct val="120000"/>
              </a:lnSpc>
              <a:buFont typeface="ESRI Environmental &amp; Icons" panose="02000400000000000000" pitchFamily="2" charset="0"/>
              <a:buChar char="9"/>
            </a:pPr>
            <a:r>
              <a:rPr lang="en-US" b="1" dirty="0"/>
              <a:t>Establishes standards for water cleanliness</a:t>
            </a:r>
          </a:p>
          <a:p>
            <a:pPr>
              <a:lnSpc>
                <a:spcPct val="120000"/>
              </a:lnSpc>
              <a:buClr>
                <a:schemeClr val="accent3">
                  <a:lumMod val="40000"/>
                  <a:lumOff val="60000"/>
                </a:schemeClr>
              </a:buClr>
              <a:buFont typeface="ESRI Environmental &amp; Icons" panose="02000400000000000000" pitchFamily="2" charset="0"/>
              <a:buChar char="9"/>
            </a:pPr>
            <a:r>
              <a:rPr lang="en-US" dirty="0" smtClean="0">
                <a:solidFill>
                  <a:schemeClr val="tx1">
                    <a:lumMod val="75000"/>
                    <a:lumOff val="25000"/>
                  </a:schemeClr>
                </a:solidFill>
              </a:rPr>
              <a:t>Regulates discharges to waters and wetlands</a:t>
            </a:r>
          </a:p>
          <a:p>
            <a:pPr>
              <a:lnSpc>
                <a:spcPct val="120000"/>
              </a:lnSpc>
              <a:buClr>
                <a:schemeClr val="accent3">
                  <a:lumMod val="40000"/>
                  <a:lumOff val="60000"/>
                </a:schemeClr>
              </a:buClr>
              <a:buFont typeface="ESRI Environmental &amp; Icons" panose="02000400000000000000" pitchFamily="2" charset="0"/>
              <a:buChar char="9"/>
            </a:pPr>
            <a:r>
              <a:rPr lang="en-US" dirty="0" smtClean="0">
                <a:solidFill>
                  <a:schemeClr val="tx1">
                    <a:lumMod val="75000"/>
                    <a:lumOff val="25000"/>
                  </a:schemeClr>
                </a:solidFill>
              </a:rPr>
              <a:t>Provides financial assistance for water and wastewater facility construction and waterbody assessment and remediation</a:t>
            </a:r>
          </a:p>
          <a:p>
            <a:pPr>
              <a:lnSpc>
                <a:spcPct val="120000"/>
              </a:lnSpc>
              <a:buClr>
                <a:schemeClr val="accent3">
                  <a:lumMod val="40000"/>
                  <a:lumOff val="60000"/>
                </a:schemeClr>
              </a:buClr>
              <a:buFont typeface="ESRI Environmental &amp; Icons" panose="02000400000000000000" pitchFamily="2" charset="0"/>
              <a:buChar char="9"/>
            </a:pPr>
            <a:r>
              <a:rPr lang="en-US" dirty="0" smtClean="0">
                <a:solidFill>
                  <a:schemeClr val="tx1">
                    <a:lumMod val="75000"/>
                    <a:lumOff val="25000"/>
                  </a:schemeClr>
                </a:solidFill>
              </a:rPr>
              <a:t>Trains, certifies, and assists water and wastewater facility system operators</a:t>
            </a:r>
          </a:p>
          <a:p>
            <a:pPr>
              <a:lnSpc>
                <a:spcPct val="120000"/>
              </a:lnSpc>
              <a:buClr>
                <a:schemeClr val="accent3">
                  <a:lumMod val="40000"/>
                  <a:lumOff val="60000"/>
                </a:schemeClr>
              </a:buClr>
              <a:buFont typeface="ESRI Environmental &amp; Icons" panose="02000400000000000000" pitchFamily="2" charset="0"/>
              <a:buChar char="9"/>
            </a:pPr>
            <a:r>
              <a:rPr lang="en-US" dirty="0" smtClean="0">
                <a:solidFill>
                  <a:schemeClr val="tx1">
                    <a:lumMod val="75000"/>
                    <a:lumOff val="25000"/>
                  </a:schemeClr>
                </a:solidFill>
              </a:rPr>
              <a:t>Monitors and reports on water quality</a:t>
            </a:r>
            <a:endParaRPr lang="en-US" dirty="0">
              <a:solidFill>
                <a:schemeClr val="tx1">
                  <a:lumMod val="75000"/>
                  <a:lumOff val="2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76073"/>
            <a:ext cx="1158632" cy="1158632"/>
          </a:xfrm>
          <a:prstGeom prst="rect">
            <a:avLst/>
          </a:prstGeom>
        </p:spPr>
      </p:pic>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3</a:t>
            </a:fld>
            <a:endParaRPr lang="en-US" dirty="0">
              <a:solidFill>
                <a:srgbClr val="04617B">
                  <a:shade val="90000"/>
                </a:srgbClr>
              </a:solidFill>
            </a:endParaRPr>
          </a:p>
        </p:txBody>
      </p:sp>
    </p:spTree>
    <p:extLst>
      <p:ext uri="{BB962C8B-B14F-4D97-AF65-F5344CB8AC3E}">
        <p14:creationId xmlns:p14="http://schemas.microsoft.com/office/powerpoint/2010/main" val="3245432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82161"/>
          </a:xfrm>
        </p:spPr>
        <p:txBody>
          <a:bodyPr>
            <a:normAutofit fontScale="90000"/>
          </a:bodyPr>
          <a:lstStyle/>
          <a:p>
            <a:pPr algn="ctr"/>
            <a:r>
              <a:rPr lang="en-US" sz="3600" dirty="0" smtClean="0">
                <a:effectLst>
                  <a:outerShdw blurRad="38100" dist="38100" dir="2700000" algn="tl">
                    <a:srgbClr val="000000">
                      <a:alpha val="43137"/>
                    </a:srgbClr>
                  </a:outerShdw>
                </a:effectLst>
              </a:rPr>
              <a:t>Body Weight</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Bodyweight is based on a fixed EPA-recommended value</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Updated 2015 = 80 kg</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Update based on NHANES data</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Little to no reason for Alaska to question this value-may even be higher based on Dept. of Public Health/ANTHC data</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30</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60121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556300"/>
          </a:xfrm>
        </p:spPr>
        <p:txBody>
          <a:bodyPr>
            <a:normAutofit fontScale="90000"/>
          </a:bodyPr>
          <a:lstStyle/>
          <a:p>
            <a:pPr algn="ctr"/>
            <a:r>
              <a:rPr lang="en-US" sz="3600" dirty="0" smtClean="0">
                <a:effectLst>
                  <a:outerShdw blurRad="38100" dist="38100" dir="2700000" algn="tl">
                    <a:srgbClr val="000000">
                      <a:alpha val="43137"/>
                    </a:srgbClr>
                  </a:outerShdw>
                </a:effectLst>
              </a:rPr>
              <a:t>Drinking Water Intake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935480"/>
            <a:ext cx="6792097" cy="4389120"/>
          </a:xfrm>
        </p:spPr>
        <p:txBody>
          <a:bodyPr>
            <a:normAutofit lnSpcReduction="10000"/>
          </a:bodyPr>
          <a:lstStyle/>
          <a:p>
            <a:endParaRPr lang="en-US" dirty="0" smtClean="0"/>
          </a:p>
          <a:p>
            <a:pPr>
              <a:buFont typeface="ESRI Environmental &amp; Icons" panose="02000400000000000000" pitchFamily="2" charset="0"/>
              <a:buChar char="9"/>
            </a:pPr>
            <a:r>
              <a:rPr lang="en-US" dirty="0" smtClean="0"/>
              <a:t>Drinking Water is based on an fixed EPA-recommended value.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2000: 2 liters per day. Inc. all sources of water (e.g., drinking water, coffee, other beverages/food derived water) </a:t>
            </a:r>
          </a:p>
          <a:p>
            <a:pPr marL="0" indent="0">
              <a:buNone/>
            </a:pPr>
            <a:endParaRPr lang="en-US" dirty="0" smtClean="0"/>
          </a:p>
          <a:p>
            <a:pPr>
              <a:buFont typeface="ESRI Environmental &amp; Icons" panose="02000400000000000000" pitchFamily="2" charset="0"/>
              <a:buChar char="9"/>
            </a:pPr>
            <a:r>
              <a:rPr lang="en-US" dirty="0" smtClean="0"/>
              <a:t>2015: Settled on 2.4 liters per day. Consistent with 2011 EPA Exposure Handbook values</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31</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7" name="Picture 6"/>
          <p:cNvPicPr>
            <a:picLocks noChangeAspect="1"/>
          </p:cNvPicPr>
          <p:nvPr/>
        </p:nvPicPr>
        <p:blipFill>
          <a:blip r:embed="rId4"/>
          <a:stretch>
            <a:fillRect/>
          </a:stretch>
        </p:blipFill>
        <p:spPr>
          <a:xfrm>
            <a:off x="7792483" y="2161412"/>
            <a:ext cx="3966409" cy="2731864"/>
          </a:xfrm>
          <a:prstGeom prst="rect">
            <a:avLst/>
          </a:prstGeom>
        </p:spPr>
      </p:pic>
    </p:spTree>
    <p:extLst>
      <p:ext uri="{BB962C8B-B14F-4D97-AF65-F5344CB8AC3E}">
        <p14:creationId xmlns:p14="http://schemas.microsoft.com/office/powerpoint/2010/main" val="3886271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568658"/>
          </a:xfrm>
        </p:spPr>
        <p:txBody>
          <a:bodyPr>
            <a:normAutofit fontScale="90000"/>
          </a:bodyPr>
          <a:lstStyle/>
          <a:p>
            <a:pPr algn="ctr"/>
            <a:r>
              <a:rPr lang="en-US" sz="3600" dirty="0">
                <a:solidFill>
                  <a:srgbClr val="04617B"/>
                </a:solidFill>
                <a:effectLst>
                  <a:outerShdw blurRad="38100" dist="38100" dir="2700000" algn="tl">
                    <a:srgbClr val="000000">
                      <a:alpha val="43137"/>
                    </a:srgbClr>
                  </a:outerShdw>
                </a:effectLst>
              </a:rPr>
              <a:t>Fish Intake Rate/Fish Consumption </a:t>
            </a:r>
            <a:r>
              <a:rPr lang="en-US" sz="3600" dirty="0" smtClean="0">
                <a:solidFill>
                  <a:srgbClr val="04617B"/>
                </a:solidFill>
                <a:effectLst>
                  <a:outerShdw blurRad="38100" dist="38100" dir="2700000" algn="tl">
                    <a:srgbClr val="000000">
                      <a:alpha val="43137"/>
                    </a:srgbClr>
                  </a:outerShdw>
                </a:effectLst>
              </a:rPr>
              <a:t>Rate (FCR)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18735"/>
            <a:ext cx="10972800" cy="4705865"/>
          </a:xfrm>
        </p:spPr>
        <p:txBody>
          <a:bodyPr>
            <a:normAutofit/>
          </a:bodyPr>
          <a:lstStyle/>
          <a:p>
            <a:pPr>
              <a:buFont typeface="ESRI Environmental &amp; Icons" panose="02000400000000000000" pitchFamily="2" charset="0"/>
              <a:buChar char="9"/>
            </a:pPr>
            <a:r>
              <a:rPr lang="en-US" sz="2400" dirty="0" smtClean="0"/>
              <a:t>Per EPA: States/Tribes should consider developing criteria to protect highly exposed population</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a:t>G</a:t>
            </a:r>
            <a:r>
              <a:rPr lang="en-US" sz="2400" dirty="0" smtClean="0"/>
              <a:t>eographic/demographic differences are anticipated </a:t>
            </a:r>
          </a:p>
          <a:p>
            <a:pPr>
              <a:buFont typeface="ESRI Environmental &amp; Icons" panose="02000400000000000000" pitchFamily="2" charset="0"/>
              <a:buChar char="9"/>
            </a:pPr>
            <a:endParaRPr lang="en-US" sz="2400" dirty="0" smtClean="0"/>
          </a:p>
          <a:p>
            <a:pPr>
              <a:buFont typeface="ESRI Environmental &amp; Icons" panose="02000400000000000000" pitchFamily="2" charset="0"/>
              <a:buChar char="9"/>
            </a:pPr>
            <a:r>
              <a:rPr lang="en-US" sz="2400" dirty="0" smtClean="0"/>
              <a:t>EPA hierarchy of data sources</a:t>
            </a:r>
          </a:p>
          <a:p>
            <a:pPr lvl="1">
              <a:buFont typeface="ESRI Environmental &amp; Icons" panose="02000400000000000000" pitchFamily="2" charset="0"/>
              <a:buChar char="9"/>
            </a:pPr>
            <a:r>
              <a:rPr lang="en-US" dirty="0" smtClean="0"/>
              <a:t>EPA default intake rates (22 g/d for general /142.4 g/d for subsistence) </a:t>
            </a:r>
          </a:p>
          <a:p>
            <a:pPr lvl="1">
              <a:buFont typeface="ESRI Environmental &amp; Icons" panose="02000400000000000000" pitchFamily="2" charset="0"/>
              <a:buChar char="9"/>
            </a:pPr>
            <a:r>
              <a:rPr lang="en-US" dirty="0" smtClean="0"/>
              <a:t>Data from national surveys (NHANES or other) </a:t>
            </a:r>
          </a:p>
          <a:p>
            <a:pPr lvl="1">
              <a:buFont typeface="ESRI Environmental &amp; Icons" panose="02000400000000000000" pitchFamily="2" charset="0"/>
              <a:buChar char="9"/>
            </a:pPr>
            <a:r>
              <a:rPr lang="en-US" dirty="0" smtClean="0"/>
              <a:t>Data reflecting similar geography/population groups (Region 10 states (175)) </a:t>
            </a:r>
          </a:p>
          <a:p>
            <a:pPr lvl="1">
              <a:buFont typeface="ESRI Environmental &amp; Icons" panose="02000400000000000000" pitchFamily="2" charset="0"/>
              <a:buChar char="9"/>
            </a:pPr>
            <a:r>
              <a:rPr lang="en-US" dirty="0" smtClean="0"/>
              <a:t>Local Data (Alaska-specific) </a:t>
            </a:r>
          </a:p>
          <a:p>
            <a:pPr lvl="1"/>
            <a:endParaRPr lang="en-US" dirty="0"/>
          </a:p>
        </p:txBody>
      </p:sp>
      <p:sp>
        <p:nvSpPr>
          <p:cNvPr id="4" name="Footer Placeholder 3"/>
          <p:cNvSpPr>
            <a:spLocks noGrp="1"/>
          </p:cNvSpPr>
          <p:nvPr>
            <p:ph type="ftr" sz="quarter" idx="11"/>
          </p:nvPr>
        </p:nvSpPr>
        <p:spPr/>
        <p:txBody>
          <a:bodyPr/>
          <a:lstStyle/>
          <a:p>
            <a:pPr algn="ctr"/>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32</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081133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57447"/>
          </a:xfrm>
        </p:spPr>
        <p:txBody>
          <a:bodyPr>
            <a:normAutofit fontScale="90000"/>
          </a:bodyPr>
          <a:lstStyle/>
          <a:p>
            <a:pPr algn="ctr"/>
            <a:r>
              <a:rPr lang="en-US" sz="3600" dirty="0" smtClean="0">
                <a:effectLst>
                  <a:outerShdw blurRad="38100" dist="38100" dir="2700000" algn="tl">
                    <a:srgbClr val="000000">
                      <a:alpha val="43137"/>
                    </a:srgbClr>
                  </a:outerShdw>
                </a:effectLst>
              </a:rPr>
              <a:t>FCR Preference Hierarchy, Cont</a:t>
            </a:r>
            <a:r>
              <a:rPr lang="en-US" sz="3600" dirty="0" smtClean="0"/>
              <a:t>. </a:t>
            </a:r>
            <a:endParaRPr lang="en-US" sz="3600"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Use of Local or Regional Data</a:t>
            </a:r>
          </a:p>
          <a:p>
            <a:pPr lvl="1">
              <a:buFont typeface="ESRI Environmental &amp; Icons" panose="02000400000000000000" pitchFamily="2" charset="0"/>
              <a:buChar char="9"/>
            </a:pPr>
            <a:r>
              <a:rPr lang="en-US" dirty="0" smtClean="0"/>
              <a:t>Use local data for freshwater/estuarine species</a:t>
            </a:r>
          </a:p>
          <a:p>
            <a:pPr lvl="1">
              <a:buFont typeface="ESRI Environmental &amp; Icons" panose="02000400000000000000" pitchFamily="2" charset="0"/>
              <a:buChar char="9"/>
            </a:pPr>
            <a:r>
              <a:rPr lang="en-US" dirty="0" smtClean="0"/>
              <a:t>Use of uncooked weight intake </a:t>
            </a:r>
            <a:r>
              <a:rPr lang="en-US" dirty="0"/>
              <a:t>v</a:t>
            </a:r>
            <a:r>
              <a:rPr lang="en-US" dirty="0" smtClean="0"/>
              <a:t>alues</a:t>
            </a:r>
          </a:p>
          <a:p>
            <a:pPr lvl="1">
              <a:buFont typeface="ESRI Environmental &amp; Icons" panose="02000400000000000000" pitchFamily="2" charset="0"/>
              <a:buChar char="9"/>
            </a:pPr>
            <a:r>
              <a:rPr lang="en-US" dirty="0" smtClean="0"/>
              <a:t>Use high-end values (90</a:t>
            </a:r>
            <a:r>
              <a:rPr lang="en-US" baseline="30000" dirty="0" smtClean="0"/>
              <a:t>th</a:t>
            </a:r>
            <a:r>
              <a:rPr lang="en-US" dirty="0" smtClean="0"/>
              <a:t> or 95</a:t>
            </a:r>
            <a:r>
              <a:rPr lang="en-US" baseline="30000" dirty="0" smtClean="0"/>
              <a:t>th</a:t>
            </a:r>
            <a:r>
              <a:rPr lang="en-US" dirty="0" smtClean="0"/>
              <a:t> percentile) </a:t>
            </a:r>
            <a:r>
              <a:rPr lang="en-US" b="1" dirty="0" smtClean="0"/>
              <a:t>or</a:t>
            </a:r>
            <a:r>
              <a:rPr lang="en-US" dirty="0" smtClean="0"/>
              <a:t> average values for high consuming fish population (if using mean, should base on consumers only). </a:t>
            </a:r>
          </a:p>
          <a:p>
            <a:pPr lvl="1">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Fairly common practice for states to develop HHC values based on local data (ME, NY, MN, WI, OR, WA (Regional approach), ID (in progress))</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33</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873819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82161"/>
          </a:xfrm>
        </p:spPr>
        <p:txBody>
          <a:bodyPr>
            <a:normAutofit fontScale="90000"/>
          </a:bodyPr>
          <a:lstStyle/>
          <a:p>
            <a:pPr algn="ctr"/>
            <a:r>
              <a:rPr lang="en-US" sz="3600" dirty="0" smtClean="0">
                <a:effectLst>
                  <a:outerShdw blurRad="38100" dist="38100" dir="2700000" algn="tl">
                    <a:srgbClr val="000000">
                      <a:alpha val="43137"/>
                    </a:srgbClr>
                  </a:outerShdw>
                </a:effectLst>
              </a:rPr>
              <a:t>Bioaccumulation Rate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421027"/>
            <a:ext cx="10972800" cy="4903573"/>
          </a:xfrm>
        </p:spPr>
        <p:txBody>
          <a:bodyPr>
            <a:normAutofit fontScale="92500"/>
          </a:bodyPr>
          <a:lstStyle/>
          <a:p>
            <a:pPr>
              <a:buFont typeface="ESRI Environmental &amp; Icons" panose="02000400000000000000" pitchFamily="2" charset="0"/>
              <a:buChar char="9"/>
            </a:pPr>
            <a:r>
              <a:rPr lang="en-US" dirty="0" smtClean="0"/>
              <a:t>Ratio of concentration of a pollutant in fish to the concentration in water (L/Kg)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Bioaccumulation accounts for exposure through diet, exposure to pollutants in the water, and trophic position (where in the food chain)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No bioaccumulation = BAF of 1</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BAF can reach into the 1000’s for highly </a:t>
            </a:r>
            <a:r>
              <a:rPr lang="en-US" dirty="0" err="1" smtClean="0"/>
              <a:t>bioaccumulative</a:t>
            </a:r>
            <a:r>
              <a:rPr lang="en-US" dirty="0" smtClean="0"/>
              <a:t> compounds (e.g., PCBs) </a:t>
            </a:r>
          </a:p>
          <a:p>
            <a:pPr lvl="1">
              <a:buFont typeface="ESRI Environmental &amp; Icons" panose="02000400000000000000" pitchFamily="2" charset="0"/>
              <a:buChar char="9"/>
            </a:pPr>
            <a:r>
              <a:rPr lang="en-US" dirty="0" smtClean="0"/>
              <a:t>Low bioaccumulation = exposure from drinking water</a:t>
            </a:r>
          </a:p>
          <a:p>
            <a:pPr lvl="1">
              <a:buFont typeface="ESRI Environmental &amp; Icons" panose="02000400000000000000" pitchFamily="2" charset="0"/>
              <a:buChar char="9"/>
            </a:pPr>
            <a:r>
              <a:rPr lang="en-US" dirty="0" smtClean="0"/>
              <a:t>High bioaccumulation = exposure from eating fish</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34</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788638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87738"/>
          </a:xfrm>
        </p:spPr>
        <p:txBody>
          <a:bodyPr>
            <a:normAutofit fontScale="90000"/>
          </a:bodyPr>
          <a:lstStyle/>
          <a:p>
            <a:pPr algn="ctr"/>
            <a:r>
              <a:rPr lang="en-US" sz="3600" dirty="0" smtClean="0">
                <a:effectLst>
                  <a:outerShdw blurRad="38100" dist="38100" dir="2700000" algn="tl">
                    <a:srgbClr val="000000">
                      <a:alpha val="43137"/>
                    </a:srgbClr>
                  </a:outerShdw>
                </a:effectLst>
              </a:rPr>
              <a:t>Uncertainty</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56951"/>
            <a:ext cx="5371070" cy="4767649"/>
          </a:xfrm>
        </p:spPr>
        <p:txBody>
          <a:bodyPr>
            <a:normAutofit/>
          </a:bodyPr>
          <a:lstStyle/>
          <a:p>
            <a:pPr>
              <a:buFont typeface="ESRI Environmental &amp; Icons" panose="02000400000000000000" pitchFamily="2" charset="0"/>
              <a:buChar char="9"/>
            </a:pPr>
            <a:r>
              <a:rPr lang="en-US" dirty="0" smtClean="0"/>
              <a:t>EPA addresses </a:t>
            </a:r>
            <a:r>
              <a:rPr lang="en-US" b="1" dirty="0" smtClean="0"/>
              <a:t>uncertainty</a:t>
            </a:r>
            <a:r>
              <a:rPr lang="en-US" dirty="0" smtClean="0"/>
              <a:t> at various points</a:t>
            </a:r>
          </a:p>
          <a:p>
            <a:pPr lvl="1">
              <a:buFont typeface="ESRI Environmental &amp; Icons" panose="02000400000000000000" pitchFamily="2" charset="0"/>
              <a:buChar char="9"/>
            </a:pPr>
            <a:r>
              <a:rPr lang="en-US" dirty="0" smtClean="0"/>
              <a:t>Toxicity values: uncertainty is incorporated into the base toxicity value (IRIS).</a:t>
            </a:r>
          </a:p>
          <a:p>
            <a:pPr lvl="1">
              <a:buFont typeface="ESRI Environmental &amp; Icons" panose="02000400000000000000" pitchFamily="2" charset="0"/>
              <a:buChar char="9"/>
            </a:pPr>
            <a:r>
              <a:rPr lang="en-US" dirty="0" smtClean="0"/>
              <a:t>May have </a:t>
            </a:r>
            <a:r>
              <a:rPr lang="en-US" i="1" dirty="0" smtClean="0"/>
              <a:t>compounded conservativism </a:t>
            </a:r>
            <a:r>
              <a:rPr lang="en-US" dirty="0" smtClean="0"/>
              <a:t>issues (10*10*10) you always use the most conservative factor</a:t>
            </a:r>
          </a:p>
          <a:p>
            <a:pPr lvl="1">
              <a:buFont typeface="ESRI Environmental &amp; Icons" panose="02000400000000000000" pitchFamily="2" charset="0"/>
              <a:buChar char="9"/>
            </a:pPr>
            <a:r>
              <a:rPr lang="en-US" dirty="0" smtClean="0"/>
              <a:t>Relative Source Contribution: (0.8 to 0.2)</a:t>
            </a:r>
          </a:p>
          <a:p>
            <a:pPr lvl="1">
              <a:buFont typeface="ESRI Environmental &amp; Icons" panose="02000400000000000000" pitchFamily="2" charset="0"/>
              <a:buChar char="9"/>
            </a:pPr>
            <a:endParaRPr lang="en-US" dirty="0" smtClean="0"/>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35</a:t>
            </a:fld>
            <a:endParaRPr lang="en-US">
              <a:solidFill>
                <a:srgbClr val="04617B">
                  <a:shade val="90000"/>
                </a:srgbClr>
              </a:solidFill>
            </a:endParaRPr>
          </a:p>
        </p:txBody>
      </p:sp>
      <p:pic>
        <p:nvPicPr>
          <p:cNvPr id="8" name="Picture 7"/>
          <p:cNvPicPr>
            <a:picLocks noChangeAspect="1"/>
          </p:cNvPicPr>
          <p:nvPr/>
        </p:nvPicPr>
        <p:blipFill>
          <a:blip r:embed="rId3"/>
          <a:stretch>
            <a:fillRect/>
          </a:stretch>
        </p:blipFill>
        <p:spPr>
          <a:xfrm>
            <a:off x="7012702" y="1556951"/>
            <a:ext cx="4061698" cy="4799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4139069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57447"/>
          </a:xfrm>
        </p:spPr>
        <p:txBody>
          <a:bodyPr>
            <a:normAutofit fontScale="90000"/>
          </a:bodyPr>
          <a:lstStyle/>
          <a:p>
            <a:pPr algn="ctr"/>
            <a:r>
              <a:rPr lang="en-US" sz="3600" dirty="0" smtClean="0">
                <a:effectLst>
                  <a:outerShdw blurRad="38100" dist="38100" dir="2700000" algn="tl">
                    <a:srgbClr val="000000">
                      <a:alpha val="43137"/>
                    </a:srgbClr>
                  </a:outerShdw>
                </a:effectLst>
              </a:rPr>
              <a:t>Relative Source Contribution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Font typeface="ESRI Environmental &amp; Icons" panose="02000400000000000000" pitchFamily="2" charset="0"/>
              <a:buChar char="9"/>
            </a:pPr>
            <a:r>
              <a:rPr lang="en-US" dirty="0" smtClean="0"/>
              <a:t>Meant to account for non-water sources of exposure to </a:t>
            </a:r>
            <a:r>
              <a:rPr lang="en-US" b="1" dirty="0" smtClean="0"/>
              <a:t>non-</a:t>
            </a:r>
            <a:r>
              <a:rPr lang="en-US" dirty="0" smtClean="0"/>
              <a:t>carcinogens</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Estimates total amount of exposure from water and FC and potential exposure to other sources (e.g., marine fish)</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2015: EPA Default value of 0.20 in most cases- the lower the value, the more is attributed to other sources. Can be adjusted up to 0.80 max.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Lowering of HHC provides additional room for other sources-but not their regulation. </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36</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586638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69200" y="148490"/>
            <a:ext cx="11679784" cy="6572986"/>
          </a:xfrm>
          <a:prstGeom prst="rect">
            <a:avLst/>
          </a:prstGeom>
        </p:spPr>
      </p:pic>
      <p:sp>
        <p:nvSpPr>
          <p:cNvPr id="4" name="Footer Placeholder 3"/>
          <p:cNvSpPr>
            <a:spLocks noGrp="1"/>
          </p:cNvSpPr>
          <p:nvPr>
            <p:ph type="ftr" sz="quarter" idx="11"/>
          </p:nvPr>
        </p:nvSpPr>
        <p:spPr/>
        <p:txBody>
          <a:bodyPr/>
          <a:lstStyle/>
          <a:p>
            <a:r>
              <a:rPr lang="en-US" smtClean="0">
                <a:solidFill>
                  <a:srgbClr val="DBF5F9">
                    <a:shade val="90000"/>
                  </a:srgbClr>
                </a:solidFill>
              </a:rPr>
              <a:t>Improving and Protecting Alaska's Water Quality</a:t>
            </a:r>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DBF5F9">
                    <a:shade val="90000"/>
                  </a:srgbClr>
                </a:solidFill>
              </a:rPr>
              <a:pPr/>
              <a:t>37</a:t>
            </a:fld>
            <a:endParaRPr lang="en-US">
              <a:solidFill>
                <a:srgbClr val="DBF5F9">
                  <a:shade val="90000"/>
                </a:srgbClr>
              </a:solidFill>
            </a:endParaRPr>
          </a:p>
        </p:txBody>
      </p:sp>
    </p:spTree>
    <p:extLst>
      <p:ext uri="{BB962C8B-B14F-4D97-AF65-F5344CB8AC3E}">
        <p14:creationId xmlns:p14="http://schemas.microsoft.com/office/powerpoint/2010/main" val="129376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normAutofit/>
          </a:bodyPr>
          <a:lstStyle/>
          <a:p>
            <a:pPr algn="ctr"/>
            <a:r>
              <a:rPr lang="en-US" sz="5000" b="1" dirty="0">
                <a:solidFill>
                  <a:srgbClr val="04617B"/>
                </a:solidFill>
                <a:latin typeface="Calibri"/>
                <a:ea typeface="+mj-ea"/>
                <a:cs typeface="+mj-cs"/>
              </a:rPr>
              <a:t>Questions? </a:t>
            </a:r>
            <a:endParaRPr lang="en-US" sz="5000" b="1"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38</a:t>
            </a:fld>
            <a:endParaRPr lang="en-US">
              <a:solidFill>
                <a:srgbClr val="04617B">
                  <a:shade val="90000"/>
                </a:srgb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1028" name="Picture 4" descr="http://ecx.images-amazon.com/images/I/51V2M-g%2BCUL._SX258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892" y="297485"/>
            <a:ext cx="4644725" cy="603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53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Fish Consumption Rates? </a:t>
            </a:r>
            <a:endParaRPr lang="en-US" sz="3600" dirty="0"/>
          </a:p>
        </p:txBody>
      </p:sp>
      <p:sp>
        <p:nvSpPr>
          <p:cNvPr id="3" name="Text Placeholder 2"/>
          <p:cNvSpPr>
            <a:spLocks noGrp="1"/>
          </p:cNvSpPr>
          <p:nvPr>
            <p:ph type="body" idx="1"/>
          </p:nvPr>
        </p:nvSpPr>
        <p:spPr>
          <a:xfrm>
            <a:off x="304039" y="366763"/>
            <a:ext cx="10363200" cy="1509712"/>
          </a:xfrm>
        </p:spPr>
        <p:txBody>
          <a:bodyPr>
            <a:normAutofit/>
          </a:bodyPr>
          <a:lstStyle/>
          <a:p>
            <a:r>
              <a:rPr lang="en-US" sz="3600" b="1" dirty="0" smtClean="0">
                <a:solidFill>
                  <a:srgbClr val="FFFF00"/>
                </a:solidFill>
                <a:effectLst>
                  <a:outerShdw blurRad="38100" dist="38100" dir="2700000" algn="tl">
                    <a:srgbClr val="000000">
                      <a:alpha val="43137"/>
                    </a:srgbClr>
                  </a:outerShdw>
                </a:effectLst>
              </a:rPr>
              <a:t>Issue #1: Fish Consumption Rates </a:t>
            </a:r>
            <a:endParaRPr lang="en-US" sz="3600" b="1" dirty="0">
              <a:solidFill>
                <a:srgbClr val="FFFF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39</a:t>
            </a:fld>
            <a:endParaRPr lang="en-US">
              <a:solidFill>
                <a:srgbClr val="04617B">
                  <a:shade val="90000"/>
                </a:srgbClr>
              </a:solidFill>
            </a:endParaRPr>
          </a:p>
        </p:txBody>
      </p:sp>
      <p:pic>
        <p:nvPicPr>
          <p:cNvPr id="6" name="Content Placeholder 5"/>
          <p:cNvPicPr>
            <a:picLocks noGrp="1" noChangeAspect="1"/>
          </p:cNvPicPr>
          <p:nvPr>
            <p:ph idx="4294967295"/>
          </p:nvPr>
        </p:nvPicPr>
        <p:blipFill>
          <a:blip r:embed="rId2"/>
          <a:stretch>
            <a:fillRect/>
          </a:stretch>
        </p:blipFill>
        <p:spPr>
          <a:xfrm>
            <a:off x="6381750" y="1933575"/>
            <a:ext cx="5810250" cy="1946275"/>
          </a:xfrm>
          <a:prstGeom prst="rect">
            <a:avLst/>
          </a:prstGeom>
        </p:spPr>
      </p:pic>
      <p:pic>
        <p:nvPicPr>
          <p:cNvPr id="7" name="Picture 6"/>
          <p:cNvPicPr>
            <a:picLocks noChangeAspect="1"/>
          </p:cNvPicPr>
          <p:nvPr/>
        </p:nvPicPr>
        <p:blipFill>
          <a:blip r:embed="rId3"/>
          <a:stretch>
            <a:fillRect/>
          </a:stretch>
        </p:blipFill>
        <p:spPr>
          <a:xfrm>
            <a:off x="557660" y="1202536"/>
            <a:ext cx="5162472" cy="3184514"/>
          </a:xfrm>
          <a:prstGeom prst="rect">
            <a:avLst/>
          </a:prstGeom>
        </p:spPr>
      </p:pic>
      <p:pic>
        <p:nvPicPr>
          <p:cNvPr id="8" name="Picture 7"/>
          <p:cNvPicPr>
            <a:picLocks noChangeAspect="1"/>
          </p:cNvPicPr>
          <p:nvPr/>
        </p:nvPicPr>
        <p:blipFill>
          <a:blip r:embed="rId4"/>
          <a:stretch>
            <a:fillRect/>
          </a:stretch>
        </p:blipFill>
        <p:spPr>
          <a:xfrm>
            <a:off x="6287558" y="4093567"/>
            <a:ext cx="4049027" cy="2393950"/>
          </a:xfrm>
          <a:prstGeom prst="rect">
            <a:avLst/>
          </a:prstGeom>
        </p:spPr>
      </p:pic>
      <p:pic>
        <p:nvPicPr>
          <p:cNvPr id="9" name="Picture 8"/>
          <p:cNvPicPr>
            <a:picLocks noChangeAspect="1"/>
          </p:cNvPicPr>
          <p:nvPr/>
        </p:nvPicPr>
        <p:blipFill>
          <a:blip r:embed="rId5"/>
          <a:stretch>
            <a:fillRect/>
          </a:stretch>
        </p:blipFill>
        <p:spPr>
          <a:xfrm>
            <a:off x="304039" y="3744098"/>
            <a:ext cx="4547531" cy="3113902"/>
          </a:xfrm>
          <a:prstGeom prst="rect">
            <a:avLst/>
          </a:prstGeom>
        </p:spPr>
      </p:pic>
      <p:pic>
        <p:nvPicPr>
          <p:cNvPr id="10" name="Picture 9"/>
          <p:cNvPicPr>
            <a:picLocks noChangeAspect="1"/>
          </p:cNvPicPr>
          <p:nvPr/>
        </p:nvPicPr>
        <p:blipFill>
          <a:blip r:embed="rId6"/>
          <a:stretch>
            <a:fillRect/>
          </a:stretch>
        </p:blipFill>
        <p:spPr>
          <a:xfrm>
            <a:off x="8026400" y="472280"/>
            <a:ext cx="3281818" cy="1848067"/>
          </a:xfrm>
          <a:prstGeom prst="rect">
            <a:avLst/>
          </a:prstGeom>
        </p:spPr>
      </p:pic>
    </p:spTree>
    <p:extLst>
      <p:ext uri="{BB962C8B-B14F-4D97-AF65-F5344CB8AC3E}">
        <p14:creationId xmlns:p14="http://schemas.microsoft.com/office/powerpoint/2010/main" val="369948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877232"/>
            <a:ext cx="10363200" cy="759199"/>
          </a:xfrm>
        </p:spPr>
        <p:txBody>
          <a:bodyPr>
            <a:normAutofit fontScale="90000"/>
          </a:bodyPr>
          <a:lstStyle/>
          <a:p>
            <a:r>
              <a:rPr lang="en-US" dirty="0" smtClean="0">
                <a:solidFill>
                  <a:srgbClr val="FFFF00"/>
                </a:solidFill>
              </a:rPr>
              <a:t>Purpose of Technical Workgroup</a:t>
            </a:r>
            <a:endParaRPr lang="en-US" dirty="0">
              <a:solidFill>
                <a:srgbClr val="FFFF00"/>
              </a:solidFill>
            </a:endParaRPr>
          </a:p>
        </p:txBody>
      </p:sp>
      <p:sp>
        <p:nvSpPr>
          <p:cNvPr id="3" name="Content Placeholder 2"/>
          <p:cNvSpPr>
            <a:spLocks noGrp="1"/>
          </p:cNvSpPr>
          <p:nvPr>
            <p:ph type="body" idx="1"/>
          </p:nvPr>
        </p:nvSpPr>
        <p:spPr>
          <a:xfrm>
            <a:off x="299363" y="2171051"/>
            <a:ext cx="5866659" cy="3550127"/>
          </a:xfrm>
        </p:spPr>
        <p:txBody>
          <a:bodyPr>
            <a:normAutofit/>
          </a:bodyPr>
          <a:lstStyle/>
          <a:p>
            <a:pPr>
              <a:buFont typeface="ESRI Environmental &amp; Icons" panose="02000400000000000000" pitchFamily="2" charset="0"/>
              <a:buChar char="9"/>
            </a:pPr>
            <a:r>
              <a:rPr lang="en-US" dirty="0" smtClean="0"/>
              <a:t>Provide technical feedback on issues associated with development of human health criteria (HHC) in state water quality standards</a:t>
            </a:r>
          </a:p>
          <a:p>
            <a:pPr lvl="1">
              <a:buFont typeface="ESRI Environmental &amp; Icons" panose="02000400000000000000" pitchFamily="2" charset="0"/>
              <a:buChar char="9"/>
            </a:pPr>
            <a:r>
              <a:rPr lang="en-US" b="1" dirty="0" smtClean="0">
                <a:solidFill>
                  <a:srgbClr val="FFFF00"/>
                </a:solidFill>
              </a:rPr>
              <a:t>Develop a Summary Report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Identify key sources of information that may be applicable to the process</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Ensure a variety of stakeholder voices are heard</a:t>
            </a:r>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a:t>
            </a:fld>
            <a:endParaRPr lang="en-US">
              <a:solidFill>
                <a:srgbClr val="04617B">
                  <a:shade val="90000"/>
                </a:srgbClr>
              </a:solidFill>
            </a:endParaRPr>
          </a:p>
        </p:txBody>
      </p:sp>
      <p:pic>
        <p:nvPicPr>
          <p:cNvPr id="6" name="Picture 5"/>
          <p:cNvPicPr>
            <a:picLocks noChangeAspect="1"/>
          </p:cNvPicPr>
          <p:nvPr/>
        </p:nvPicPr>
        <p:blipFill>
          <a:blip r:embed="rId3"/>
          <a:stretch>
            <a:fillRect/>
          </a:stretch>
        </p:blipFill>
        <p:spPr>
          <a:xfrm>
            <a:off x="6850679" y="2271604"/>
            <a:ext cx="4731721" cy="29285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376073"/>
            <a:ext cx="1158632" cy="1158632"/>
          </a:xfrm>
          <a:prstGeom prst="rect">
            <a:avLst/>
          </a:prstGeom>
        </p:spPr>
      </p:pic>
    </p:spTree>
    <p:extLst>
      <p:ext uri="{BB962C8B-B14F-4D97-AF65-F5344CB8AC3E}">
        <p14:creationId xmlns:p14="http://schemas.microsoft.com/office/powerpoint/2010/main" val="1868009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6939"/>
          </a:xfrm>
        </p:spPr>
        <p:txBody>
          <a:bodyPr>
            <a:normAutofit/>
          </a:bodyPr>
          <a:lstStyle/>
          <a:p>
            <a:r>
              <a:rPr lang="en-US" sz="3600" dirty="0" smtClean="0"/>
              <a:t>Fish Consumption Rates</a:t>
            </a:r>
            <a:endParaRPr lang="en-US" sz="3600"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Purpose</a:t>
            </a:r>
          </a:p>
          <a:p>
            <a:pPr>
              <a:buFont typeface="ESRI Environmental &amp; Icons" panose="02000400000000000000" pitchFamily="2" charset="0"/>
              <a:buChar char="9"/>
            </a:pPr>
            <a:r>
              <a:rPr lang="en-US" dirty="0" smtClean="0"/>
              <a:t>Target</a:t>
            </a:r>
          </a:p>
          <a:p>
            <a:pPr>
              <a:buFont typeface="ESRI Environmental &amp; Icons" panose="02000400000000000000" pitchFamily="2" charset="0"/>
              <a:buChar char="9"/>
            </a:pPr>
            <a:r>
              <a:rPr lang="en-US" dirty="0" smtClean="0"/>
              <a:t>Survey Design</a:t>
            </a:r>
          </a:p>
          <a:p>
            <a:pPr lvl="1">
              <a:buFont typeface="ESRI Environmental &amp; Icons" panose="02000400000000000000" pitchFamily="2" charset="0"/>
              <a:buChar char="9"/>
            </a:pPr>
            <a:r>
              <a:rPr lang="en-US" dirty="0" smtClean="0"/>
              <a:t>Representativeness</a:t>
            </a:r>
          </a:p>
          <a:p>
            <a:pPr lvl="1">
              <a:buFont typeface="ESRI Environmental &amp; Icons" panose="02000400000000000000" pitchFamily="2" charset="0"/>
              <a:buChar char="9"/>
            </a:pPr>
            <a:r>
              <a:rPr lang="en-US" dirty="0" smtClean="0"/>
              <a:t>Accuracy</a:t>
            </a:r>
          </a:p>
          <a:p>
            <a:pPr>
              <a:buFont typeface="ESRI Environmental &amp; Icons" panose="02000400000000000000" pitchFamily="2" charset="0"/>
              <a:buChar char="9"/>
            </a:pPr>
            <a:r>
              <a:rPr lang="en-US" dirty="0" smtClean="0"/>
              <a:t>Data Analysis</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Special thanks to Lon Kissinger who developed the information for many of the following slides (EPA Idaho FCR Presentation (02/06/13))</a:t>
            </a:r>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40</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148774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2635"/>
          </a:xfrm>
        </p:spPr>
        <p:txBody>
          <a:bodyPr>
            <a:normAutofit/>
          </a:bodyPr>
          <a:lstStyle/>
          <a:p>
            <a:r>
              <a:rPr lang="en-US" sz="3600" dirty="0" smtClean="0"/>
              <a:t>Fish Consumption for Criteria v. Advisories?</a:t>
            </a:r>
            <a:endParaRPr lang="en-US" sz="3600" dirty="0"/>
          </a:p>
        </p:txBody>
      </p:sp>
      <p:sp>
        <p:nvSpPr>
          <p:cNvPr id="3" name="Content Placeholder 2"/>
          <p:cNvSpPr>
            <a:spLocks noGrp="1"/>
          </p:cNvSpPr>
          <p:nvPr>
            <p:ph idx="1"/>
          </p:nvPr>
        </p:nvSpPr>
        <p:spPr/>
        <p:txBody>
          <a:bodyPr>
            <a:normAutofit/>
          </a:bodyPr>
          <a:lstStyle/>
          <a:p>
            <a:pPr>
              <a:buFont typeface="ESRI Environmental &amp; Icons" panose="02000400000000000000" pitchFamily="2" charset="0"/>
              <a:buChar char="9"/>
            </a:pPr>
            <a:r>
              <a:rPr lang="en-US" i="1" dirty="0"/>
              <a:t>Fish consumption </a:t>
            </a:r>
            <a:r>
              <a:rPr lang="en-US" dirty="0"/>
              <a:t>in </a:t>
            </a:r>
            <a:r>
              <a:rPr lang="en-US" b="1" dirty="0"/>
              <a:t>HHC</a:t>
            </a:r>
            <a:r>
              <a:rPr lang="en-US" dirty="0"/>
              <a:t> equates to g/day of fish a person consumes on average over a </a:t>
            </a:r>
            <a:r>
              <a:rPr lang="en-US" dirty="0" smtClean="0"/>
              <a:t>lifetime</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i="1" dirty="0" smtClean="0"/>
              <a:t>Fish </a:t>
            </a:r>
            <a:r>
              <a:rPr lang="en-US" i="1" dirty="0"/>
              <a:t>consumption </a:t>
            </a:r>
            <a:r>
              <a:rPr lang="en-US" dirty="0"/>
              <a:t>in a </a:t>
            </a:r>
            <a:r>
              <a:rPr lang="en-US" b="1" dirty="0"/>
              <a:t>Fish Advisory </a:t>
            </a:r>
            <a:r>
              <a:rPr lang="en-US" dirty="0"/>
              <a:t>context</a:t>
            </a:r>
            <a:r>
              <a:rPr lang="en-US" b="1" dirty="0"/>
              <a:t> </a:t>
            </a:r>
            <a:endParaRPr lang="en-US" b="1" dirty="0" smtClean="0"/>
          </a:p>
          <a:p>
            <a:pPr>
              <a:buFont typeface="ESRI Environmental &amp; Icons" panose="02000400000000000000" pitchFamily="2" charset="0"/>
              <a:buChar char="9"/>
            </a:pPr>
            <a:r>
              <a:rPr lang="en-US" dirty="0" smtClean="0"/>
              <a:t>(# </a:t>
            </a:r>
            <a:r>
              <a:rPr lang="en-US" dirty="0"/>
              <a:t>of meals per time period that is safe for a person </a:t>
            </a:r>
            <a:r>
              <a:rPr lang="en-US" dirty="0" smtClean="0"/>
              <a:t>to </a:t>
            </a:r>
            <a:r>
              <a:rPr lang="en-US" dirty="0"/>
              <a:t>consume)</a:t>
            </a:r>
          </a:p>
          <a:p>
            <a:pPr marL="868680" indent="-457200">
              <a:buClr>
                <a:schemeClr val="tx2"/>
              </a:buClr>
              <a:buFont typeface="ESRI Environmental &amp; Icons" panose="02000400000000000000" pitchFamily="2" charset="0"/>
              <a:buChar char="9"/>
            </a:pPr>
            <a:r>
              <a:rPr lang="en-US" dirty="0" err="1"/>
              <a:t>E.g</a:t>
            </a:r>
            <a:r>
              <a:rPr lang="en-US" dirty="0"/>
              <a:t>,: two 8oz meals of halibut (of a certain size) per week over a           lifetime</a:t>
            </a:r>
          </a:p>
          <a:p>
            <a:pPr marL="868680" indent="-457200">
              <a:buClr>
                <a:schemeClr val="tx2"/>
              </a:buClr>
              <a:buFont typeface="ESRI Environmental &amp; Icons" panose="02000400000000000000" pitchFamily="2" charset="0"/>
              <a:buChar char="9"/>
            </a:pPr>
            <a:endParaRPr lang="en-US" dirty="0"/>
          </a:p>
          <a:p>
            <a:pPr>
              <a:buFont typeface="ESRI Environmental &amp; Icons" panose="02000400000000000000" pitchFamily="2" charset="0"/>
              <a:buChar char="9"/>
            </a:pPr>
            <a:endParaRPr lang="en-US" dirty="0"/>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41</a:t>
            </a:fld>
            <a:endParaRPr lang="en-US">
              <a:solidFill>
                <a:srgbClr val="04617B">
                  <a:shade val="90000"/>
                </a:srgbClr>
              </a:solidFill>
            </a:endParaRPr>
          </a:p>
        </p:txBody>
      </p:sp>
    </p:spTree>
    <p:extLst>
      <p:ext uri="{BB962C8B-B14F-4D97-AF65-F5344CB8AC3E}">
        <p14:creationId xmlns:p14="http://schemas.microsoft.com/office/powerpoint/2010/main" val="275098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519231"/>
          </a:xfrm>
        </p:spPr>
        <p:txBody>
          <a:bodyPr>
            <a:normAutofit fontScale="90000"/>
          </a:bodyPr>
          <a:lstStyle/>
          <a:p>
            <a:r>
              <a:rPr lang="en-US" sz="3600" dirty="0" smtClean="0"/>
              <a:t>It is important to use </a:t>
            </a:r>
            <a:r>
              <a:rPr lang="en-US" sz="3600" b="1" i="1" dirty="0" smtClean="0"/>
              <a:t>Fish Consumption </a:t>
            </a:r>
            <a:r>
              <a:rPr lang="en-US" sz="3600" dirty="0" smtClean="0"/>
              <a:t>in the correct context</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6219836"/>
              </p:ext>
            </p:extLst>
          </p:nvPr>
        </p:nvGraphicFramePr>
        <p:xfrm>
          <a:off x="609600" y="1556947"/>
          <a:ext cx="10972800" cy="4865778"/>
        </p:xfrm>
        <a:graphic>
          <a:graphicData uri="http://schemas.openxmlformats.org/drawingml/2006/table">
            <a:tbl>
              <a:tblPr firstRow="1" bandRow="1">
                <a:tableStyleId>{5C22544A-7EE6-4342-B048-85BDC9FD1C3A}</a:tableStyleId>
              </a:tblPr>
              <a:tblGrid>
                <a:gridCol w="5486400"/>
                <a:gridCol w="5486400"/>
              </a:tblGrid>
              <a:tr h="556963">
                <a:tc>
                  <a:txBody>
                    <a:bodyPr/>
                    <a:lstStyle/>
                    <a:p>
                      <a:pPr algn="ctr"/>
                      <a:r>
                        <a:rPr lang="en-US" sz="2400" dirty="0" smtClean="0"/>
                        <a:t>Development</a:t>
                      </a:r>
                      <a:r>
                        <a:rPr lang="en-US" sz="2400" baseline="0" dirty="0" smtClean="0"/>
                        <a:t> of </a:t>
                      </a:r>
                      <a:r>
                        <a:rPr lang="en-US" sz="2400" dirty="0" smtClean="0"/>
                        <a:t>WQC</a:t>
                      </a:r>
                      <a:endParaRPr lang="en-US" sz="2400" dirty="0"/>
                    </a:p>
                  </a:txBody>
                  <a:tcPr/>
                </a:tc>
                <a:tc>
                  <a:txBody>
                    <a:bodyPr/>
                    <a:lstStyle/>
                    <a:p>
                      <a:pPr algn="ctr"/>
                      <a:r>
                        <a:rPr lang="en-US" sz="2400" dirty="0" smtClean="0"/>
                        <a:t>Fish Advisories</a:t>
                      </a:r>
                      <a:endParaRPr lang="en-US" sz="2400" dirty="0"/>
                    </a:p>
                  </a:txBody>
                  <a:tcPr/>
                </a:tc>
              </a:tr>
              <a:tr h="556963">
                <a:tc>
                  <a:txBody>
                    <a:bodyPr/>
                    <a:lstStyle/>
                    <a:p>
                      <a:r>
                        <a:rPr lang="en-US" sz="2200" dirty="0" smtClean="0"/>
                        <a:t>Sets</a:t>
                      </a:r>
                      <a:r>
                        <a:rPr lang="en-US" sz="2200" baseline="0" dirty="0" smtClean="0"/>
                        <a:t> standards or screening levels </a:t>
                      </a:r>
                      <a:endParaRPr lang="en-US" sz="2200" dirty="0"/>
                    </a:p>
                  </a:txBody>
                  <a:tcPr/>
                </a:tc>
                <a:tc>
                  <a:txBody>
                    <a:bodyPr/>
                    <a:lstStyle/>
                    <a:p>
                      <a:r>
                        <a:rPr lang="en-US" sz="2200" dirty="0" smtClean="0"/>
                        <a:t>Are the calculated end result</a:t>
                      </a:r>
                      <a:endParaRPr lang="en-US" sz="2200" dirty="0"/>
                    </a:p>
                  </a:txBody>
                  <a:tcPr/>
                </a:tc>
              </a:tr>
              <a:tr h="556963">
                <a:tc>
                  <a:txBody>
                    <a:bodyPr/>
                    <a:lstStyle/>
                    <a:p>
                      <a:r>
                        <a:rPr lang="en-US" sz="2200" dirty="0" smtClean="0"/>
                        <a:t>“How</a:t>
                      </a:r>
                      <a:r>
                        <a:rPr lang="en-US" sz="2200" baseline="0" dirty="0" smtClean="0"/>
                        <a:t> clean do the fish need to be to always eat?” </a:t>
                      </a:r>
                      <a:endParaRPr lang="en-US" sz="2200" dirty="0"/>
                    </a:p>
                  </a:txBody>
                  <a:tcPr/>
                </a:tc>
                <a:tc>
                  <a:txBody>
                    <a:bodyPr/>
                    <a:lstStyle/>
                    <a:p>
                      <a:r>
                        <a:rPr lang="en-US" sz="2200" dirty="0" smtClean="0"/>
                        <a:t>“How</a:t>
                      </a:r>
                      <a:r>
                        <a:rPr lang="en-US" sz="2200" baseline="0" dirty="0" smtClean="0"/>
                        <a:t> much can I safely eat?</a:t>
                      </a:r>
                      <a:endParaRPr lang="en-US" sz="2200" dirty="0"/>
                    </a:p>
                  </a:txBody>
                  <a:tcPr/>
                </a:tc>
              </a:tr>
              <a:tr h="556963">
                <a:tc>
                  <a:txBody>
                    <a:bodyPr/>
                    <a:lstStyle/>
                    <a:p>
                      <a:r>
                        <a:rPr lang="en-US" sz="2200" dirty="0" smtClean="0"/>
                        <a:t>Target</a:t>
                      </a:r>
                      <a:r>
                        <a:rPr lang="en-US" sz="2200" baseline="0" dirty="0" smtClean="0"/>
                        <a:t> 90-95</a:t>
                      </a:r>
                      <a:r>
                        <a:rPr lang="en-US" sz="2200" baseline="30000" dirty="0" smtClean="0"/>
                        <a:t>%</a:t>
                      </a:r>
                      <a:r>
                        <a:rPr lang="en-US" sz="2200" baseline="0" dirty="0" smtClean="0"/>
                        <a:t> of consumers</a:t>
                      </a:r>
                    </a:p>
                  </a:txBody>
                  <a:tcPr/>
                </a:tc>
                <a:tc>
                  <a:txBody>
                    <a:bodyPr/>
                    <a:lstStyle/>
                    <a:p>
                      <a:r>
                        <a:rPr lang="en-US" sz="2200" dirty="0" smtClean="0"/>
                        <a:t>Applies to everyone</a:t>
                      </a:r>
                      <a:endParaRPr lang="en-US" sz="2200" dirty="0"/>
                    </a:p>
                  </a:txBody>
                  <a:tcPr/>
                </a:tc>
              </a:tr>
              <a:tr h="735049">
                <a:tc>
                  <a:txBody>
                    <a:bodyPr/>
                    <a:lstStyle/>
                    <a:p>
                      <a:r>
                        <a:rPr lang="en-US" sz="2200" dirty="0" smtClean="0"/>
                        <a:t>Conservative:</a:t>
                      </a:r>
                      <a:r>
                        <a:rPr lang="en-US" sz="2200" baseline="0" dirty="0" smtClean="0"/>
                        <a:t> 1 X </a:t>
                      </a:r>
                      <a:r>
                        <a:rPr kumimoji="0" lang="en-US" sz="2200" kern="1200" dirty="0" smtClean="0">
                          <a:solidFill>
                            <a:schemeClr val="dk1"/>
                          </a:solidFill>
                          <a:effectLst/>
                          <a:latin typeface="+mn-lt"/>
                          <a:ea typeface="+mn-ea"/>
                          <a:cs typeface="+mn-cs"/>
                        </a:rPr>
                        <a:t>10</a:t>
                      </a:r>
                      <a:r>
                        <a:rPr kumimoji="0" lang="en-US" sz="2200" kern="1200" baseline="30000" dirty="0" smtClean="0">
                          <a:solidFill>
                            <a:schemeClr val="dk1"/>
                          </a:solidFill>
                          <a:effectLst/>
                          <a:latin typeface="+mn-lt"/>
                          <a:ea typeface="+mn-ea"/>
                          <a:cs typeface="+mn-cs"/>
                        </a:rPr>
                        <a:t>5 </a:t>
                      </a:r>
                      <a:r>
                        <a:rPr kumimoji="0" lang="en-US" sz="2200" kern="1200" dirty="0" smtClean="0">
                          <a:solidFill>
                            <a:schemeClr val="dk1"/>
                          </a:solidFill>
                          <a:effectLst/>
                          <a:latin typeface="+mn-lt"/>
                          <a:ea typeface="+mn-ea"/>
                          <a:cs typeface="+mn-cs"/>
                        </a:rPr>
                        <a:t>or 10</a:t>
                      </a:r>
                      <a:r>
                        <a:rPr kumimoji="0" lang="en-US" sz="2200" kern="1200" baseline="30000" dirty="0" smtClean="0">
                          <a:solidFill>
                            <a:schemeClr val="dk1"/>
                          </a:solidFill>
                          <a:effectLst/>
                          <a:latin typeface="+mn-lt"/>
                          <a:ea typeface="+mn-ea"/>
                          <a:cs typeface="+mn-cs"/>
                        </a:rPr>
                        <a:t>6</a:t>
                      </a:r>
                      <a:endParaRPr lang="en-US" sz="2200" dirty="0"/>
                    </a:p>
                  </a:txBody>
                  <a:tcPr/>
                </a:tc>
                <a:tc>
                  <a:txBody>
                    <a:bodyPr/>
                    <a:lstStyle/>
                    <a:p>
                      <a:r>
                        <a:rPr lang="en-US" sz="2200" dirty="0" smtClean="0"/>
                        <a:t>Less conservative (use</a:t>
                      </a:r>
                      <a:r>
                        <a:rPr lang="en-US" sz="2200" baseline="0" dirty="0" smtClean="0"/>
                        <a:t> a range of cancer and non-cancer risk values) </a:t>
                      </a:r>
                      <a:endParaRPr lang="en-US" sz="2200" dirty="0"/>
                    </a:p>
                  </a:txBody>
                  <a:tcPr/>
                </a:tc>
              </a:tr>
              <a:tr h="556963">
                <a:tc>
                  <a:txBody>
                    <a:bodyPr/>
                    <a:lstStyle/>
                    <a:p>
                      <a:r>
                        <a:rPr lang="en-US" sz="2200" dirty="0" smtClean="0"/>
                        <a:t>Does</a:t>
                      </a:r>
                      <a:r>
                        <a:rPr lang="en-US" sz="2200" baseline="0" dirty="0" smtClean="0"/>
                        <a:t> not consider benefits of eating fish</a:t>
                      </a:r>
                      <a:endParaRPr lang="en-US" sz="2200" dirty="0"/>
                    </a:p>
                  </a:txBody>
                  <a:tcPr/>
                </a:tc>
                <a:tc>
                  <a:txBody>
                    <a:bodyPr/>
                    <a:lstStyle/>
                    <a:p>
                      <a:r>
                        <a:rPr lang="en-US" sz="2200" dirty="0" smtClean="0"/>
                        <a:t>Balance of benefit and risk</a:t>
                      </a:r>
                      <a:endParaRPr lang="en-US" sz="2200" dirty="0"/>
                    </a:p>
                  </a:txBody>
                  <a:tcPr/>
                </a:tc>
              </a:tr>
              <a:tr h="556963">
                <a:tc>
                  <a:txBody>
                    <a:bodyPr/>
                    <a:lstStyle/>
                    <a:p>
                      <a:r>
                        <a:rPr lang="en-US" sz="2200" dirty="0" smtClean="0"/>
                        <a:t>Proactive</a:t>
                      </a:r>
                      <a:endParaRPr lang="en-US" sz="2200" dirty="0"/>
                    </a:p>
                  </a:txBody>
                  <a:tcPr/>
                </a:tc>
                <a:tc>
                  <a:txBody>
                    <a:bodyPr/>
                    <a:lstStyle/>
                    <a:p>
                      <a:r>
                        <a:rPr lang="en-US" sz="2200" dirty="0" smtClean="0"/>
                        <a:t>Reactive</a:t>
                      </a:r>
                      <a:endParaRPr lang="en-US" sz="2200" dirty="0"/>
                    </a:p>
                  </a:txBody>
                  <a:tcPr/>
                </a:tc>
              </a:tr>
              <a:tr h="556963">
                <a:tc>
                  <a:txBody>
                    <a:bodyPr/>
                    <a:lstStyle/>
                    <a:p>
                      <a:r>
                        <a:rPr lang="en-US" sz="2200" dirty="0" smtClean="0"/>
                        <a:t>Used</a:t>
                      </a:r>
                      <a:r>
                        <a:rPr lang="en-US" sz="2200" baseline="0" dirty="0" smtClean="0"/>
                        <a:t> for determining risk</a:t>
                      </a:r>
                      <a:endParaRPr lang="en-US" sz="2200" dirty="0"/>
                    </a:p>
                  </a:txBody>
                  <a:tcPr/>
                </a:tc>
                <a:tc>
                  <a:txBody>
                    <a:bodyPr/>
                    <a:lstStyle/>
                    <a:p>
                      <a:r>
                        <a:rPr lang="en-US" sz="2200" dirty="0" smtClean="0"/>
                        <a:t>Not intended</a:t>
                      </a:r>
                      <a:r>
                        <a:rPr lang="en-US" sz="2200" baseline="0" dirty="0" smtClean="0"/>
                        <a:t> to determine risk</a:t>
                      </a:r>
                      <a:endParaRPr lang="en-US" sz="2200" dirty="0"/>
                    </a:p>
                  </a:txBody>
                  <a:tcPr/>
                </a:tc>
              </a:tr>
            </a:tbl>
          </a:graphicData>
        </a:graphic>
      </p:graphicFrame>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42</a:t>
            </a:fld>
            <a:endParaRPr lang="en-US">
              <a:solidFill>
                <a:srgbClr val="04617B">
                  <a:shade val="90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74484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92226"/>
          </a:xfrm>
        </p:spPr>
        <p:txBody>
          <a:bodyPr>
            <a:normAutofit/>
          </a:bodyPr>
          <a:lstStyle/>
          <a:p>
            <a:r>
              <a:rPr lang="en-US" sz="3600" dirty="0" smtClean="0"/>
              <a:t>Purpose of FCR Surveys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Determine trends in seafood (aquatic life) consumption</a:t>
            </a:r>
          </a:p>
          <a:p>
            <a:pPr marL="514350" indent="-514350">
              <a:buFont typeface="+mj-lt"/>
              <a:buAutoNum type="arabicPeriod"/>
            </a:pPr>
            <a:r>
              <a:rPr lang="en-US" dirty="0" smtClean="0"/>
              <a:t>Determine fishing pressures on certain waterbodies</a:t>
            </a:r>
          </a:p>
          <a:p>
            <a:pPr marL="514350" indent="-514350">
              <a:buFont typeface="+mj-lt"/>
              <a:buAutoNum type="arabicPeriod"/>
            </a:pPr>
            <a:r>
              <a:rPr lang="en-US" dirty="0" smtClean="0"/>
              <a:t>Assess waterbody or site-specific risks posed by contaminates in </a:t>
            </a:r>
            <a:r>
              <a:rPr lang="en-US" dirty="0" err="1" smtClean="0"/>
              <a:t>seafoods</a:t>
            </a:r>
            <a:endParaRPr lang="en-US" dirty="0" smtClean="0"/>
          </a:p>
          <a:p>
            <a:pPr marL="880110" lvl="1" indent="-514350">
              <a:buFont typeface="+mj-lt"/>
              <a:buAutoNum type="arabicPeriod"/>
            </a:pPr>
            <a:r>
              <a:rPr lang="en-US" dirty="0" smtClean="0"/>
              <a:t>Environmental regulation</a:t>
            </a:r>
          </a:p>
          <a:p>
            <a:pPr marL="880110" lvl="1" indent="-514350">
              <a:buFont typeface="+mj-lt"/>
              <a:buAutoNum type="arabicPeriod"/>
            </a:pPr>
            <a:r>
              <a:rPr lang="en-US" dirty="0" smtClean="0"/>
              <a:t>Fish consumption advisories</a:t>
            </a:r>
          </a:p>
          <a:p>
            <a:pPr marL="1154430" lvl="2" indent="-514350">
              <a:buFont typeface="+mj-lt"/>
              <a:buAutoNum type="arabicPeriod"/>
            </a:pPr>
            <a:r>
              <a:rPr lang="en-US" dirty="0" smtClean="0"/>
              <a:t>Identification of waterbodies where fish consumption advisories are needed</a:t>
            </a:r>
          </a:p>
          <a:p>
            <a:pPr marL="1154430" lvl="2" indent="-514350">
              <a:buFont typeface="+mj-lt"/>
              <a:buAutoNum type="arabicPeriod"/>
            </a:pPr>
            <a:r>
              <a:rPr lang="en-US" dirty="0" smtClean="0"/>
              <a:t>Determine effectiveness of fish consumption advisories</a:t>
            </a:r>
          </a:p>
          <a:p>
            <a:pPr marL="514350" indent="-514350">
              <a:buFont typeface="+mj-lt"/>
              <a:buAutoNum type="arabicPeriod"/>
            </a:pPr>
            <a:r>
              <a:rPr lang="en-US" dirty="0" smtClean="0"/>
              <a:t>**To support development of water quality criteria**</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43</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399002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99859"/>
          </a:xfrm>
        </p:spPr>
        <p:txBody>
          <a:bodyPr>
            <a:normAutofit/>
          </a:bodyPr>
          <a:lstStyle/>
          <a:p>
            <a:r>
              <a:rPr lang="en-US" sz="3600" b="1" dirty="0"/>
              <a:t>What</a:t>
            </a:r>
            <a:r>
              <a:rPr lang="en-US" sz="3600" dirty="0"/>
              <a:t> </a:t>
            </a:r>
            <a:r>
              <a:rPr lang="en-US" sz="3600" dirty="0" smtClean="0"/>
              <a:t>does an </a:t>
            </a:r>
            <a:r>
              <a:rPr lang="en-US" sz="3600" dirty="0"/>
              <a:t>FCR </a:t>
            </a:r>
            <a:r>
              <a:rPr lang="en-US" sz="3600" dirty="0" smtClean="0"/>
              <a:t>look like?</a:t>
            </a:r>
            <a:endParaRPr lang="en-US" sz="3600" dirty="0"/>
          </a:p>
        </p:txBody>
      </p:sp>
      <p:sp>
        <p:nvSpPr>
          <p:cNvPr id="3" name="Content Placeholder 2"/>
          <p:cNvSpPr>
            <a:spLocks noGrp="1"/>
          </p:cNvSpPr>
          <p:nvPr>
            <p:ph idx="1"/>
          </p:nvPr>
        </p:nvSpPr>
        <p:spPr/>
        <p:txBody>
          <a:bodyPr>
            <a:normAutofit/>
          </a:bodyPr>
          <a:lstStyle/>
          <a:p>
            <a:pPr>
              <a:buFont typeface="ESRI Environmental &amp; Icons" panose="02000400000000000000" pitchFamily="2" charset="0"/>
              <a:buChar char="9"/>
            </a:pPr>
            <a:r>
              <a:rPr lang="en-US" dirty="0" smtClean="0"/>
              <a:t>Meal size * Frequency of Consumption</a:t>
            </a:r>
            <a:endParaRPr lang="en-US" dirty="0"/>
          </a:p>
          <a:p>
            <a:pPr marL="0" indent="0">
              <a:buNone/>
            </a:pPr>
            <a:r>
              <a:rPr lang="en-US" dirty="0"/>
              <a:t> </a:t>
            </a:r>
            <a:r>
              <a:rPr lang="en-US" dirty="0" smtClean="0"/>
              <a:t>  8oz portions * once every two weeks = ~15 g/day</a:t>
            </a:r>
          </a:p>
          <a:p>
            <a:pPr marL="0" indent="0">
              <a:buNone/>
            </a:pPr>
            <a:r>
              <a:rPr lang="en-US" dirty="0"/>
              <a:t> </a:t>
            </a:r>
            <a:r>
              <a:rPr lang="en-US" dirty="0" smtClean="0"/>
              <a:t>  22 g/day = Value used in EPA 2015 recommendations</a:t>
            </a:r>
            <a:endParaRPr lang="en-US" dirty="0"/>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a:t>Units? g/day or mg/Kg-day? (grams of fish per kg of a person’s body weight</a:t>
            </a:r>
            <a:r>
              <a:rPr lang="en-US" dirty="0" smtClean="0"/>
              <a:t>)</a:t>
            </a:r>
            <a:endParaRPr lang="en-US" dirty="0"/>
          </a:p>
          <a:p>
            <a:pPr lvl="1">
              <a:buFont typeface="ESRI Environmental &amp; Icons" panose="02000400000000000000" pitchFamily="2" charset="0"/>
              <a:buChar char="9"/>
            </a:pPr>
            <a:r>
              <a:rPr lang="en-US" dirty="0"/>
              <a:t>Note that kids might eat less but their lower bodyweights influence their overall consumption rates</a:t>
            </a:r>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44</a:t>
            </a:fld>
            <a:endParaRPr lang="en-US" dirty="0">
              <a:solidFill>
                <a:srgbClr val="04617B">
                  <a:shade val="90000"/>
                </a:srgbClr>
              </a:solidFill>
            </a:endParaRPr>
          </a:p>
        </p:txBody>
      </p:sp>
    </p:spTree>
    <p:extLst>
      <p:ext uri="{BB962C8B-B14F-4D97-AF65-F5344CB8AC3E}">
        <p14:creationId xmlns:p14="http://schemas.microsoft.com/office/powerpoint/2010/main" val="241075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899" y="1439753"/>
            <a:ext cx="11753505" cy="2455960"/>
          </a:xfrm>
        </p:spPr>
      </p:pic>
      <p:sp>
        <p:nvSpPr>
          <p:cNvPr id="4" name="Slide Number Placeholder 3"/>
          <p:cNvSpPr>
            <a:spLocks noGrp="1"/>
          </p:cNvSpPr>
          <p:nvPr>
            <p:ph type="sldNum" sz="quarter" idx="12"/>
          </p:nvPr>
        </p:nvSpPr>
        <p:spPr/>
        <p:txBody>
          <a:bodyPr/>
          <a:lstStyle/>
          <a:p>
            <a:fld id="{D1B05C06-1AF5-4E3E-835B-419A9D1AA012}" type="slidenum">
              <a:rPr lang="en-US" smtClean="0">
                <a:solidFill>
                  <a:srgbClr val="04617B">
                    <a:shade val="90000"/>
                  </a:srgbClr>
                </a:solidFill>
              </a:rPr>
              <a:pPr/>
              <a:t>45</a:t>
            </a:fld>
            <a:endParaRPr lang="en-US" dirty="0">
              <a:solidFill>
                <a:srgbClr val="04617B">
                  <a:shade val="90000"/>
                </a:srgbClr>
              </a:solidFill>
            </a:endParaRPr>
          </a:p>
        </p:txBody>
      </p:sp>
      <p:sp>
        <p:nvSpPr>
          <p:cNvPr id="8" name="TextBox 7"/>
          <p:cNvSpPr txBox="1"/>
          <p:nvPr/>
        </p:nvSpPr>
        <p:spPr>
          <a:xfrm>
            <a:off x="2098158" y="4222455"/>
            <a:ext cx="7208679" cy="1323439"/>
          </a:xfrm>
          <a:prstGeom prst="rect">
            <a:avLst/>
          </a:prstGeom>
          <a:noFill/>
        </p:spPr>
        <p:txBody>
          <a:bodyPr wrap="square" rtlCol="0">
            <a:spAutoFit/>
          </a:bodyPr>
          <a:lstStyle/>
          <a:p>
            <a:r>
              <a:rPr lang="en-US" sz="2000" dirty="0"/>
              <a:t>6.5 Grams works out to ~ one 8</a:t>
            </a:r>
            <a:r>
              <a:rPr lang="en-US" sz="2000" dirty="0" smtClean="0"/>
              <a:t> </a:t>
            </a:r>
            <a:r>
              <a:rPr lang="en-US" sz="2000" dirty="0" err="1"/>
              <a:t>oz</a:t>
            </a:r>
            <a:r>
              <a:rPr lang="en-US" sz="2000" dirty="0"/>
              <a:t> serving per month</a:t>
            </a:r>
          </a:p>
          <a:p>
            <a:r>
              <a:rPr lang="en-US" sz="2000" dirty="0"/>
              <a:t>54 grams is ~one to two meals per week</a:t>
            </a:r>
          </a:p>
          <a:p>
            <a:r>
              <a:rPr lang="en-US" sz="2000" dirty="0" smtClean="0"/>
              <a:t>142 </a:t>
            </a:r>
            <a:r>
              <a:rPr lang="en-US" sz="2000" dirty="0"/>
              <a:t>grams is </a:t>
            </a:r>
            <a:r>
              <a:rPr lang="en-US" sz="2000" dirty="0" smtClean="0"/>
              <a:t>a 5oz serving every day</a:t>
            </a:r>
            <a:endParaRPr lang="en-US" sz="2000" dirty="0"/>
          </a:p>
          <a:p>
            <a:r>
              <a:rPr lang="en-US" sz="2000" dirty="0" smtClean="0"/>
              <a:t>175 grams is a 6oz serving every day</a:t>
            </a:r>
            <a:endParaRPr lang="en-US" sz="2000" dirty="0"/>
          </a:p>
        </p:txBody>
      </p:sp>
      <p:sp>
        <p:nvSpPr>
          <p:cNvPr id="2" name="Footer Placeholder 1"/>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247629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40946"/>
            <a:ext cx="10972800" cy="1143000"/>
          </a:xfrm>
        </p:spPr>
        <p:txBody>
          <a:bodyPr>
            <a:normAutofit/>
          </a:bodyPr>
          <a:lstStyle/>
          <a:p>
            <a:r>
              <a:rPr lang="en-US" sz="3600" dirty="0" smtClean="0"/>
              <a:t>Fish consumption data needed for water quality standards development</a:t>
            </a:r>
            <a:endParaRPr lang="en-US" sz="3600" dirty="0"/>
          </a:p>
        </p:txBody>
      </p:sp>
      <p:sp>
        <p:nvSpPr>
          <p:cNvPr id="3" name="Content Placeholder 2"/>
          <p:cNvSpPr>
            <a:spLocks noGrp="1"/>
          </p:cNvSpPr>
          <p:nvPr>
            <p:ph idx="1"/>
          </p:nvPr>
        </p:nvSpPr>
        <p:spPr>
          <a:xfrm>
            <a:off x="609600" y="2421924"/>
            <a:ext cx="10972800" cy="3902676"/>
          </a:xfrm>
        </p:spPr>
        <p:txBody>
          <a:bodyPr/>
          <a:lstStyle/>
          <a:p>
            <a:pPr marL="514350" indent="-514350">
              <a:buFont typeface="+mj-lt"/>
              <a:buAutoNum type="arabicPeriod"/>
            </a:pPr>
            <a:r>
              <a:rPr lang="en-US" dirty="0" smtClean="0"/>
              <a:t>Representative of population of interest</a:t>
            </a:r>
          </a:p>
          <a:p>
            <a:pPr marL="514350" indent="-514350">
              <a:buFont typeface="+mj-lt"/>
              <a:buAutoNum type="arabicPeriod"/>
            </a:pPr>
            <a:r>
              <a:rPr lang="en-US" dirty="0" smtClean="0"/>
              <a:t>Data required for general population and high consumers</a:t>
            </a:r>
          </a:p>
          <a:p>
            <a:pPr marL="514350" indent="-514350">
              <a:buFont typeface="+mj-lt"/>
              <a:buAutoNum type="arabicPeriod"/>
            </a:pPr>
            <a:r>
              <a:rPr lang="en-US" dirty="0" smtClean="0"/>
              <a:t>Characterizes consumption of desired groups</a:t>
            </a:r>
          </a:p>
          <a:p>
            <a:pPr marL="514350" indent="-514350">
              <a:buFont typeface="+mj-lt"/>
              <a:buAutoNum type="arabicPeriod"/>
            </a:pPr>
            <a:r>
              <a:rPr lang="en-US" dirty="0" smtClean="0"/>
              <a:t>Rates not suppressed due to environmental contamination </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46</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79123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99243"/>
            <a:ext cx="10972800" cy="920331"/>
          </a:xfrm>
        </p:spPr>
        <p:txBody>
          <a:bodyPr>
            <a:noAutofit/>
          </a:bodyPr>
          <a:lstStyle/>
          <a:p>
            <a:r>
              <a:rPr lang="en-US" sz="3600" dirty="0">
                <a:solidFill>
                  <a:srgbClr val="04617B"/>
                </a:solidFill>
              </a:rPr>
              <a:t>Fish consumption data needed for water quality standards development</a:t>
            </a:r>
            <a:endParaRPr lang="en-US" sz="3600" dirty="0"/>
          </a:p>
        </p:txBody>
      </p:sp>
      <p:sp>
        <p:nvSpPr>
          <p:cNvPr id="3" name="Content Placeholder 2"/>
          <p:cNvSpPr>
            <a:spLocks noGrp="1"/>
          </p:cNvSpPr>
          <p:nvPr>
            <p:ph idx="1"/>
          </p:nvPr>
        </p:nvSpPr>
        <p:spPr>
          <a:xfrm>
            <a:off x="609600" y="2347784"/>
            <a:ext cx="10972800" cy="3976816"/>
          </a:xfrm>
        </p:spPr>
        <p:txBody>
          <a:bodyPr/>
          <a:lstStyle/>
          <a:p>
            <a:pPr marL="514350" indent="-514350">
              <a:buFont typeface="+mj-lt"/>
              <a:buAutoNum type="arabicPeriod" startAt="5"/>
            </a:pPr>
            <a:r>
              <a:rPr lang="en-US" dirty="0" smtClean="0"/>
              <a:t>Provides a range of statistics suitable for HHC development (mean, median, 5</a:t>
            </a:r>
            <a:r>
              <a:rPr lang="en-US" baseline="30000" dirty="0" smtClean="0"/>
              <a:t>th</a:t>
            </a:r>
            <a:r>
              <a:rPr lang="en-US" dirty="0" smtClean="0"/>
              <a:t>, 90</a:t>
            </a:r>
            <a:r>
              <a:rPr lang="en-US" baseline="30000" dirty="0" smtClean="0"/>
              <a:t>th</a:t>
            </a:r>
            <a:r>
              <a:rPr lang="en-US" dirty="0" smtClean="0"/>
              <a:t>, 95</a:t>
            </a:r>
            <a:r>
              <a:rPr lang="en-US" baseline="30000" dirty="0" smtClean="0"/>
              <a:t>th</a:t>
            </a:r>
            <a:r>
              <a:rPr lang="en-US" dirty="0" smtClean="0"/>
              <a:t>)</a:t>
            </a:r>
          </a:p>
          <a:p>
            <a:pPr marL="514350" indent="-514350">
              <a:buFont typeface="+mj-lt"/>
              <a:buAutoNum type="arabicPeriod" startAt="5"/>
            </a:pPr>
            <a:r>
              <a:rPr lang="en-US" dirty="0" smtClean="0"/>
              <a:t>Addresses consumption of relevant species</a:t>
            </a:r>
          </a:p>
          <a:p>
            <a:pPr marL="514350" indent="-514350">
              <a:buFont typeface="+mj-lt"/>
              <a:buAutoNum type="arabicPeriod" startAt="5"/>
            </a:pPr>
            <a:r>
              <a:rPr lang="en-US" dirty="0" smtClean="0"/>
              <a:t>Addresses consumption of relevant fish preparation </a:t>
            </a:r>
          </a:p>
          <a:p>
            <a:pPr marL="514350" indent="-514350">
              <a:buFont typeface="+mj-lt"/>
              <a:buAutoNum type="arabicPeriod" startAt="5"/>
            </a:pPr>
            <a:r>
              <a:rPr lang="en-US" dirty="0" smtClean="0"/>
              <a:t>Identifies sources of fish</a:t>
            </a:r>
          </a:p>
          <a:p>
            <a:pPr marL="514350" indent="-514350">
              <a:buFont typeface="+mj-lt"/>
              <a:buAutoNum type="arabicPeriod" startAt="5"/>
            </a:pPr>
            <a:r>
              <a:rPr lang="en-US" dirty="0" smtClean="0"/>
              <a:t>Accounts for temporal variation in fish consumption</a:t>
            </a:r>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47</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561878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14352"/>
            <a:ext cx="9798909" cy="844891"/>
          </a:xfrm>
        </p:spPr>
        <p:txBody>
          <a:bodyPr>
            <a:normAutofit/>
          </a:bodyPr>
          <a:lstStyle/>
          <a:p>
            <a:r>
              <a:rPr lang="en-US" sz="3600" dirty="0" smtClean="0"/>
              <a:t>HHC: Population of interest: General or subset? </a:t>
            </a:r>
            <a:endParaRPr lang="en-US" sz="3600" dirty="0"/>
          </a:p>
        </p:txBody>
      </p:sp>
      <p:sp>
        <p:nvSpPr>
          <p:cNvPr id="9" name="Text Placeholder 8"/>
          <p:cNvSpPr>
            <a:spLocks noGrp="1"/>
          </p:cNvSpPr>
          <p:nvPr>
            <p:ph type="body" idx="2"/>
          </p:nvPr>
        </p:nvSpPr>
        <p:spPr>
          <a:xfrm>
            <a:off x="914400" y="2298356"/>
            <a:ext cx="3657600" cy="3950043"/>
          </a:xfrm>
        </p:spPr>
        <p:txBody>
          <a:bodyPr/>
          <a:lstStyle/>
          <a:p>
            <a:pPr>
              <a:buFont typeface="ESRI Environmental &amp; Icons" panose="02000400000000000000" pitchFamily="2" charset="0"/>
              <a:buChar char="9"/>
            </a:pPr>
            <a:r>
              <a:rPr lang="en-US" sz="2400" dirty="0"/>
              <a:t>The fish consumption rate (FCR) in the </a:t>
            </a:r>
            <a:r>
              <a:rPr lang="en-US" sz="2400" dirty="0" smtClean="0"/>
              <a:t>HHC </a:t>
            </a:r>
            <a:r>
              <a:rPr lang="en-US" sz="2400" dirty="0"/>
              <a:t>should reflect the rate of </a:t>
            </a:r>
            <a:r>
              <a:rPr lang="en-US" sz="2400" dirty="0" smtClean="0"/>
              <a:t>consumption </a:t>
            </a:r>
            <a:r>
              <a:rPr lang="en-US" sz="2400" dirty="0"/>
              <a:t>by </a:t>
            </a:r>
            <a:r>
              <a:rPr lang="en-US" sz="2400" dirty="0" smtClean="0"/>
              <a:t>the </a:t>
            </a:r>
            <a:r>
              <a:rPr lang="en-US" sz="2400" dirty="0" smtClean="0">
                <a:solidFill>
                  <a:srgbClr val="FF0000"/>
                </a:solidFill>
              </a:rPr>
              <a:t>population  </a:t>
            </a:r>
            <a:r>
              <a:rPr lang="en-US" sz="2400" dirty="0">
                <a:solidFill>
                  <a:srgbClr val="FF0000"/>
                </a:solidFill>
              </a:rPr>
              <a:t>of </a:t>
            </a:r>
            <a:r>
              <a:rPr lang="en-US" sz="2400" dirty="0" smtClean="0">
                <a:solidFill>
                  <a:srgbClr val="FF0000"/>
                </a:solidFill>
              </a:rPr>
              <a:t>concern</a:t>
            </a:r>
          </a:p>
          <a:p>
            <a:pPr>
              <a:buFont typeface="ESRI Environmental &amp; Icons" panose="02000400000000000000" pitchFamily="2" charset="0"/>
              <a:buChar char="9"/>
            </a:pPr>
            <a:endParaRPr lang="en-US" sz="2400" dirty="0" smtClean="0">
              <a:solidFill>
                <a:srgbClr val="FF0000"/>
              </a:solidFill>
            </a:endParaRPr>
          </a:p>
          <a:p>
            <a:pPr>
              <a:buFont typeface="ESRI Environmental &amp; Icons" panose="02000400000000000000" pitchFamily="2" charset="0"/>
              <a:buChar char="9"/>
            </a:pPr>
            <a:r>
              <a:rPr lang="en-US" sz="2400" dirty="0" smtClean="0">
                <a:solidFill>
                  <a:srgbClr val="FF0000"/>
                </a:solidFill>
              </a:rPr>
              <a:t> </a:t>
            </a:r>
            <a:r>
              <a:rPr lang="en-US" sz="2400" dirty="0" smtClean="0"/>
              <a:t>(Mean, 90</a:t>
            </a:r>
            <a:r>
              <a:rPr lang="en-US" sz="2400" baseline="30000" dirty="0" smtClean="0"/>
              <a:t>th</a:t>
            </a:r>
            <a:r>
              <a:rPr lang="en-US" sz="2400" dirty="0"/>
              <a:t>, 95</a:t>
            </a:r>
            <a:r>
              <a:rPr lang="en-US" sz="2400" baseline="30000" dirty="0"/>
              <a:t>th</a:t>
            </a:r>
            <a:r>
              <a:rPr lang="en-US" sz="2400" dirty="0"/>
              <a:t>, 99</a:t>
            </a:r>
            <a:r>
              <a:rPr lang="en-US" sz="2400" baseline="30000" dirty="0"/>
              <a:t>th</a:t>
            </a:r>
            <a:r>
              <a:rPr lang="en-US" sz="2400" dirty="0"/>
              <a:t>)</a:t>
            </a:r>
          </a:p>
          <a:p>
            <a:endParaRPr lang="en-US" dirty="0"/>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1B05C06-1AF5-4E3E-835B-419A9D1AA012}" type="slidenum">
              <a:rPr lang="en-US" smtClean="0">
                <a:solidFill>
                  <a:srgbClr val="04617B">
                    <a:shade val="90000"/>
                  </a:srgbClr>
                </a:solidFill>
              </a:rPr>
              <a:pPr/>
              <a:t>48</a:t>
            </a:fld>
            <a:endParaRPr lang="en-US" dirty="0">
              <a:solidFill>
                <a:srgbClr val="04617B">
                  <a:shade val="90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10" name="Content Placeholder 9"/>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767263" y="1873987"/>
            <a:ext cx="6815137" cy="4176825"/>
          </a:xfrm>
          <a:prstGeom prst="rect">
            <a:avLst/>
          </a:prstGeom>
          <a:noFill/>
        </p:spPr>
      </p:pic>
    </p:spTree>
    <p:extLst>
      <p:ext uri="{BB962C8B-B14F-4D97-AF65-F5344CB8AC3E}">
        <p14:creationId xmlns:p14="http://schemas.microsoft.com/office/powerpoint/2010/main" val="3384457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66366"/>
          </a:xfrm>
        </p:spPr>
        <p:txBody>
          <a:bodyPr>
            <a:normAutofit/>
          </a:bodyPr>
          <a:lstStyle/>
          <a:p>
            <a:r>
              <a:rPr lang="en-US" sz="3600" dirty="0" smtClean="0"/>
              <a:t>HHC Population of interest: Consumers or Non-Consumers</a:t>
            </a:r>
            <a:endParaRPr lang="en-US" sz="3600" dirty="0"/>
          </a:p>
        </p:txBody>
      </p:sp>
      <p:sp>
        <p:nvSpPr>
          <p:cNvPr id="3" name="Content Placeholder 2"/>
          <p:cNvSpPr>
            <a:spLocks noGrp="1"/>
          </p:cNvSpPr>
          <p:nvPr>
            <p:ph idx="1"/>
          </p:nvPr>
        </p:nvSpPr>
        <p:spPr>
          <a:xfrm>
            <a:off x="609600" y="1680519"/>
            <a:ext cx="10972800" cy="4644081"/>
          </a:xfrm>
        </p:spPr>
        <p:txBody>
          <a:bodyPr>
            <a:normAutofit/>
          </a:bodyPr>
          <a:lstStyle/>
          <a:p>
            <a:pPr>
              <a:buFont typeface="ESRI Environmental &amp; Icons" panose="02000400000000000000" pitchFamily="2" charset="0"/>
              <a:buChar char="9"/>
            </a:pPr>
            <a:r>
              <a:rPr lang="en-US" dirty="0" smtClean="0"/>
              <a:t>Concept: All populations will have different consumption habits</a:t>
            </a:r>
          </a:p>
          <a:p>
            <a:pPr lvl="1">
              <a:buFont typeface="ESRI Environmental &amp; Icons" panose="02000400000000000000" pitchFamily="2" charset="0"/>
              <a:buChar char="9"/>
            </a:pPr>
            <a:r>
              <a:rPr lang="en-US" dirty="0" smtClean="0"/>
              <a:t>Just because you’re a low consumer doesn’t mean that you’re a non-consumer</a:t>
            </a:r>
          </a:p>
          <a:p>
            <a:pPr lvl="1">
              <a:buFont typeface="ESRI Environmental &amp; Icons" panose="02000400000000000000" pitchFamily="2" charset="0"/>
              <a:buChar char="9"/>
            </a:pPr>
            <a:r>
              <a:rPr lang="en-US" dirty="0" err="1" smtClean="0"/>
              <a:t>Mis</a:t>
            </a:r>
            <a:r>
              <a:rPr lang="en-US" dirty="0" smtClean="0"/>
              <a:t>-classifying low consumers as non-consumers can lead to over-estimation of FCR mean and median values- shifts the mean and median when you trim out </a:t>
            </a:r>
            <a:r>
              <a:rPr lang="en-US" dirty="0" err="1" smtClean="0"/>
              <a:t>nonconsumers</a:t>
            </a:r>
            <a:r>
              <a:rPr lang="en-US" dirty="0" smtClean="0"/>
              <a:t>.</a:t>
            </a:r>
          </a:p>
          <a:p>
            <a:pPr lvl="1">
              <a:buClr>
                <a:schemeClr val="accent3"/>
              </a:buCl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HHC based on </a:t>
            </a:r>
            <a:r>
              <a:rPr lang="en-US" b="1" dirty="0" smtClean="0"/>
              <a:t>consumers only </a:t>
            </a:r>
            <a:r>
              <a:rPr lang="en-US" dirty="0" smtClean="0"/>
              <a:t>must consider this during the survey and analysis phase to ensure people are accurately identified</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Consensus among other R10 states and stakeholders for </a:t>
            </a:r>
            <a:r>
              <a:rPr lang="en-US" b="1" dirty="0" smtClean="0"/>
              <a:t>consumers only</a:t>
            </a:r>
            <a:endParaRPr lang="en-US" b="1"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49</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47136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66366"/>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841156"/>
            <a:ext cx="10972800" cy="4483443"/>
          </a:xfrm>
        </p:spPr>
        <p:txBody>
          <a:bodyPr>
            <a:normAutofit/>
          </a:bodyPr>
          <a:lstStyle/>
          <a:p>
            <a:pPr>
              <a:buFont typeface="ESRI Environmental &amp; Icons" panose="02000400000000000000" pitchFamily="2" charset="0"/>
              <a:buChar char="9"/>
            </a:pPr>
            <a:r>
              <a:rPr lang="en-US" dirty="0" smtClean="0"/>
              <a:t>Ground Rules and Expectations</a:t>
            </a:r>
          </a:p>
          <a:p>
            <a:pPr>
              <a:buFont typeface="ESRI Environmental &amp; Icons" panose="02000400000000000000" pitchFamily="2" charset="0"/>
              <a:buChar char="9"/>
            </a:pPr>
            <a:r>
              <a:rPr lang="en-US" dirty="0" smtClean="0"/>
              <a:t>Introduction to human health criteria (HHC)</a:t>
            </a:r>
          </a:p>
          <a:p>
            <a:pPr>
              <a:buFont typeface="ESRI Environmental &amp; Icons" panose="02000400000000000000" pitchFamily="2" charset="0"/>
              <a:buChar char="9"/>
            </a:pPr>
            <a:r>
              <a:rPr lang="en-US" dirty="0" smtClean="0"/>
              <a:t>BREAK for lunch</a:t>
            </a:r>
          </a:p>
          <a:p>
            <a:pPr>
              <a:buFont typeface="ESRI Environmental &amp; Icons" panose="02000400000000000000" pitchFamily="2" charset="0"/>
              <a:buChar char="9"/>
            </a:pPr>
            <a:r>
              <a:rPr lang="en-US" dirty="0" smtClean="0"/>
              <a:t>Introduction to HHC formula</a:t>
            </a:r>
          </a:p>
          <a:p>
            <a:pPr>
              <a:buFont typeface="ESRI Environmental &amp; Icons" panose="02000400000000000000" pitchFamily="2" charset="0"/>
              <a:buChar char="9"/>
            </a:pPr>
            <a:r>
              <a:rPr lang="en-US" dirty="0" smtClean="0"/>
              <a:t>Introduction </a:t>
            </a:r>
            <a:r>
              <a:rPr lang="en-US" dirty="0"/>
              <a:t>to Fish Consumption </a:t>
            </a:r>
            <a:r>
              <a:rPr lang="en-US" dirty="0" smtClean="0"/>
              <a:t>Rates</a:t>
            </a:r>
          </a:p>
          <a:p>
            <a:pPr>
              <a:buFont typeface="ESRI Environmental &amp; Icons" panose="02000400000000000000" pitchFamily="2" charset="0"/>
              <a:buChar char="9"/>
            </a:pPr>
            <a:r>
              <a:rPr lang="en-US" dirty="0" smtClean="0"/>
              <a:t>BREAK</a:t>
            </a:r>
          </a:p>
          <a:p>
            <a:pPr lvl="1">
              <a:buFont typeface="ESRI Environmental &amp; Icons" panose="02000400000000000000" pitchFamily="2" charset="0"/>
              <a:buChar char="9"/>
            </a:pPr>
            <a:r>
              <a:rPr lang="en-US" dirty="0" smtClean="0"/>
              <a:t>DEC Literature Review</a:t>
            </a:r>
          </a:p>
          <a:p>
            <a:pPr lvl="1">
              <a:buFont typeface="ESRI Environmental &amp; Icons" panose="02000400000000000000" pitchFamily="2" charset="0"/>
              <a:buChar char="9"/>
            </a:pPr>
            <a:r>
              <a:rPr lang="en-US" dirty="0" smtClean="0"/>
              <a:t>ADF&amp;G Subsistence data</a:t>
            </a:r>
          </a:p>
          <a:p>
            <a:pPr>
              <a:buFont typeface="ESRI Environmental &amp; Icons" panose="02000400000000000000" pitchFamily="2" charset="0"/>
              <a:buChar char="9"/>
            </a:pPr>
            <a:r>
              <a:rPr lang="en-US" dirty="0" smtClean="0"/>
              <a:t>Regional Concept</a:t>
            </a:r>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651736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04088"/>
            <a:ext cx="10972800" cy="704582"/>
          </a:xfrm>
        </p:spPr>
        <p:txBody>
          <a:bodyPr>
            <a:normAutofit/>
          </a:bodyPr>
          <a:lstStyle/>
          <a:p>
            <a:r>
              <a:rPr lang="en-US" sz="3600" dirty="0" smtClean="0"/>
              <a:t>Suppression? </a:t>
            </a:r>
            <a:endParaRPr lang="en-US" sz="3600" dirty="0"/>
          </a:p>
        </p:txBody>
      </p:sp>
      <p:sp>
        <p:nvSpPr>
          <p:cNvPr id="8" name="Content Placeholder 7"/>
          <p:cNvSpPr>
            <a:spLocks noGrp="1"/>
          </p:cNvSpPr>
          <p:nvPr>
            <p:ph idx="1"/>
          </p:nvPr>
        </p:nvSpPr>
        <p:spPr>
          <a:xfrm>
            <a:off x="609600" y="1581665"/>
            <a:ext cx="10972800" cy="4742935"/>
          </a:xfrm>
        </p:spPr>
        <p:txBody>
          <a:bodyPr>
            <a:normAutofit lnSpcReduction="10000"/>
          </a:bodyPr>
          <a:lstStyle/>
          <a:p>
            <a:pPr>
              <a:buFont typeface="ESRI Environmental &amp; Icons" panose="02000400000000000000" pitchFamily="2" charset="0"/>
              <a:buChar char="9"/>
            </a:pPr>
            <a:r>
              <a:rPr lang="en-US" dirty="0" smtClean="0"/>
              <a:t>Suppressed FCR can be attributed to contamination (i.e., polluted water/fish) and/or depletion (lower population) </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EPA </a:t>
            </a:r>
            <a:r>
              <a:rPr lang="en-US" i="1" dirty="0" smtClean="0"/>
              <a:t>HHC Frequently Asked Questions</a:t>
            </a:r>
            <a:r>
              <a:rPr lang="en-US" dirty="0" smtClean="0"/>
              <a:t> (2013)</a:t>
            </a:r>
            <a:r>
              <a:rPr lang="en-US" i="1" dirty="0" smtClean="0"/>
              <a:t>: </a:t>
            </a:r>
            <a:r>
              <a:rPr lang="en-US" dirty="0" smtClean="0"/>
              <a:t>“It is also important to avoid any suppression effect that may occur when a fish consumption rate for a given subpopulation reflects an artificially diminished level of consumption from an appropriate baseline level of consumption for that subpopulation because of a perception that fish are contaminated with pollutants.”</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solidFill>
                  <a:srgbClr val="FF0000"/>
                </a:solidFill>
              </a:rPr>
              <a:t>EPA 2015 does not provide new information or guidance although the </a:t>
            </a:r>
            <a:r>
              <a:rPr lang="en-US" i="1" dirty="0" smtClean="0">
                <a:solidFill>
                  <a:srgbClr val="FF0000"/>
                </a:solidFill>
              </a:rPr>
              <a:t>Response to Comments </a:t>
            </a:r>
            <a:r>
              <a:rPr lang="en-US" dirty="0" smtClean="0">
                <a:solidFill>
                  <a:srgbClr val="FF0000"/>
                </a:solidFill>
              </a:rPr>
              <a:t>does</a:t>
            </a:r>
          </a:p>
          <a:p>
            <a:pPr>
              <a:buFont typeface="ESRI Environmental &amp; Icons" panose="02000400000000000000" pitchFamily="2" charset="0"/>
              <a:buChar char="9"/>
            </a:pPr>
            <a:endParaRPr lang="en-US" dirty="0" smtClean="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50</a:t>
            </a:fld>
            <a:endParaRPr lang="en-US">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2774160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51733"/>
          </a:xfrm>
        </p:spPr>
        <p:txBody>
          <a:bodyPr>
            <a:normAutofit/>
          </a:bodyPr>
          <a:lstStyle/>
          <a:p>
            <a:r>
              <a:rPr lang="en-US" sz="3600" dirty="0" smtClean="0"/>
              <a:t>Establishing a FCR</a:t>
            </a:r>
            <a:endParaRPr lang="en-US" sz="3600" dirty="0"/>
          </a:p>
        </p:txBody>
      </p:sp>
      <p:sp>
        <p:nvSpPr>
          <p:cNvPr id="3" name="Content Placeholder 2"/>
          <p:cNvSpPr>
            <a:spLocks noGrp="1"/>
          </p:cNvSpPr>
          <p:nvPr>
            <p:ph idx="1"/>
          </p:nvPr>
        </p:nvSpPr>
        <p:spPr>
          <a:xfrm>
            <a:off x="609600" y="1717589"/>
            <a:ext cx="10972800" cy="4607011"/>
          </a:xfrm>
        </p:spPr>
        <p:txBody>
          <a:bodyPr>
            <a:normAutofit fontScale="92500" lnSpcReduction="10000"/>
          </a:bodyPr>
          <a:lstStyle/>
          <a:p>
            <a:pPr>
              <a:buFont typeface="ESRI Environmental &amp; Icons" panose="02000400000000000000" pitchFamily="2" charset="0"/>
              <a:buChar char="9"/>
            </a:pPr>
            <a:r>
              <a:rPr lang="en-US" dirty="0" smtClean="0"/>
              <a:t>Use of a </a:t>
            </a:r>
            <a:r>
              <a:rPr lang="en-US" b="1" dirty="0" smtClean="0"/>
              <a:t>Food Frequency Questionnaire </a:t>
            </a:r>
            <a:r>
              <a:rPr lang="en-US" dirty="0" smtClean="0"/>
              <a:t>(paper or computer based)</a:t>
            </a:r>
          </a:p>
          <a:p>
            <a:pPr lvl="1">
              <a:buFont typeface="ESRI Environmental &amp; Icons" panose="02000400000000000000" pitchFamily="2" charset="0"/>
              <a:buChar char="9"/>
            </a:pPr>
            <a:r>
              <a:rPr lang="en-US" dirty="0" smtClean="0"/>
              <a:t>Provides </a:t>
            </a:r>
            <a:r>
              <a:rPr lang="en-US" dirty="0"/>
              <a:t>the distribution of long-term estimates of consumption </a:t>
            </a:r>
            <a:r>
              <a:rPr lang="en-US" dirty="0" smtClean="0"/>
              <a:t>rates</a:t>
            </a:r>
            <a:endParaRPr lang="en-US" dirty="0"/>
          </a:p>
          <a:p>
            <a:pPr lvl="1">
              <a:buFont typeface="ESRI Environmental &amp; Icons" panose="02000400000000000000" pitchFamily="2" charset="0"/>
              <a:buChar char="9"/>
            </a:pPr>
            <a:r>
              <a:rPr lang="en-US" dirty="0" smtClean="0"/>
              <a:t>Should account </a:t>
            </a:r>
            <a:r>
              <a:rPr lang="en-US" dirty="0"/>
              <a:t>for seasonal </a:t>
            </a:r>
            <a:r>
              <a:rPr lang="en-US" dirty="0" smtClean="0"/>
              <a:t>variations/different species</a:t>
            </a:r>
            <a:endParaRPr lang="en-US" dirty="0"/>
          </a:p>
          <a:p>
            <a:pPr lvl="1">
              <a:buFont typeface="ESRI Environmental &amp; Icons" panose="02000400000000000000" pitchFamily="2" charset="0"/>
              <a:buChar char="9"/>
            </a:pPr>
            <a:r>
              <a:rPr lang="en-US" dirty="0"/>
              <a:t>Characterize consumption of general population as well as special </a:t>
            </a:r>
            <a:r>
              <a:rPr lang="en-US" dirty="0" smtClean="0"/>
              <a:t>populations</a:t>
            </a:r>
          </a:p>
          <a:p>
            <a:pPr marL="393192" lvl="1" indent="0">
              <a:buNone/>
            </a:pPr>
            <a:endParaRPr lang="en-US" dirty="0" smtClean="0"/>
          </a:p>
          <a:p>
            <a:pPr>
              <a:buFont typeface="ESRI Environmental &amp; Icons" panose="02000400000000000000" pitchFamily="2" charset="0"/>
              <a:buChar char="9"/>
            </a:pPr>
            <a:r>
              <a:rPr lang="en-US" dirty="0" smtClean="0"/>
              <a:t>Use a </a:t>
            </a:r>
            <a:r>
              <a:rPr lang="en-US" b="1" dirty="0" smtClean="0"/>
              <a:t>24-hour Dietary Recall </a:t>
            </a:r>
            <a:r>
              <a:rPr lang="en-US" dirty="0" smtClean="0"/>
              <a:t>(Interview method)</a:t>
            </a:r>
          </a:p>
          <a:p>
            <a:pPr lvl="1">
              <a:buFont typeface="ESRI Environmental &amp; Icons" panose="02000400000000000000" pitchFamily="2" charset="0"/>
              <a:buChar char="9"/>
            </a:pPr>
            <a:r>
              <a:rPr lang="en-US" dirty="0" smtClean="0"/>
              <a:t>Considers what you ate over last 24-hr period. </a:t>
            </a:r>
          </a:p>
          <a:p>
            <a:pPr lvl="1">
              <a:buFont typeface="ESRI Environmental &amp; Icons" panose="02000400000000000000" pitchFamily="2" charset="0"/>
              <a:buChar char="9"/>
            </a:pPr>
            <a:r>
              <a:rPr lang="en-US" dirty="0" smtClean="0"/>
              <a:t>Survey will occur on several times over course of the year(s)</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Identify the Method of Preparation- </a:t>
            </a:r>
          </a:p>
          <a:p>
            <a:pPr lvl="1">
              <a:buFont typeface="ESRI Environmental &amp; Icons" panose="02000400000000000000" pitchFamily="2" charset="0"/>
              <a:buChar char="9"/>
            </a:pPr>
            <a:r>
              <a:rPr lang="en-US" dirty="0" smtClean="0"/>
              <a:t>Key data points are portion per time (e.g., week, month) and portion of uncooked weight</a:t>
            </a:r>
          </a:p>
          <a:p>
            <a:pPr>
              <a:buFont typeface="ESRI Environmental &amp; Icons" panose="02000400000000000000" pitchFamily="2" charset="0"/>
              <a:buChar char="9"/>
            </a:pPr>
            <a:endParaRPr lang="en-US" dirty="0"/>
          </a:p>
          <a:p>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51</a:t>
            </a:fld>
            <a:endParaRPr lang="en-US" dirty="0">
              <a:solidFill>
                <a:srgbClr val="04617B">
                  <a:shade val="90000"/>
                </a:srgbClr>
              </a:solidFill>
            </a:endParaRPr>
          </a:p>
        </p:txBody>
      </p:sp>
    </p:spTree>
    <p:extLst>
      <p:ext uri="{BB962C8B-B14F-4D97-AF65-F5344CB8AC3E}">
        <p14:creationId xmlns:p14="http://schemas.microsoft.com/office/powerpoint/2010/main" val="231131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92226"/>
          </a:xfrm>
        </p:spPr>
        <p:txBody>
          <a:bodyPr>
            <a:normAutofit/>
          </a:bodyPr>
          <a:lstStyle/>
          <a:p>
            <a:r>
              <a:rPr lang="en-US" sz="3600" dirty="0" smtClean="0"/>
              <a:t>Survey Components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682117"/>
              </p:ext>
            </p:extLst>
          </p:nvPr>
        </p:nvGraphicFramePr>
        <p:xfrm>
          <a:off x="609600" y="1544595"/>
          <a:ext cx="10972800" cy="4735109"/>
        </p:xfrm>
        <a:graphic>
          <a:graphicData uri="http://schemas.openxmlformats.org/drawingml/2006/table">
            <a:tbl>
              <a:tblPr firstRow="1" bandRow="1">
                <a:tableStyleId>{5C22544A-7EE6-4342-B048-85BDC9FD1C3A}</a:tableStyleId>
              </a:tblPr>
              <a:tblGrid>
                <a:gridCol w="5486400"/>
                <a:gridCol w="5486400"/>
              </a:tblGrid>
              <a:tr h="403801">
                <a:tc>
                  <a:txBody>
                    <a:bodyPr/>
                    <a:lstStyle/>
                    <a:p>
                      <a:r>
                        <a:rPr lang="en-US" dirty="0" smtClean="0"/>
                        <a:t>Short Term: 24-hr</a:t>
                      </a:r>
                      <a:r>
                        <a:rPr lang="en-US" baseline="0" dirty="0" smtClean="0"/>
                        <a:t> interview</a:t>
                      </a:r>
                      <a:endParaRPr lang="en-US" dirty="0"/>
                    </a:p>
                  </a:txBody>
                  <a:tcPr/>
                </a:tc>
                <a:tc>
                  <a:txBody>
                    <a:bodyPr/>
                    <a:lstStyle/>
                    <a:p>
                      <a:r>
                        <a:rPr lang="en-US" dirty="0" smtClean="0"/>
                        <a:t>Food Frequency</a:t>
                      </a:r>
                      <a:r>
                        <a:rPr lang="en-US" baseline="0" dirty="0" smtClean="0"/>
                        <a:t> Questionnaire</a:t>
                      </a:r>
                      <a:endParaRPr lang="en-US" dirty="0"/>
                    </a:p>
                  </a:txBody>
                  <a:tcPr/>
                </a:tc>
              </a:tr>
              <a:tr h="1770988">
                <a:tc>
                  <a:txBody>
                    <a:bodyPr/>
                    <a:lstStyle/>
                    <a:p>
                      <a:r>
                        <a:rPr lang="en-US" b="1" dirty="0" smtClean="0"/>
                        <a:t>Pros:</a:t>
                      </a:r>
                      <a:endParaRPr lang="en-US" dirty="0" smtClean="0"/>
                    </a:p>
                    <a:p>
                      <a:r>
                        <a:rPr lang="en-US" dirty="0" smtClean="0"/>
                        <a:t>-Recall</a:t>
                      </a:r>
                      <a:r>
                        <a:rPr lang="en-US" baseline="0" dirty="0" smtClean="0"/>
                        <a:t> over 24-hrs (“yesterday”) is more accurate than over longer periods of time</a:t>
                      </a:r>
                    </a:p>
                    <a:p>
                      <a:r>
                        <a:rPr lang="en-US" baseline="0" dirty="0" smtClean="0"/>
                        <a:t>-NCI FCR is more likely to be more accurate than FFQ</a:t>
                      </a:r>
                      <a:endParaRPr lang="en-US" dirty="0"/>
                    </a:p>
                  </a:txBody>
                  <a:tcPr/>
                </a:tc>
                <a:tc>
                  <a:txBody>
                    <a:bodyPr/>
                    <a:lstStyle/>
                    <a:p>
                      <a:r>
                        <a:rPr lang="en-US" b="1" dirty="0" smtClean="0"/>
                        <a:t>Pros:</a:t>
                      </a:r>
                      <a:r>
                        <a:rPr lang="en-US" dirty="0" smtClean="0"/>
                        <a:t> </a:t>
                      </a:r>
                    </a:p>
                    <a:p>
                      <a:r>
                        <a:rPr lang="en-US" dirty="0" smtClean="0"/>
                        <a:t>-Statistical analysis is straightforward, FCR immediately usable for AWQC</a:t>
                      </a:r>
                      <a:r>
                        <a:rPr lang="en-US" baseline="0" dirty="0" smtClean="0"/>
                        <a:t> development</a:t>
                      </a:r>
                    </a:p>
                    <a:p>
                      <a:r>
                        <a:rPr lang="en-US" baseline="0" dirty="0" smtClean="0"/>
                        <a:t>-Data requirements are lower than the NCI method</a:t>
                      </a:r>
                    </a:p>
                    <a:p>
                      <a:r>
                        <a:rPr lang="en-US" baseline="0" dirty="0" smtClean="0"/>
                        <a:t>-Can be used to develop FCR for specific fish groups/species</a:t>
                      </a:r>
                      <a:endParaRPr lang="en-US" dirty="0"/>
                    </a:p>
                  </a:txBody>
                  <a:tcPr/>
                </a:tc>
              </a:tr>
              <a:tr h="2489186">
                <a:tc>
                  <a:txBody>
                    <a:bodyPr/>
                    <a:lstStyle/>
                    <a:p>
                      <a:r>
                        <a:rPr lang="en-US" b="1" dirty="0" smtClean="0"/>
                        <a:t>Cons:</a:t>
                      </a:r>
                    </a:p>
                    <a:p>
                      <a:r>
                        <a:rPr lang="en-US" dirty="0" smtClean="0"/>
                        <a:t>-Complex modeling required</a:t>
                      </a:r>
                    </a:p>
                    <a:p>
                      <a:r>
                        <a:rPr lang="en-US" dirty="0" smtClean="0"/>
                        <a:t>-More</a:t>
                      </a:r>
                      <a:r>
                        <a:rPr lang="en-US" baseline="0" dirty="0" smtClean="0"/>
                        <a:t> data needs to be collected than FFQ</a:t>
                      </a:r>
                    </a:p>
                    <a:p>
                      <a:r>
                        <a:rPr lang="en-US" baseline="0" dirty="0" smtClean="0"/>
                        <a:t>-Potential issues if not enough repeat sampling (double hits) of respondents occurs</a:t>
                      </a:r>
                    </a:p>
                    <a:p>
                      <a:r>
                        <a:rPr lang="en-US" baseline="0" dirty="0" smtClean="0"/>
                        <a:t>-Inability to characterize FCR for fish groups for which sufficient repeat sampling are not avail. </a:t>
                      </a:r>
                      <a:endParaRPr lang="en-US" dirty="0" smtClean="0"/>
                    </a:p>
                    <a:p>
                      <a:endParaRPr lang="en-US" dirty="0" smtClean="0"/>
                    </a:p>
                    <a:p>
                      <a:r>
                        <a:rPr lang="en-US" dirty="0" smtClean="0"/>
                        <a:t>Issue: Larger within-person</a:t>
                      </a:r>
                      <a:r>
                        <a:rPr lang="en-US" baseline="0" dirty="0" smtClean="0"/>
                        <a:t> random error</a:t>
                      </a:r>
                      <a:endParaRPr lang="en-US" dirty="0"/>
                    </a:p>
                  </a:txBody>
                  <a:tcPr/>
                </a:tc>
                <a:tc>
                  <a:txBody>
                    <a:bodyPr/>
                    <a:lstStyle/>
                    <a:p>
                      <a:r>
                        <a:rPr lang="en-US" b="1" dirty="0" smtClean="0"/>
                        <a:t>Cons:</a:t>
                      </a:r>
                    </a:p>
                    <a:p>
                      <a:r>
                        <a:rPr lang="en-US" dirty="0" smtClean="0"/>
                        <a:t>-Uncertainty is greater</a:t>
                      </a:r>
                      <a:r>
                        <a:rPr lang="en-US" baseline="0" dirty="0" smtClean="0"/>
                        <a:t> when recalling </a:t>
                      </a:r>
                    </a:p>
                    <a:p>
                      <a:endParaRPr lang="en-US" baseline="0" dirty="0" smtClean="0"/>
                    </a:p>
                    <a:p>
                      <a:r>
                        <a:rPr lang="en-US" baseline="0" dirty="0" smtClean="0"/>
                        <a:t>Issue: Larger systematic error</a:t>
                      </a:r>
                      <a:endParaRPr lang="en-US" dirty="0"/>
                    </a:p>
                  </a:txBody>
                  <a:tcPr/>
                </a:tc>
              </a:tr>
            </a:tbl>
          </a:graphicData>
        </a:graphic>
      </p:graphicFrame>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52</a:t>
            </a:fld>
            <a:endParaRPr lang="en-US">
              <a:solidFill>
                <a:srgbClr val="04617B">
                  <a:shade val="90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059245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5937"/>
            <a:ext cx="10972800" cy="1143000"/>
          </a:xfrm>
        </p:spPr>
        <p:txBody>
          <a:bodyPr>
            <a:normAutofit/>
          </a:bodyPr>
          <a:lstStyle/>
          <a:p>
            <a:r>
              <a:rPr lang="en-US" sz="3600" dirty="0" smtClean="0"/>
              <a:t>EPA Handout: Comparison of data collection approaches for fish consumption surveys</a:t>
            </a:r>
            <a:endParaRPr lang="en-US" sz="3600" dirty="0"/>
          </a:p>
        </p:txBody>
      </p:sp>
      <p:sp>
        <p:nvSpPr>
          <p:cNvPr id="3" name="Content Placeholder 2"/>
          <p:cNvSpPr>
            <a:spLocks noGrp="1"/>
          </p:cNvSpPr>
          <p:nvPr>
            <p:ph idx="1"/>
          </p:nvPr>
        </p:nvSpPr>
        <p:spPr>
          <a:xfrm>
            <a:off x="609600" y="2631989"/>
            <a:ext cx="10972800" cy="3692611"/>
          </a:xfrm>
        </p:spPr>
        <p:txBody>
          <a:bodyPr/>
          <a:lstStyle/>
          <a:p>
            <a:pPr>
              <a:buFont typeface="ESRI Environmental &amp; Icons" panose="02000400000000000000" pitchFamily="2" charset="0"/>
              <a:buChar char="9"/>
            </a:pPr>
            <a:r>
              <a:rPr lang="en-US" dirty="0" smtClean="0"/>
              <a:t>Please refer to the handout in your packet. </a:t>
            </a:r>
          </a:p>
          <a:p>
            <a:pPr>
              <a:buFont typeface="ESRI Environmental &amp; Icons" panose="02000400000000000000" pitchFamily="2" charset="0"/>
              <a:buChar char="9"/>
            </a:pPr>
            <a:r>
              <a:rPr lang="en-US" dirty="0" smtClean="0"/>
              <a:t>Key Terms</a:t>
            </a:r>
          </a:p>
          <a:p>
            <a:pPr lvl="1">
              <a:buFont typeface="ESRI Environmental &amp; Icons" panose="02000400000000000000" pitchFamily="2" charset="0"/>
              <a:buChar char="9"/>
            </a:pPr>
            <a:r>
              <a:rPr lang="en-US" dirty="0" smtClean="0"/>
              <a:t>Representativeness</a:t>
            </a:r>
          </a:p>
          <a:p>
            <a:pPr lvl="1">
              <a:buFont typeface="ESRI Environmental &amp; Icons" panose="02000400000000000000" pitchFamily="2" charset="0"/>
              <a:buChar char="9"/>
            </a:pPr>
            <a:r>
              <a:rPr lang="en-US" dirty="0" smtClean="0"/>
              <a:t>Accuracy</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53</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82506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54</a:t>
            </a:fld>
            <a:endParaRPr lang="en-US">
              <a:solidFill>
                <a:srgbClr val="04617B">
                  <a:shade val="90000"/>
                </a:srgbClr>
              </a:solidFill>
            </a:endParaRPr>
          </a:p>
        </p:txBody>
      </p:sp>
      <p:pic>
        <p:nvPicPr>
          <p:cNvPr id="6" name="Picture 5"/>
          <p:cNvPicPr>
            <a:picLocks noChangeAspect="1"/>
          </p:cNvPicPr>
          <p:nvPr/>
        </p:nvPicPr>
        <p:blipFill>
          <a:blip r:embed="rId2"/>
          <a:stretch>
            <a:fillRect/>
          </a:stretch>
        </p:blipFill>
        <p:spPr>
          <a:xfrm>
            <a:off x="86496" y="510680"/>
            <a:ext cx="12105503" cy="5878645"/>
          </a:xfrm>
          <a:prstGeom prst="rect">
            <a:avLst/>
          </a:prstGeom>
        </p:spPr>
      </p:pic>
    </p:spTree>
    <p:extLst>
      <p:ext uri="{BB962C8B-B14F-4D97-AF65-F5344CB8AC3E}">
        <p14:creationId xmlns:p14="http://schemas.microsoft.com/office/powerpoint/2010/main" val="4008236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1211" y="448298"/>
            <a:ext cx="11948984" cy="5974492"/>
          </a:xfrm>
          <a:prstGeom prst="rect">
            <a:avLst/>
          </a:prstGeom>
        </p:spPr>
      </p:pic>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55</a:t>
            </a:fld>
            <a:endParaRPr lang="en-US">
              <a:solidFill>
                <a:srgbClr val="04617B">
                  <a:shade val="90000"/>
                </a:srgbClr>
              </a:solidFill>
            </a:endParaRPr>
          </a:p>
        </p:txBody>
      </p:sp>
    </p:spTree>
    <p:extLst>
      <p:ext uri="{BB962C8B-B14F-4D97-AF65-F5344CB8AC3E}">
        <p14:creationId xmlns:p14="http://schemas.microsoft.com/office/powerpoint/2010/main" val="911013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56</a:t>
            </a:fld>
            <a:endParaRPr lang="en-US">
              <a:solidFill>
                <a:srgbClr val="04617B">
                  <a:shade val="90000"/>
                </a:srgbClr>
              </a:solidFill>
            </a:endParaRPr>
          </a:p>
        </p:txBody>
      </p:sp>
      <p:pic>
        <p:nvPicPr>
          <p:cNvPr id="6" name="Picture 5"/>
          <p:cNvPicPr>
            <a:picLocks noChangeAspect="1"/>
          </p:cNvPicPr>
          <p:nvPr/>
        </p:nvPicPr>
        <p:blipFill>
          <a:blip r:embed="rId3"/>
          <a:stretch>
            <a:fillRect/>
          </a:stretch>
        </p:blipFill>
        <p:spPr>
          <a:xfrm>
            <a:off x="2286000" y="628650"/>
            <a:ext cx="7620000" cy="5600700"/>
          </a:xfrm>
          <a:prstGeom prst="rect">
            <a:avLst/>
          </a:prstGeom>
        </p:spPr>
      </p:pic>
    </p:spTree>
    <p:extLst>
      <p:ext uri="{BB962C8B-B14F-4D97-AF65-F5344CB8AC3E}">
        <p14:creationId xmlns:p14="http://schemas.microsoft.com/office/powerpoint/2010/main" val="2391617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57</a:t>
            </a:fld>
            <a:endParaRPr lang="en-US">
              <a:solidFill>
                <a:srgbClr val="04617B">
                  <a:shade val="90000"/>
                </a:srgb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pic>
        <p:nvPicPr>
          <p:cNvPr id="10" name="Picture 2" descr="http://graphics8.nytimes.com/images/2007/02/26/science/27vital19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097" y="2464035"/>
            <a:ext cx="3520303" cy="31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59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932194"/>
          </a:xfrm>
        </p:spPr>
        <p:txBody>
          <a:bodyPr>
            <a:normAutofit fontScale="90000"/>
          </a:bodyPr>
          <a:lstStyle/>
          <a:p>
            <a:r>
              <a:rPr lang="en-US" sz="5000" dirty="0" smtClean="0">
                <a:solidFill>
                  <a:srgbClr val="FFFF00"/>
                </a:solidFill>
              </a:rPr>
              <a:t>2015 Fish Consumption Research Literature Review</a:t>
            </a:r>
            <a:endParaRPr lang="en-US" sz="5000" dirty="0">
              <a:solidFill>
                <a:srgbClr val="FFFF00"/>
              </a:solidFill>
            </a:endParaRPr>
          </a:p>
        </p:txBody>
      </p:sp>
      <p:sp>
        <p:nvSpPr>
          <p:cNvPr id="3" name="Content Placeholder 2"/>
          <p:cNvSpPr>
            <a:spLocks noGrp="1"/>
          </p:cNvSpPr>
          <p:nvPr>
            <p:ph type="body" idx="1"/>
          </p:nvPr>
        </p:nvSpPr>
        <p:spPr>
          <a:xfrm>
            <a:off x="707136" y="2704663"/>
            <a:ext cx="10363200" cy="2670525"/>
          </a:xfrm>
        </p:spPr>
        <p:txBody>
          <a:bodyPr>
            <a:normAutofit/>
          </a:bodyPr>
          <a:lstStyle/>
          <a:p>
            <a:pPr marL="457200" indent="-457200">
              <a:buFont typeface="ESRI Environmental &amp; Icons" panose="02000400000000000000" pitchFamily="2" charset="0"/>
              <a:buChar char="9"/>
            </a:pPr>
            <a:r>
              <a:rPr lang="en-US" sz="3200" dirty="0" smtClean="0"/>
              <a:t>Identified by DEC as a first step in the HHC process</a:t>
            </a:r>
          </a:p>
          <a:p>
            <a:pPr marL="850392" lvl="1" indent="-457200">
              <a:buFont typeface="ESRI Environmental &amp; Icons" panose="02000400000000000000" pitchFamily="2" charset="0"/>
              <a:buChar char="9"/>
            </a:pPr>
            <a:r>
              <a:rPr lang="en-US" sz="3200" dirty="0" smtClean="0"/>
              <a:t>Goal: Identify existing data, identify data gaps, and identify potential research needs</a:t>
            </a:r>
          </a:p>
          <a:p>
            <a:pPr marL="457200" indent="-457200">
              <a:buFont typeface="ESRI Environmental &amp; Icons" panose="02000400000000000000" pitchFamily="2" charset="0"/>
              <a:buChar char="9"/>
            </a:pPr>
            <a:r>
              <a:rPr lang="en-US" sz="3200" dirty="0" smtClean="0"/>
              <a:t>Contracted with The Cadmus Group, Inc. in 2014</a:t>
            </a:r>
          </a:p>
          <a:p>
            <a:endParaRPr lang="en-US" dirty="0" smtClean="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58</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3150128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91080"/>
          </a:xfrm>
        </p:spPr>
        <p:txBody>
          <a:bodyPr>
            <a:normAutofit fontScale="90000"/>
          </a:bodyPr>
          <a:lstStyle/>
          <a:p>
            <a:r>
              <a:rPr lang="en-US" dirty="0" smtClean="0"/>
              <a:t>Research Methods</a:t>
            </a:r>
            <a:endParaRPr lang="en-US"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Conducted telephone interviews with subject matter experts</a:t>
            </a:r>
          </a:p>
          <a:p>
            <a:pPr>
              <a:buFont typeface="ESRI Environmental &amp; Icons" panose="02000400000000000000" pitchFamily="2" charset="0"/>
              <a:buChar char="9"/>
            </a:pPr>
            <a:r>
              <a:rPr lang="en-US" dirty="0" smtClean="0"/>
              <a:t>Performed literature review (31+ different papers)</a:t>
            </a:r>
          </a:p>
          <a:p>
            <a:pPr>
              <a:buFont typeface="ESRI Environmental &amp; Icons" panose="02000400000000000000" pitchFamily="2" charset="0"/>
              <a:buChar char="9"/>
            </a:pPr>
            <a:r>
              <a:rPr lang="en-US" dirty="0" smtClean="0"/>
              <a:t>Criteria for Inclusion</a:t>
            </a:r>
          </a:p>
          <a:p>
            <a:pPr lvl="1">
              <a:buFont typeface="ESRI Environmental &amp; Icons" panose="02000400000000000000" pitchFamily="2" charset="0"/>
              <a:buChar char="9"/>
            </a:pPr>
            <a:r>
              <a:rPr lang="en-US" dirty="0" smtClean="0"/>
              <a:t>Specific to Alaska</a:t>
            </a:r>
          </a:p>
          <a:p>
            <a:pPr lvl="1">
              <a:buFont typeface="ESRI Environmental &amp; Icons" panose="02000400000000000000" pitchFamily="2" charset="0"/>
              <a:buChar char="9"/>
            </a:pPr>
            <a:r>
              <a:rPr lang="en-US" dirty="0" smtClean="0"/>
              <a:t>Fish or seafood from Alaskan waters (i.e., not tuna or canned sardines)</a:t>
            </a:r>
          </a:p>
          <a:p>
            <a:pPr lvl="1">
              <a:buFont typeface="ESRI Environmental &amp; Icons" panose="02000400000000000000" pitchFamily="2" charset="0"/>
              <a:buChar char="9"/>
            </a:pPr>
            <a:r>
              <a:rPr lang="en-US" dirty="0" smtClean="0"/>
              <a:t>Data sourced for consumption-not commercial sale</a:t>
            </a:r>
          </a:p>
          <a:p>
            <a:pPr lvl="1">
              <a:buFont typeface="ESRI Environmental &amp; Icons" panose="02000400000000000000" pitchFamily="2" charset="0"/>
              <a:buChar char="9"/>
            </a:pPr>
            <a:r>
              <a:rPr lang="en-US" dirty="0" smtClean="0"/>
              <a:t>Included data on collection method &amp; QA/QC (when available)</a:t>
            </a:r>
          </a:p>
          <a:p>
            <a:pPr lvl="1">
              <a:buFont typeface="ESRI Environmental &amp; Icons" panose="02000400000000000000" pitchFamily="2" charset="0"/>
              <a:buChar char="9"/>
            </a:pPr>
            <a:r>
              <a:rPr lang="en-US" dirty="0" smtClean="0"/>
              <a:t>&lt; 20 years old.</a:t>
            </a:r>
          </a:p>
          <a:p>
            <a:pPr lvl="1">
              <a:buFont typeface="ESRI Environmental &amp; Icons" panose="02000400000000000000" pitchFamily="2" charset="0"/>
              <a:buChar char="9"/>
            </a:pPr>
            <a:endParaRPr lang="en-US" dirty="0" smtClean="0"/>
          </a:p>
          <a:p>
            <a:pPr lvl="1"/>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59</a:t>
            </a:fld>
            <a:endParaRPr lang="en-US">
              <a:solidFill>
                <a:srgbClr val="04617B">
                  <a:shade val="90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412262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54009"/>
          </a:xfrm>
        </p:spPr>
        <p:txBody>
          <a:bodyPr>
            <a:normAutofit fontScale="90000"/>
          </a:bodyPr>
          <a:lstStyle/>
          <a:p>
            <a:r>
              <a:rPr lang="en-US" dirty="0" smtClean="0"/>
              <a:t>Ground Rules for Workgroup</a:t>
            </a:r>
            <a:endParaRPr lang="en-US" dirty="0"/>
          </a:p>
        </p:txBody>
      </p:sp>
      <p:sp>
        <p:nvSpPr>
          <p:cNvPr id="3" name="Content Placeholder 2"/>
          <p:cNvSpPr>
            <a:spLocks noGrp="1"/>
          </p:cNvSpPr>
          <p:nvPr>
            <p:ph idx="1"/>
          </p:nvPr>
        </p:nvSpPr>
        <p:spPr>
          <a:xfrm>
            <a:off x="609600" y="1935480"/>
            <a:ext cx="10972800" cy="4242898"/>
          </a:xfrm>
        </p:spPr>
        <p:txBody>
          <a:bodyPr>
            <a:normAutofit/>
          </a:bodyPr>
          <a:lstStyle/>
          <a:p>
            <a:pPr>
              <a:buFont typeface="ESRI Environmental &amp; Icons" panose="02000400000000000000" pitchFamily="2" charset="0"/>
              <a:buChar char="9"/>
            </a:pPr>
            <a:r>
              <a:rPr lang="en-US" dirty="0" smtClean="0"/>
              <a:t>DEC understands </a:t>
            </a:r>
            <a:r>
              <a:rPr lang="en-US" dirty="0"/>
              <a:t>that many different interests will be represented, and that it might not be possible to come up with consensus recommendations. </a:t>
            </a:r>
            <a:endParaRPr lang="en-US" dirty="0" smtClean="0"/>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Regardless </a:t>
            </a:r>
            <a:r>
              <a:rPr lang="en-US" dirty="0"/>
              <a:t>of the degree of consensus attained, all information and recommendations will be of value to DEC in the process</a:t>
            </a:r>
            <a:r>
              <a:rPr lang="en-US" dirty="0" smtClean="0"/>
              <a:t>.</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Be Respectful of all participants at all times- Summary of ground rules in the HHC Technical Workgroup notebook</a:t>
            </a:r>
            <a:endParaRPr lang="en-US" dirty="0"/>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a:t>
            </a:fld>
            <a:endParaRPr lang="en-US">
              <a:solidFill>
                <a:srgbClr val="04617B">
                  <a:shade val="90000"/>
                </a:srgbClr>
              </a:solidFill>
            </a:endParaRPr>
          </a:p>
        </p:txBody>
      </p:sp>
    </p:spTree>
    <p:extLst>
      <p:ext uri="{BB962C8B-B14F-4D97-AF65-F5344CB8AC3E}">
        <p14:creationId xmlns:p14="http://schemas.microsoft.com/office/powerpoint/2010/main" val="3537353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79869"/>
          </a:xfrm>
        </p:spPr>
        <p:txBody>
          <a:bodyPr>
            <a:normAutofit/>
          </a:bodyPr>
          <a:lstStyle/>
          <a:p>
            <a:pPr algn="ctr"/>
            <a:r>
              <a:rPr lang="en-US" sz="4000" dirty="0" smtClean="0"/>
              <a:t>Available Dietary Surveys</a:t>
            </a:r>
            <a:endParaRPr lang="en-US" sz="4000"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Four Alaska dietary surveys with reported FCR were identified</a:t>
            </a:r>
          </a:p>
          <a:p>
            <a:pPr lvl="1">
              <a:buFont typeface="ESRI Environmental &amp; Icons" panose="02000400000000000000" pitchFamily="2" charset="0"/>
              <a:buChar char="9"/>
            </a:pPr>
            <a:r>
              <a:rPr lang="en-US" dirty="0" smtClean="0"/>
              <a:t>Two surveys conducted in Cook Inlet Region</a:t>
            </a:r>
          </a:p>
          <a:p>
            <a:pPr lvl="1">
              <a:buFont typeface="ESRI Environmental &amp; Icons" panose="02000400000000000000" pitchFamily="2" charset="0"/>
              <a:buChar char="9"/>
            </a:pPr>
            <a:r>
              <a:rPr lang="en-US" dirty="0" smtClean="0"/>
              <a:t>One in Aleutian Region</a:t>
            </a:r>
          </a:p>
          <a:p>
            <a:pPr lvl="1">
              <a:buFont typeface="ESRI Environmental &amp; Icons" panose="02000400000000000000" pitchFamily="2" charset="0"/>
              <a:buChar char="9"/>
            </a:pPr>
            <a:r>
              <a:rPr lang="en-US" dirty="0" smtClean="0"/>
              <a:t>One with statewide sample population</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Four surveys that may have collected applicable data but did not report FCR in the study</a:t>
            </a: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60</a:t>
            </a:fld>
            <a:endParaRPr lang="en-US">
              <a:solidFill>
                <a:srgbClr val="04617B">
                  <a:shade val="90000"/>
                </a:srgbClr>
              </a:solidFill>
            </a:endParaRPr>
          </a:p>
        </p:txBody>
      </p:sp>
    </p:spTree>
    <p:extLst>
      <p:ext uri="{BB962C8B-B14F-4D97-AF65-F5344CB8AC3E}">
        <p14:creationId xmlns:p14="http://schemas.microsoft.com/office/powerpoint/2010/main" val="2229652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346236"/>
          </a:xfrm>
        </p:spPr>
        <p:txBody>
          <a:bodyPr>
            <a:normAutofit fontScale="90000"/>
          </a:bodyPr>
          <a:lstStyle/>
          <a:p>
            <a:pPr algn="ctr"/>
            <a:r>
              <a:rPr lang="en-US" sz="4000" dirty="0" smtClean="0"/>
              <a:t>Alaska Dietary Surveys</a:t>
            </a:r>
            <a:endParaRPr lang="en-US" sz="4000" dirty="0"/>
          </a:p>
        </p:txBody>
      </p:sp>
      <p:pic>
        <p:nvPicPr>
          <p:cNvPr id="7" name="Content Placeholder 6"/>
          <p:cNvPicPr>
            <a:picLocks noGrp="1" noChangeAspect="1"/>
          </p:cNvPicPr>
          <p:nvPr>
            <p:ph idx="1"/>
          </p:nvPr>
        </p:nvPicPr>
        <p:blipFill>
          <a:blip r:embed="rId2"/>
          <a:stretch>
            <a:fillRect/>
          </a:stretch>
        </p:blipFill>
        <p:spPr>
          <a:xfrm>
            <a:off x="1433384" y="1163183"/>
            <a:ext cx="8111948" cy="5161418"/>
          </a:xfrm>
          <a:prstGeom prst="rect">
            <a:avLst/>
          </a:prstGeom>
        </p:spPr>
      </p:pic>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61</a:t>
            </a:fld>
            <a:endParaRPr lang="en-US">
              <a:solidFill>
                <a:srgbClr val="04617B">
                  <a:shade val="90000"/>
                </a:srgbClr>
              </a:solidFill>
            </a:endParaRPr>
          </a:p>
        </p:txBody>
      </p:sp>
    </p:spTree>
    <p:extLst>
      <p:ext uri="{BB962C8B-B14F-4D97-AF65-F5344CB8AC3E}">
        <p14:creationId xmlns:p14="http://schemas.microsoft.com/office/powerpoint/2010/main" val="3746640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6268"/>
            <a:ext cx="10972800" cy="729296"/>
          </a:xfrm>
        </p:spPr>
        <p:txBody>
          <a:bodyPr>
            <a:normAutofit/>
          </a:bodyPr>
          <a:lstStyle/>
          <a:p>
            <a:r>
              <a:rPr lang="en-US" sz="3200" dirty="0" smtClean="0"/>
              <a:t>HHC Literature Review: Peer Review </a:t>
            </a:r>
            <a:endParaRPr lang="en-US" sz="3200" dirty="0"/>
          </a:p>
        </p:txBody>
      </p:sp>
      <p:sp>
        <p:nvSpPr>
          <p:cNvPr id="3" name="Content Placeholder 2"/>
          <p:cNvSpPr>
            <a:spLocks noGrp="1"/>
          </p:cNvSpPr>
          <p:nvPr>
            <p:ph idx="1"/>
          </p:nvPr>
        </p:nvSpPr>
        <p:spPr>
          <a:xfrm>
            <a:off x="539578" y="1623807"/>
            <a:ext cx="5379308" cy="3355966"/>
          </a:xfrm>
        </p:spPr>
        <p:txBody>
          <a:bodyPr>
            <a:normAutofit fontScale="92500" lnSpcReduction="20000"/>
          </a:bodyPr>
          <a:lstStyle/>
          <a:p>
            <a:pPr>
              <a:buFont typeface="ESRI Environmental &amp; Icons" panose="02000400000000000000" pitchFamily="2" charset="0"/>
              <a:buChar char="9"/>
            </a:pPr>
            <a:r>
              <a:rPr lang="en-US" dirty="0" smtClean="0"/>
              <a:t>DEC solicited four experts to conduct a peer review</a:t>
            </a:r>
          </a:p>
          <a:p>
            <a:pPr lvl="1">
              <a:buFont typeface="ESRI Environmental &amp; Icons" panose="02000400000000000000" pitchFamily="2" charset="0"/>
              <a:buChar char="9"/>
            </a:pPr>
            <a:r>
              <a:rPr lang="en-US" dirty="0" smtClean="0"/>
              <a:t>Lon Kissinger, Ph.D. U.S. Environmental Protection Agency</a:t>
            </a:r>
          </a:p>
          <a:p>
            <a:pPr lvl="1">
              <a:buFont typeface="ESRI Environmental &amp; Icons" panose="02000400000000000000" pitchFamily="2" charset="0"/>
              <a:buChar char="9"/>
            </a:pPr>
            <a:r>
              <a:rPr lang="en-US" dirty="0" smtClean="0"/>
              <a:t>Elizabeth Nobmann, Ph.D. EDN Nutrition Consulting</a:t>
            </a:r>
          </a:p>
          <a:p>
            <a:pPr lvl="1">
              <a:buFont typeface="ESRI Environmental &amp; Icons" panose="02000400000000000000" pitchFamily="2" charset="0"/>
              <a:buChar char="9"/>
            </a:pPr>
            <a:r>
              <a:rPr lang="en-US" dirty="0" smtClean="0"/>
              <a:t>Angela Matz, Ph.D. U.S. Fish and Wildlife Service</a:t>
            </a:r>
          </a:p>
          <a:p>
            <a:pPr lvl="1">
              <a:buFont typeface="ESRI Environmental &amp; Icons" panose="02000400000000000000" pitchFamily="2" charset="0"/>
              <a:buChar char="9"/>
            </a:pPr>
            <a:r>
              <a:rPr lang="en-US" dirty="0" smtClean="0"/>
              <a:t>Philip Loring, Ph.D. University of Saskatchewan (UAF affiliate faculty)</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62</a:t>
            </a:fld>
            <a:endParaRPr lang="en-US">
              <a:solidFill>
                <a:srgbClr val="04617B">
                  <a:shade val="90000"/>
                </a:srgbClr>
              </a:solidFill>
            </a:endParaRPr>
          </a:p>
        </p:txBody>
      </p:sp>
      <p:pic>
        <p:nvPicPr>
          <p:cNvPr id="6" name="Picture 5"/>
          <p:cNvPicPr>
            <a:picLocks noChangeAspect="1"/>
          </p:cNvPicPr>
          <p:nvPr/>
        </p:nvPicPr>
        <p:blipFill>
          <a:blip r:embed="rId3"/>
          <a:stretch>
            <a:fillRect/>
          </a:stretch>
        </p:blipFill>
        <p:spPr>
          <a:xfrm>
            <a:off x="6549082" y="1320636"/>
            <a:ext cx="5388060" cy="4353552"/>
          </a:xfrm>
          <a:prstGeom prst="rect">
            <a:avLst/>
          </a:prstGeom>
        </p:spPr>
      </p:pic>
      <p:sp>
        <p:nvSpPr>
          <p:cNvPr id="8" name="TextBox 7"/>
          <p:cNvSpPr txBox="1"/>
          <p:nvPr/>
        </p:nvSpPr>
        <p:spPr>
          <a:xfrm>
            <a:off x="539578" y="5294230"/>
            <a:ext cx="8801705" cy="1200329"/>
          </a:xfrm>
          <a:prstGeom prst="rect">
            <a:avLst/>
          </a:prstGeom>
          <a:noFill/>
        </p:spPr>
        <p:txBody>
          <a:bodyPr wrap="none" rtlCol="0">
            <a:spAutoFit/>
          </a:bodyPr>
          <a:lstStyle/>
          <a:p>
            <a:pPr marL="285750" indent="-285750">
              <a:buClr>
                <a:schemeClr val="accent3"/>
              </a:buClr>
              <a:buFont typeface="ESRI Environmental &amp; Icons" panose="02000400000000000000" pitchFamily="2" charset="0"/>
              <a:buChar char="9"/>
            </a:pPr>
            <a:r>
              <a:rPr lang="en-US" dirty="0"/>
              <a:t>Panel provided: </a:t>
            </a:r>
          </a:p>
          <a:p>
            <a:pPr marL="742950" lvl="1" indent="-285750">
              <a:buClr>
                <a:schemeClr val="accent3"/>
              </a:buClr>
              <a:buFont typeface="ESRI Environmental &amp; Icons" panose="02000400000000000000" pitchFamily="2" charset="0"/>
              <a:buChar char="9"/>
            </a:pPr>
            <a:r>
              <a:rPr lang="en-US" dirty="0"/>
              <a:t>Comments on report (e.g., representativeness of findings, seasonal differences) </a:t>
            </a:r>
          </a:p>
          <a:p>
            <a:pPr marL="742950" lvl="1" indent="-285750">
              <a:buClr>
                <a:schemeClr val="accent3"/>
              </a:buClr>
              <a:buFont typeface="ESRI Environmental &amp; Icons" panose="02000400000000000000" pitchFamily="2" charset="0"/>
              <a:buChar char="9"/>
            </a:pPr>
            <a:r>
              <a:rPr lang="en-US" dirty="0"/>
              <a:t>Four additional sources to consider </a:t>
            </a:r>
          </a:p>
          <a:p>
            <a:endParaRPr lang="en-US" dirty="0"/>
          </a:p>
        </p:txBody>
      </p:sp>
    </p:spTree>
    <p:extLst>
      <p:ext uri="{BB962C8B-B14F-4D97-AF65-F5344CB8AC3E}">
        <p14:creationId xmlns:p14="http://schemas.microsoft.com/office/powerpoint/2010/main" val="1845251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1653"/>
          </a:xfrm>
        </p:spPr>
        <p:txBody>
          <a:bodyPr>
            <a:normAutofit/>
          </a:bodyPr>
          <a:lstStyle/>
          <a:p>
            <a:r>
              <a:rPr lang="en-US" sz="3600" dirty="0" smtClean="0"/>
              <a:t>Key Points from Peer Review</a:t>
            </a:r>
            <a:endParaRPr lang="en-US" sz="3600"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A need to consider ADF&amp;G Harvest data as logistical and fiscal challenges exist</a:t>
            </a:r>
          </a:p>
          <a:p>
            <a:pPr>
              <a:buFont typeface="ESRI Environmental &amp; Icons" panose="02000400000000000000" pitchFamily="2" charset="0"/>
              <a:buChar char="9"/>
            </a:pPr>
            <a:r>
              <a:rPr lang="en-US" dirty="0" smtClean="0"/>
              <a:t>Consider inclusion of marine fish, marine mammals, and seaweeds</a:t>
            </a:r>
          </a:p>
          <a:p>
            <a:pPr>
              <a:buFont typeface="ESRI Environmental &amp; Icons" panose="02000400000000000000" pitchFamily="2" charset="0"/>
              <a:buChar char="9"/>
            </a:pPr>
            <a:r>
              <a:rPr lang="en-US" dirty="0" smtClean="0"/>
              <a:t>Consider federal data sources</a:t>
            </a:r>
          </a:p>
          <a:p>
            <a:pPr>
              <a:buFont typeface="ESRI Environmental &amp; Icons" panose="02000400000000000000" pitchFamily="2" charset="0"/>
              <a:buChar char="9"/>
            </a:pPr>
            <a:r>
              <a:rPr lang="en-US" dirty="0" smtClean="0"/>
              <a:t>Numerous issues with representativeness in the reviewed documents</a:t>
            </a:r>
          </a:p>
          <a:p>
            <a:pPr>
              <a:buFont typeface="ESRI Environmental &amp; Icons" panose="02000400000000000000" pitchFamily="2" charset="0"/>
              <a:buChar char="9"/>
            </a:pPr>
            <a:r>
              <a:rPr lang="en-US" dirty="0" smtClean="0"/>
              <a:t>A need to consider sampling of certain high fish consuming populations</a:t>
            </a:r>
          </a:p>
          <a:p>
            <a:pPr>
              <a:buFont typeface="ESRI Environmental &amp; Icons" panose="02000400000000000000" pitchFamily="2" charset="0"/>
              <a:buChar char="9"/>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63</a:t>
            </a:fld>
            <a:endParaRPr lang="en-US">
              <a:solidFill>
                <a:srgbClr val="04617B">
                  <a:shade val="90000"/>
                </a:srgbClr>
              </a:solidFill>
            </a:endParaRPr>
          </a:p>
        </p:txBody>
      </p:sp>
    </p:spTree>
    <p:extLst>
      <p:ext uri="{BB962C8B-B14F-4D97-AF65-F5344CB8AC3E}">
        <p14:creationId xmlns:p14="http://schemas.microsoft.com/office/powerpoint/2010/main" val="3489231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78723"/>
          </a:xfrm>
        </p:spPr>
        <p:txBody>
          <a:bodyPr>
            <a:normAutofit fontScale="90000"/>
          </a:bodyPr>
          <a:lstStyle/>
          <a:p>
            <a:r>
              <a:rPr lang="en-US" sz="4000" dirty="0" smtClean="0"/>
              <a:t>Literature Review-what next?</a:t>
            </a:r>
            <a:r>
              <a:rPr lang="en-US" dirty="0" smtClean="0"/>
              <a:t> </a:t>
            </a:r>
            <a:endParaRPr lang="en-US"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Make the document(s) available to the general public for feedback</a:t>
            </a:r>
          </a:p>
          <a:p>
            <a:pPr lvl="1">
              <a:buFont typeface="ESRI Environmental &amp; Icons" panose="02000400000000000000" pitchFamily="2" charset="0"/>
              <a:buChar char="9"/>
            </a:pPr>
            <a:r>
              <a:rPr lang="en-US" dirty="0" smtClean="0"/>
              <a:t>Posting on DEC website</a:t>
            </a:r>
          </a:p>
          <a:p>
            <a:pPr lvl="1">
              <a:buFont typeface="ESRI Environmental &amp; Icons" panose="02000400000000000000" pitchFamily="2" charset="0"/>
              <a:buChar char="9"/>
            </a:pPr>
            <a:r>
              <a:rPr lang="en-US" dirty="0" smtClean="0"/>
              <a:t>Notification to stakeholders via WQS Listserv of </a:t>
            </a:r>
          </a:p>
          <a:p>
            <a:pPr lvl="1">
              <a:buFont typeface="ESRI Environmental &amp; Icons" panose="02000400000000000000" pitchFamily="2" charset="0"/>
              <a:buChar char="9"/>
            </a:pPr>
            <a:r>
              <a:rPr lang="en-US" dirty="0" smtClean="0"/>
              <a:t>Presentation at Statewide workshop</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Engage with ADF&amp;G and USFWS Subsistence staff to identify additional sources of information</a:t>
            </a:r>
          </a:p>
          <a:p>
            <a:pPr>
              <a:buFont typeface="ESRI Environmental &amp; Icons" panose="02000400000000000000" pitchFamily="2" charset="0"/>
              <a:buChar char="9"/>
            </a:pPr>
            <a:r>
              <a:rPr lang="en-US" dirty="0" smtClean="0"/>
              <a:t>Review new sources of data as they become available- Several tribes have indicated an interest in collecting consumption data. </a:t>
            </a:r>
          </a:p>
          <a:p>
            <a:pPr lvl="1">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64</a:t>
            </a:fld>
            <a:endParaRPr lang="en-US">
              <a:solidFill>
                <a:srgbClr val="04617B">
                  <a:shade val="90000"/>
                </a:srgbClr>
              </a:solidFill>
            </a:endParaRPr>
          </a:p>
        </p:txBody>
      </p:sp>
    </p:spTree>
    <p:extLst>
      <p:ext uri="{BB962C8B-B14F-4D97-AF65-F5344CB8AC3E}">
        <p14:creationId xmlns:p14="http://schemas.microsoft.com/office/powerpoint/2010/main" val="11991537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94517"/>
          </a:xfrm>
        </p:spPr>
        <p:txBody>
          <a:bodyPr>
            <a:noAutofit/>
          </a:bodyPr>
          <a:lstStyle/>
          <a:p>
            <a:pPr algn="ctr"/>
            <a:r>
              <a:rPr lang="en-US" sz="3200" dirty="0" smtClean="0"/>
              <a:t> ADF&amp;G Subsistence Harvest Data</a:t>
            </a:r>
            <a:endParaRPr lang="en-US" sz="3200" dirty="0"/>
          </a:p>
        </p:txBody>
      </p:sp>
      <p:sp>
        <p:nvSpPr>
          <p:cNvPr id="3" name="Content Placeholder 2"/>
          <p:cNvSpPr>
            <a:spLocks noGrp="1"/>
          </p:cNvSpPr>
          <p:nvPr>
            <p:ph idx="1"/>
          </p:nvPr>
        </p:nvSpPr>
        <p:spPr>
          <a:xfrm>
            <a:off x="609600" y="1618735"/>
            <a:ext cx="10972800" cy="4705865"/>
          </a:xfrm>
        </p:spPr>
        <p:txBody>
          <a:bodyPr>
            <a:normAutofit fontScale="92500" lnSpcReduction="20000"/>
          </a:bodyPr>
          <a:lstStyle/>
          <a:p>
            <a:pPr>
              <a:buFont typeface="ESRI Environmental &amp; Icons" panose="02000400000000000000" pitchFamily="2" charset="0"/>
              <a:buChar char="9"/>
            </a:pPr>
            <a:r>
              <a:rPr lang="en-US" dirty="0" smtClean="0"/>
              <a:t>ADF&amp;G collects harvest data from four defined fisheries</a:t>
            </a:r>
          </a:p>
          <a:p>
            <a:pPr lvl="1">
              <a:buFont typeface="ESRI Environmental &amp; Icons" panose="02000400000000000000" pitchFamily="2" charset="0"/>
              <a:buChar char="9"/>
            </a:pPr>
            <a:r>
              <a:rPr lang="en-US" dirty="0" smtClean="0"/>
              <a:t>Commercial, Sport, Personal Use, and Subsistence</a:t>
            </a:r>
          </a:p>
          <a:p>
            <a:pPr lvl="1">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Personal Use and Subsistence fishery data may be more predictive of consumption (may not necessarily be true in urban settings) </a:t>
            </a:r>
          </a:p>
          <a:p>
            <a:pPr>
              <a:buFont typeface="ESRI Environmental &amp; Icons" panose="02000400000000000000" pitchFamily="2" charset="0"/>
              <a:buChar char="9"/>
            </a:pPr>
            <a:endParaRPr lang="en-US" dirty="0"/>
          </a:p>
          <a:p>
            <a:pPr>
              <a:buFont typeface="ESRI Environmental &amp; Icons" panose="02000400000000000000" pitchFamily="2" charset="0"/>
              <a:buChar char="9"/>
            </a:pPr>
            <a:r>
              <a:rPr lang="en-US" dirty="0" smtClean="0"/>
              <a:t>Alaska Subsistence Fisheries Database </a:t>
            </a:r>
          </a:p>
          <a:p>
            <a:pPr lvl="1">
              <a:buFont typeface="ESRI Environmental &amp; Icons" panose="02000400000000000000" pitchFamily="2" charset="0"/>
              <a:buChar char="9"/>
            </a:pPr>
            <a:r>
              <a:rPr lang="en-US" dirty="0" smtClean="0"/>
              <a:t>Total harvest by species, timing, and number of fishery participants</a:t>
            </a:r>
          </a:p>
          <a:p>
            <a:pPr lvl="1">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 Community Subsistence Information System</a:t>
            </a:r>
          </a:p>
          <a:p>
            <a:pPr lvl="1">
              <a:buFont typeface="ESRI Environmental &amp; Icons" panose="02000400000000000000" pitchFamily="2" charset="0"/>
              <a:buChar char="9"/>
            </a:pPr>
            <a:r>
              <a:rPr lang="en-US" dirty="0" smtClean="0"/>
              <a:t>Info on most subsistence food types</a:t>
            </a:r>
          </a:p>
          <a:p>
            <a:pPr lvl="1">
              <a:buFont typeface="ESRI Environmental &amp; Icons" panose="02000400000000000000" pitchFamily="2" charset="0"/>
              <a:buChar char="9"/>
            </a:pPr>
            <a:r>
              <a:rPr lang="en-US" dirty="0" smtClean="0"/>
              <a:t>Includes info on local demographics and economies; description of data collection methods</a:t>
            </a:r>
          </a:p>
          <a:p>
            <a:pPr>
              <a:buFont typeface="ESRI Environmental &amp; Icons" panose="02000400000000000000" pitchFamily="2" charset="0"/>
              <a:buChar char="9"/>
            </a:pPr>
            <a:endParaRPr lang="en-US" dirty="0"/>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65</a:t>
            </a:fld>
            <a:endParaRPr lang="en-US">
              <a:solidFill>
                <a:srgbClr val="04617B">
                  <a:shade val="90000"/>
                </a:srgbClr>
              </a:solidFill>
            </a:endParaRPr>
          </a:p>
        </p:txBody>
      </p:sp>
    </p:spTree>
    <p:extLst>
      <p:ext uri="{BB962C8B-B14F-4D97-AF65-F5344CB8AC3E}">
        <p14:creationId xmlns:p14="http://schemas.microsoft.com/office/powerpoint/2010/main" val="273420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667512"/>
          </a:xfrm>
        </p:spPr>
        <p:txBody>
          <a:bodyPr>
            <a:normAutofit/>
          </a:bodyPr>
          <a:lstStyle/>
          <a:p>
            <a:pPr algn="ctr"/>
            <a:r>
              <a:rPr lang="en-US" sz="3200" dirty="0">
                <a:solidFill>
                  <a:srgbClr val="04617B"/>
                </a:solidFill>
              </a:rPr>
              <a:t>ADF&amp;G Subsistence Harvest </a:t>
            </a:r>
            <a:r>
              <a:rPr lang="en-US" sz="3200" dirty="0" smtClean="0">
                <a:solidFill>
                  <a:srgbClr val="04617B"/>
                </a:solidFill>
              </a:rPr>
              <a:t>Data cont. </a:t>
            </a:r>
            <a:endParaRPr lang="en-US" sz="4000" dirty="0"/>
          </a:p>
        </p:txBody>
      </p:sp>
      <p:sp>
        <p:nvSpPr>
          <p:cNvPr id="3" name="Content Placeholder 2"/>
          <p:cNvSpPr>
            <a:spLocks noGrp="1"/>
          </p:cNvSpPr>
          <p:nvPr>
            <p:ph idx="1"/>
          </p:nvPr>
        </p:nvSpPr>
        <p:spPr/>
        <p:txBody>
          <a:bodyPr/>
          <a:lstStyle/>
          <a:p>
            <a:pPr>
              <a:buFont typeface="ESRI Environmental &amp; Icons" panose="02000400000000000000" pitchFamily="2" charset="0"/>
              <a:buChar char="9"/>
            </a:pPr>
            <a:r>
              <a:rPr lang="en-US" dirty="0" smtClean="0"/>
              <a:t>Large volume of data to consider</a:t>
            </a:r>
          </a:p>
          <a:p>
            <a:pPr lvl="1">
              <a:buFont typeface="ESRI Environmental &amp; Icons" panose="02000400000000000000" pitchFamily="2" charset="0"/>
              <a:buChar char="9"/>
            </a:pPr>
            <a:r>
              <a:rPr lang="en-US" dirty="0" smtClean="0"/>
              <a:t>Understanding available data sources will require collaboration with ADF&amp;G</a:t>
            </a:r>
          </a:p>
          <a:p>
            <a:pPr lvl="1">
              <a:buFont typeface="ESRI Environmental &amp; Icons" panose="02000400000000000000" pitchFamily="2" charset="0"/>
              <a:buChar char="9"/>
            </a:pPr>
            <a:r>
              <a:rPr lang="en-US" dirty="0" smtClean="0"/>
              <a:t>Additional information on usage, storage, preparation, and community characteristics may be available</a:t>
            </a:r>
          </a:p>
          <a:p>
            <a:pPr marL="0" indent="0">
              <a:buNone/>
            </a:pPr>
            <a:endParaRPr lang="en-US" dirty="0" smtClean="0"/>
          </a:p>
          <a:p>
            <a:pPr>
              <a:buFont typeface="ESRI Environmental &amp; Icons" panose="02000400000000000000" pitchFamily="2" charset="0"/>
              <a:buChar char="9"/>
            </a:pPr>
            <a:r>
              <a:rPr lang="en-US" dirty="0" smtClean="0"/>
              <a:t>Methodologies exist to convert harvest data to consumption estimates</a:t>
            </a:r>
          </a:p>
          <a:p>
            <a:pPr lvl="1">
              <a:buFont typeface="ESRI Environmental &amp; Icons" panose="02000400000000000000" pitchFamily="2" charset="0"/>
              <a:buChar char="9"/>
            </a:pPr>
            <a:endParaRPr lang="en-US" dirty="0" smtClean="0"/>
          </a:p>
          <a:p>
            <a:pPr marL="393192" lvl="1" indent="0">
              <a:buNone/>
            </a:pP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66</a:t>
            </a:fld>
            <a:endParaRPr lang="en-US">
              <a:solidFill>
                <a:srgbClr val="04617B">
                  <a:shade val="90000"/>
                </a:srgbClr>
              </a:solidFill>
            </a:endParaRPr>
          </a:p>
        </p:txBody>
      </p:sp>
    </p:spTree>
    <p:extLst>
      <p:ext uri="{BB962C8B-B14F-4D97-AF65-F5344CB8AC3E}">
        <p14:creationId xmlns:p14="http://schemas.microsoft.com/office/powerpoint/2010/main" val="2575323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3580"/>
            <a:ext cx="10972800" cy="1143000"/>
          </a:xfrm>
        </p:spPr>
        <p:txBody>
          <a:bodyPr>
            <a:noAutofit/>
          </a:bodyPr>
          <a:lstStyle/>
          <a:p>
            <a:r>
              <a:rPr lang="en-US" sz="4000" dirty="0" smtClean="0"/>
              <a:t>Sources of Information: ADF&amp;G Subsistence Division </a:t>
            </a:r>
            <a:br>
              <a:rPr lang="en-US" sz="4000" dirty="0" smtClean="0"/>
            </a:br>
            <a:r>
              <a:rPr lang="en-US" sz="4000" dirty="0" smtClean="0"/>
              <a:t>Technical Paper, No. 261</a:t>
            </a:r>
            <a:endParaRPr lang="en-US" sz="4000" dirty="0"/>
          </a:p>
        </p:txBody>
      </p:sp>
      <p:sp>
        <p:nvSpPr>
          <p:cNvPr id="3" name="Content Placeholder 2"/>
          <p:cNvSpPr>
            <a:spLocks noGrp="1"/>
          </p:cNvSpPr>
          <p:nvPr>
            <p:ph idx="1"/>
          </p:nvPr>
        </p:nvSpPr>
        <p:spPr>
          <a:xfrm>
            <a:off x="609600" y="2520778"/>
            <a:ext cx="10972800" cy="3803822"/>
          </a:xfrm>
        </p:spPr>
        <p:txBody>
          <a:bodyPr/>
          <a:lstStyle/>
          <a:p>
            <a:pPr>
              <a:buFont typeface="ESRI Environmental &amp; Icons" panose="02000400000000000000" pitchFamily="2" charset="0"/>
              <a:buChar char="9"/>
            </a:pPr>
            <a:r>
              <a:rPr lang="en-US" dirty="0" smtClean="0"/>
              <a:t>Introduces a method for estimating measures of consumption based on annual harvest data from household surveys</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ADF&amp;G has some consumption rate information (Six statistical measures (e.g., mean, 50</a:t>
            </a:r>
            <a:r>
              <a:rPr lang="en-US" baseline="30000" dirty="0" smtClean="0"/>
              <a:t>th</a:t>
            </a:r>
            <a:r>
              <a:rPr lang="en-US" dirty="0" smtClean="0"/>
              <a:t>, 95</a:t>
            </a:r>
            <a:r>
              <a:rPr lang="en-US" baseline="30000" dirty="0" smtClean="0"/>
              <a:t>th</a:t>
            </a:r>
            <a:r>
              <a:rPr lang="en-US" dirty="0" smtClean="0"/>
              <a:t>)) for ~220 communities</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Amount of information is dependent on level of detail (1-3)</a:t>
            </a:r>
          </a:p>
          <a:p>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67</a:t>
            </a:fld>
            <a:endParaRPr lang="en-US">
              <a:solidFill>
                <a:srgbClr val="04617B">
                  <a:shade val="90000"/>
                </a:srgbClr>
              </a:solidFill>
            </a:endParaRPr>
          </a:p>
        </p:txBody>
      </p:sp>
    </p:spTree>
    <p:extLst>
      <p:ext uri="{BB962C8B-B14F-4D97-AF65-F5344CB8AC3E}">
        <p14:creationId xmlns:p14="http://schemas.microsoft.com/office/powerpoint/2010/main" val="1760580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ADF&amp;G- Subsistence Presentation</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68</a:t>
            </a:fld>
            <a:endParaRPr lang="en-US">
              <a:solidFill>
                <a:srgbClr val="04617B">
                  <a:shade val="90000"/>
                </a:srgbClr>
              </a:solidFill>
            </a:endParaRPr>
          </a:p>
        </p:txBody>
      </p:sp>
    </p:spTree>
    <p:extLst>
      <p:ext uri="{BB962C8B-B14F-4D97-AF65-F5344CB8AC3E}">
        <p14:creationId xmlns:p14="http://schemas.microsoft.com/office/powerpoint/2010/main" val="3447384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54009"/>
          </a:xfrm>
        </p:spPr>
        <p:txBody>
          <a:bodyPr>
            <a:normAutofit fontScale="90000"/>
          </a:bodyPr>
          <a:lstStyle/>
          <a:p>
            <a:r>
              <a:rPr lang="en-US" dirty="0" smtClean="0"/>
              <a:t>Next Steps</a:t>
            </a:r>
            <a:endParaRPr lang="en-US" dirty="0"/>
          </a:p>
        </p:txBody>
      </p:sp>
      <p:sp>
        <p:nvSpPr>
          <p:cNvPr id="3" name="Content Placeholder 2"/>
          <p:cNvSpPr>
            <a:spLocks noGrp="1"/>
          </p:cNvSpPr>
          <p:nvPr>
            <p:ph idx="1"/>
          </p:nvPr>
        </p:nvSpPr>
        <p:spPr>
          <a:xfrm>
            <a:off x="609600" y="1556951"/>
            <a:ext cx="10972800" cy="4767649"/>
          </a:xfrm>
        </p:spPr>
        <p:txBody>
          <a:bodyPr/>
          <a:lstStyle/>
          <a:p>
            <a:pPr>
              <a:buFont typeface="ESRI Environmental &amp; Icons" panose="02000400000000000000" pitchFamily="2" charset="0"/>
              <a:buChar char="9"/>
            </a:pPr>
            <a:r>
              <a:rPr lang="en-US" dirty="0" smtClean="0"/>
              <a:t>Technical Workgroup Meeting #2: What is the appropriate Level of Protection for Alaska (September 29?)</a:t>
            </a:r>
          </a:p>
          <a:p>
            <a:pPr lvl="1">
              <a:buFont typeface="ESRI Environmental &amp; Icons" panose="02000400000000000000" pitchFamily="2" charset="0"/>
              <a:buChar char="9"/>
            </a:pPr>
            <a:r>
              <a:rPr lang="en-US" dirty="0" smtClean="0"/>
              <a:t>FCR: Consumers v. </a:t>
            </a:r>
            <a:r>
              <a:rPr lang="en-US" dirty="0" err="1" smtClean="0"/>
              <a:t>Nonconsumers</a:t>
            </a:r>
            <a:endParaRPr lang="en-US" dirty="0" smtClean="0"/>
          </a:p>
          <a:p>
            <a:pPr lvl="1">
              <a:buFont typeface="ESRI Environmental &amp; Icons" panose="02000400000000000000" pitchFamily="2" charset="0"/>
              <a:buChar char="9"/>
            </a:pPr>
            <a:r>
              <a:rPr lang="en-US" dirty="0" smtClean="0"/>
              <a:t>FCR: General v. Highly Exposed population(s)</a:t>
            </a:r>
          </a:p>
          <a:p>
            <a:pPr lvl="1">
              <a:buFont typeface="ESRI Environmental &amp; Icons" panose="02000400000000000000" pitchFamily="2" charset="0"/>
              <a:buChar char="9"/>
            </a:pPr>
            <a:r>
              <a:rPr lang="en-US" dirty="0" smtClean="0"/>
              <a:t>Other Exposure factors </a:t>
            </a:r>
          </a:p>
          <a:p>
            <a:pPr lvl="1">
              <a:buFont typeface="ESRI Environmental &amp; Icons" panose="02000400000000000000" pitchFamily="2" charset="0"/>
              <a:buChar char="9"/>
            </a:pPr>
            <a:r>
              <a:rPr lang="en-US" dirty="0" smtClean="0"/>
              <a:t>Cancer Risk Value?</a:t>
            </a:r>
          </a:p>
          <a:p>
            <a:pPr>
              <a:buFont typeface="ESRI Environmental &amp; Icons" panose="02000400000000000000" pitchFamily="2" charset="0"/>
              <a:buChar char="9"/>
            </a:pPr>
            <a:r>
              <a:rPr lang="en-US" dirty="0" smtClean="0"/>
              <a:t> October Public Workshop (Tech. Workgroup </a:t>
            </a:r>
            <a:r>
              <a:rPr lang="en-US" dirty="0" err="1" smtClean="0"/>
              <a:t>Mtg</a:t>
            </a:r>
            <a:r>
              <a:rPr lang="en-US" dirty="0" smtClean="0"/>
              <a:t> #3?)</a:t>
            </a:r>
            <a:endParaRPr lang="en-US" dirty="0"/>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Improving and Protecting Alaska's Water Quality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69</a:t>
            </a:fld>
            <a:endParaRPr lang="en-US">
              <a:solidFill>
                <a:srgbClr val="04617B">
                  <a:shade val="90000"/>
                </a:srgbClr>
              </a:solidFill>
            </a:endParaRPr>
          </a:p>
        </p:txBody>
      </p:sp>
    </p:spTree>
    <p:extLst>
      <p:ext uri="{BB962C8B-B14F-4D97-AF65-F5344CB8AC3E}">
        <p14:creationId xmlns:p14="http://schemas.microsoft.com/office/powerpoint/2010/main" val="428500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09720" y="773088"/>
            <a:ext cx="9962959" cy="584775"/>
          </a:xfrm>
          <a:prstGeom prst="rect">
            <a:avLst/>
          </a:prstGeom>
          <a:noFill/>
        </p:spPr>
        <p:txBody>
          <a:bodyPr wrap="square" rtlCol="0">
            <a:spAutoFit/>
          </a:bodyPr>
          <a:lstStyle/>
          <a:p>
            <a:pPr algn="ctr"/>
            <a:r>
              <a:rPr lang="en-US" sz="3200" dirty="0">
                <a:solidFill>
                  <a:schemeClr val="tx2"/>
                </a:solidFill>
                <a:latin typeface="+mj-lt"/>
              </a:rPr>
              <a:t>State </a:t>
            </a:r>
            <a:r>
              <a:rPr lang="en-US" sz="3200" dirty="0" smtClean="0">
                <a:solidFill>
                  <a:schemeClr val="tx2"/>
                </a:solidFill>
                <a:latin typeface="+mj-lt"/>
              </a:rPr>
              <a:t>Efforts to Address </a:t>
            </a:r>
            <a:r>
              <a:rPr lang="en-US" sz="3200" dirty="0">
                <a:solidFill>
                  <a:schemeClr val="tx2"/>
                </a:solidFill>
                <a:latin typeface="+mj-lt"/>
              </a:rPr>
              <a:t>Water Quality Issues</a:t>
            </a:r>
          </a:p>
        </p:txBody>
      </p:sp>
      <p:grpSp>
        <p:nvGrpSpPr>
          <p:cNvPr id="6" name="Group 5"/>
          <p:cNvGrpSpPr/>
          <p:nvPr/>
        </p:nvGrpSpPr>
        <p:grpSpPr>
          <a:xfrm>
            <a:off x="375781" y="1692876"/>
            <a:ext cx="11047956" cy="4555526"/>
            <a:chOff x="1485900" y="1371600"/>
            <a:chExt cx="6376877" cy="4419601"/>
          </a:xfrm>
        </p:grpSpPr>
        <p:graphicFrame>
          <p:nvGraphicFramePr>
            <p:cNvPr id="4" name="Diagram 3"/>
            <p:cNvGraphicFramePr/>
            <p:nvPr>
              <p:extLst/>
            </p:nvPr>
          </p:nvGraphicFramePr>
          <p:xfrm>
            <a:off x="1485900" y="1828800"/>
            <a:ext cx="1714500" cy="364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7" name="AutoShape 3"/>
            <p:cNvSpPr>
              <a:spLocks/>
            </p:cNvSpPr>
            <p:nvPr/>
          </p:nvSpPr>
          <p:spPr bwMode="auto">
            <a:xfrm>
              <a:off x="4555786" y="3965334"/>
              <a:ext cx="171450" cy="1257300"/>
            </a:xfrm>
            <a:prstGeom prst="rightBrace">
              <a:avLst>
                <a:gd name="adj1" fmla="val 58333"/>
                <a:gd name="adj2" fmla="val 50000"/>
              </a:avLst>
            </a:prstGeom>
            <a:noFill/>
            <a:ln w="254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1028" name="Text Box 4"/>
            <p:cNvSpPr txBox="1">
              <a:spLocks noChangeArrowheads="1"/>
            </p:cNvSpPr>
            <p:nvPr/>
          </p:nvSpPr>
          <p:spPr bwMode="auto">
            <a:xfrm>
              <a:off x="3450606" y="2744423"/>
              <a:ext cx="1165860" cy="685800"/>
            </a:xfrm>
            <a:prstGeom prst="rect">
              <a:avLst/>
            </a:prstGeom>
            <a:noFill/>
            <a:ln w="25400">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1400" dirty="0">
                  <a:solidFill>
                    <a:prstClr val="black"/>
                  </a:solidFill>
                </a:rPr>
                <a:t>Prevention-based toxics reductions</a:t>
              </a:r>
              <a:endParaRPr lang="en-US" sz="1400" dirty="0">
                <a:solidFill>
                  <a:prstClr val="black"/>
                </a:solidFill>
                <a:latin typeface="Arial" pitchFamily="34" charset="0"/>
              </a:endParaRPr>
            </a:p>
          </p:txBody>
        </p:sp>
        <p:sp>
          <p:nvSpPr>
            <p:cNvPr id="1029" name="AutoShape 5"/>
            <p:cNvSpPr>
              <a:spLocks/>
            </p:cNvSpPr>
            <p:nvPr/>
          </p:nvSpPr>
          <p:spPr bwMode="auto">
            <a:xfrm>
              <a:off x="4555786" y="2026517"/>
              <a:ext cx="171450" cy="1771650"/>
            </a:xfrm>
            <a:prstGeom prst="rightBrace">
              <a:avLst>
                <a:gd name="adj1" fmla="val 104167"/>
                <a:gd name="adj2" fmla="val 50000"/>
              </a:avLst>
            </a:prstGeom>
            <a:noFill/>
            <a:ln w="254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1030" name="Text Box 6"/>
            <p:cNvSpPr txBox="1">
              <a:spLocks noChangeArrowheads="1"/>
            </p:cNvSpPr>
            <p:nvPr/>
          </p:nvSpPr>
          <p:spPr bwMode="auto">
            <a:xfrm>
              <a:off x="3389926" y="4019480"/>
              <a:ext cx="1165860" cy="1162051"/>
            </a:xfrm>
            <a:prstGeom prst="rect">
              <a:avLst/>
            </a:prstGeom>
            <a:noFill/>
            <a:ln w="25400">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1400" dirty="0">
                  <a:solidFill>
                    <a:prstClr val="black"/>
                  </a:solidFill>
                </a:rPr>
                <a:t>Behavioral-based interventions to prevent exposures to toxics</a:t>
              </a:r>
              <a:endParaRPr lang="en-US" sz="1400" dirty="0">
                <a:solidFill>
                  <a:prstClr val="black"/>
                </a:solidFill>
                <a:latin typeface="Arial" pitchFamily="34" charset="0"/>
              </a:endParaRPr>
            </a:p>
          </p:txBody>
        </p:sp>
        <p:sp>
          <p:nvSpPr>
            <p:cNvPr id="1031" name="Text Box 7"/>
            <p:cNvSpPr txBox="1">
              <a:spLocks noChangeArrowheads="1"/>
            </p:cNvSpPr>
            <p:nvPr/>
          </p:nvSpPr>
          <p:spPr bwMode="auto">
            <a:xfrm>
              <a:off x="4834294" y="2000250"/>
              <a:ext cx="3028483" cy="1603548"/>
            </a:xfrm>
            <a:prstGeom prst="rect">
              <a:avLst/>
            </a:prstGeom>
            <a:solidFill>
              <a:srgbClr val="FFFFFF"/>
            </a:solidFill>
            <a:ln w="63500" cmpd="thickThin">
              <a:solidFill>
                <a:srgbClr val="9BBB59"/>
              </a:solidFill>
              <a:miter lim="800000"/>
              <a:headEnd/>
              <a:tailEnd/>
            </a:ln>
            <a:effectLst/>
          </p:spPr>
          <p:txBody>
            <a:bodyPr vert="horz" wrap="square" lIns="68580" tIns="34290" rIns="68580" bIns="34290" numCol="1" anchor="t" anchorCtr="0" compatLnSpc="1">
              <a:prstTxWarp prst="textNoShape">
                <a:avLst/>
              </a:prstTxWarp>
            </a:bodyPr>
            <a:lstStyle/>
            <a:p>
              <a:pPr lvl="2" fontAlgn="base">
                <a:spcBef>
                  <a:spcPct val="0"/>
                </a:spcBef>
                <a:spcAft>
                  <a:spcPts val="750"/>
                </a:spcAft>
              </a:pPr>
              <a:endParaRPr lang="en-US" sz="825" dirty="0">
                <a:solidFill>
                  <a:prstClr val="black"/>
                </a:solidFill>
                <a:latin typeface="Times New Roman" pitchFamily="18" charset="0"/>
              </a:endParaRPr>
            </a:p>
            <a:p>
              <a:pPr lvl="2" indent="-171450" fontAlgn="base">
                <a:spcBef>
                  <a:spcPct val="0"/>
                </a:spcBef>
                <a:spcAft>
                  <a:spcPts val="750"/>
                </a:spcAft>
              </a:pPr>
              <a:r>
                <a:rPr lang="en-US" sz="1200" dirty="0" smtClean="0">
                  <a:solidFill>
                    <a:prstClr val="black"/>
                  </a:solidFill>
                </a:rPr>
                <a:t>		</a:t>
              </a:r>
              <a:r>
                <a:rPr lang="en-US" sz="1200" b="1" dirty="0" smtClean="0">
                  <a:solidFill>
                    <a:prstClr val="black"/>
                  </a:solidFill>
                  <a:latin typeface="Times New Roman" panose="02020603050405020304" pitchFamily="18" charset="0"/>
                  <a:cs typeface="Times New Roman" panose="02020603050405020304" pitchFamily="18" charset="0"/>
                </a:rPr>
                <a:t>DEC</a:t>
              </a:r>
              <a:r>
                <a:rPr lang="en-US" sz="1200" b="1" dirty="0">
                  <a:solidFill>
                    <a:prstClr val="black"/>
                  </a:solidFill>
                  <a:latin typeface="Times New Roman" panose="02020603050405020304" pitchFamily="18" charset="0"/>
                  <a:cs typeface="Times New Roman" panose="02020603050405020304" pitchFamily="18" charset="0"/>
                </a:rPr>
                <a:t>: Division of Water</a:t>
              </a:r>
            </a:p>
            <a:p>
              <a:pPr lvl="2" fontAlgn="base">
                <a:spcBef>
                  <a:spcPct val="0"/>
                </a:spcBef>
                <a:spcAft>
                  <a:spcPts val="750"/>
                </a:spcAft>
              </a:pPr>
              <a:r>
                <a:rPr lang="en-US" sz="1200" b="1" dirty="0" smtClean="0">
                  <a:solidFill>
                    <a:prstClr val="black"/>
                  </a:solidFill>
                  <a:latin typeface="Times New Roman" panose="02020603050405020304" pitchFamily="18" charset="0"/>
                  <a:cs typeface="Times New Roman" panose="02020603050405020304" pitchFamily="18" charset="0"/>
                </a:rPr>
                <a:t>	Water </a:t>
              </a:r>
              <a:r>
                <a:rPr lang="en-US" sz="1200" b="1" dirty="0">
                  <a:solidFill>
                    <a:prstClr val="black"/>
                  </a:solidFill>
                  <a:latin typeface="Times New Roman" panose="02020603050405020304" pitchFamily="18" charset="0"/>
                  <a:cs typeface="Times New Roman" panose="02020603050405020304" pitchFamily="18" charset="0"/>
                </a:rPr>
                <a:t>Quality </a:t>
              </a:r>
              <a:r>
                <a:rPr lang="en-US" sz="1200" b="1" dirty="0" smtClean="0">
                  <a:solidFill>
                    <a:prstClr val="black"/>
                  </a:solidFill>
                  <a:latin typeface="Times New Roman" panose="02020603050405020304" pitchFamily="18" charset="0"/>
                  <a:cs typeface="Times New Roman" panose="02020603050405020304" pitchFamily="18" charset="0"/>
                </a:rPr>
                <a:t>Standards</a:t>
              </a:r>
              <a:endParaRPr lang="en-US" sz="1200" b="1" dirty="0">
                <a:solidFill>
                  <a:prstClr val="black"/>
                </a:solidFill>
                <a:latin typeface="Times New Roman" panose="02020603050405020304" pitchFamily="18" charset="0"/>
                <a:cs typeface="Times New Roman" panose="02020603050405020304" pitchFamily="18" charset="0"/>
              </a:endParaRPr>
            </a:p>
            <a:p>
              <a:pPr lvl="2" fontAlgn="base">
                <a:spcBef>
                  <a:spcPct val="0"/>
                </a:spcBef>
                <a:spcAft>
                  <a:spcPts val="750"/>
                </a:spcAft>
              </a:pPr>
              <a:r>
                <a:rPr lang="en-US" sz="1200" b="1" dirty="0" smtClean="0">
                  <a:solidFill>
                    <a:prstClr val="black"/>
                  </a:solidFill>
                  <a:latin typeface="Times New Roman" panose="02020603050405020304" pitchFamily="18" charset="0"/>
                  <a:cs typeface="Times New Roman" panose="02020603050405020304" pitchFamily="18" charset="0"/>
                </a:rPr>
                <a:t>	Toxics </a:t>
              </a:r>
              <a:r>
                <a:rPr lang="en-US" sz="1200" b="1" dirty="0">
                  <a:solidFill>
                    <a:prstClr val="black"/>
                  </a:solidFill>
                  <a:latin typeface="Times New Roman" panose="02020603050405020304" pitchFamily="18" charset="0"/>
                  <a:cs typeface="Times New Roman" panose="02020603050405020304" pitchFamily="18" charset="0"/>
                </a:rPr>
                <a:t>Monitoring (water, fish tissue)</a:t>
              </a:r>
            </a:p>
            <a:p>
              <a:pPr lvl="2" fontAlgn="base">
                <a:spcBef>
                  <a:spcPct val="0"/>
                </a:spcBef>
                <a:spcAft>
                  <a:spcPts val="750"/>
                </a:spcAft>
              </a:pPr>
              <a:r>
                <a:rPr lang="en-US" sz="1200" dirty="0" smtClean="0">
                  <a:solidFill>
                    <a:prstClr val="black"/>
                  </a:solidFill>
                  <a:latin typeface="Times New Roman" pitchFamily="18" charset="0"/>
                  <a:cs typeface="Times New Roman" panose="02020603050405020304" pitchFamily="18" charset="0"/>
                </a:rPr>
                <a:t>   	</a:t>
              </a:r>
              <a:r>
                <a:rPr lang="en-US" sz="1200" b="1" dirty="0" smtClean="0">
                  <a:solidFill>
                    <a:prstClr val="black"/>
                  </a:solidFill>
                  <a:latin typeface="Times New Roman" pitchFamily="18" charset="0"/>
                  <a:cs typeface="Times New Roman" panose="02020603050405020304" pitchFamily="18" charset="0"/>
                </a:rPr>
                <a:t> RISK </a:t>
              </a:r>
              <a:r>
                <a:rPr lang="en-US" sz="1200" b="1" dirty="0">
                  <a:solidFill>
                    <a:prstClr val="black"/>
                  </a:solidFill>
                  <a:latin typeface="Times New Roman" pitchFamily="18" charset="0"/>
                  <a:cs typeface="Times New Roman" panose="02020603050405020304" pitchFamily="18" charset="0"/>
                </a:rPr>
                <a:t>PREVENTION</a:t>
              </a:r>
              <a:r>
                <a:rPr lang="en-US" sz="1200" dirty="0">
                  <a:solidFill>
                    <a:prstClr val="black"/>
                  </a:solidFill>
                  <a:latin typeface="Times New Roman" pitchFamily="18" charset="0"/>
                  <a:cs typeface="Times New Roman" panose="02020603050405020304" pitchFamily="18" charset="0"/>
                </a:rPr>
                <a:t>	</a:t>
              </a:r>
            </a:p>
            <a:p>
              <a:pPr fontAlgn="base">
                <a:spcBef>
                  <a:spcPct val="0"/>
                </a:spcBef>
                <a:spcAft>
                  <a:spcPct val="0"/>
                </a:spcAft>
              </a:pPr>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4834294" y="4053033"/>
              <a:ext cx="3028483" cy="1738168"/>
            </a:xfrm>
            <a:prstGeom prst="rect">
              <a:avLst/>
            </a:prstGeom>
            <a:solidFill>
              <a:srgbClr val="FFFFFF"/>
            </a:solidFill>
            <a:ln w="63500" cmpd="thickThin">
              <a:solidFill>
                <a:schemeClr val="tx2">
                  <a:lumMod val="60000"/>
                  <a:lumOff val="40000"/>
                </a:schemeClr>
              </a:solidFill>
              <a:miter lim="800000"/>
              <a:headEnd/>
              <a:tailEnd/>
            </a:ln>
            <a:effectLst/>
          </p:spPr>
          <p:txBody>
            <a:bodyPr vert="horz" wrap="square" lIns="68580" tIns="34290" rIns="68580" bIns="34290" numCol="1" anchor="t" anchorCtr="0" compatLnSpc="1">
              <a:prstTxWarp prst="textNoShape">
                <a:avLst/>
              </a:prstTxWarp>
            </a:bodyPr>
            <a:lstStyle/>
            <a:p>
              <a:pPr lvl="3" indent="-514350" algn="ctr"/>
              <a:endParaRPr lang="en-US" sz="1200" dirty="0">
                <a:solidFill>
                  <a:prstClr val="black"/>
                </a:solidFill>
              </a:endParaRPr>
            </a:p>
            <a:p>
              <a:pPr marL="857250" lvl="3" indent="-171450" algn="ct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b="1" dirty="0" smtClean="0">
                  <a:solidFill>
                    <a:prstClr val="black"/>
                  </a:solidFill>
                  <a:latin typeface="Times New Roman" panose="02020603050405020304" pitchFamily="18" charset="0"/>
                  <a:cs typeface="Times New Roman" panose="02020603050405020304" pitchFamily="18" charset="0"/>
                </a:rPr>
                <a:t>       DEC</a:t>
              </a:r>
              <a:r>
                <a:rPr lang="en-US" sz="1200" b="1" dirty="0">
                  <a:solidFill>
                    <a:prstClr val="black"/>
                  </a:solidFill>
                  <a:latin typeface="Times New Roman" panose="02020603050405020304" pitchFamily="18" charset="0"/>
                  <a:cs typeface="Times New Roman" panose="02020603050405020304" pitchFamily="18" charset="0"/>
                </a:rPr>
                <a:t>: Division of Environmental Health</a:t>
              </a:r>
            </a:p>
            <a:p>
              <a:pPr lvl="3"/>
              <a:endParaRPr lang="en-US" sz="1200" b="1" dirty="0">
                <a:solidFill>
                  <a:prstClr val="black"/>
                </a:solidFill>
                <a:latin typeface="Times New Roman" panose="02020603050405020304" pitchFamily="18" charset="0"/>
                <a:cs typeface="Times New Roman" panose="02020603050405020304" pitchFamily="18" charset="0"/>
              </a:endParaRPr>
            </a:p>
            <a:p>
              <a:pPr lvl="3" indent="-685800"/>
              <a:r>
                <a:rPr lang="en-US" sz="1200" b="1" dirty="0" smtClean="0">
                  <a:solidFill>
                    <a:prstClr val="black"/>
                  </a:solidFill>
                  <a:latin typeface="Times New Roman" panose="02020603050405020304" pitchFamily="18" charset="0"/>
                  <a:cs typeface="Times New Roman" panose="02020603050405020304" pitchFamily="18" charset="0"/>
                </a:rPr>
                <a:t>       	            DHSS</a:t>
              </a:r>
              <a:r>
                <a:rPr lang="en-US" sz="1200" b="1" dirty="0">
                  <a:solidFill>
                    <a:prstClr val="black"/>
                  </a:solidFill>
                  <a:latin typeface="Times New Roman" panose="02020603050405020304" pitchFamily="18" charset="0"/>
                  <a:cs typeface="Times New Roman" panose="02020603050405020304" pitchFamily="18" charset="0"/>
                </a:rPr>
                <a:t>: Fish Consumption Advisory Program</a:t>
              </a:r>
            </a:p>
            <a:p>
              <a:pPr lvl="3"/>
              <a:endParaRPr lang="en-US" sz="1200" dirty="0">
                <a:solidFill>
                  <a:prstClr val="black"/>
                </a:solidFill>
                <a:latin typeface="Times New Roman" panose="02020603050405020304" pitchFamily="18" charset="0"/>
                <a:cs typeface="Times New Roman" panose="02020603050405020304" pitchFamily="18" charset="0"/>
              </a:endParaRPr>
            </a:p>
            <a:p>
              <a:pPr lvl="3" indent="-517525"/>
              <a:r>
                <a:rPr lang="en-US" sz="1200" dirty="0" smtClean="0">
                  <a:solidFill>
                    <a:prstClr val="black"/>
                  </a:solidFill>
                  <a:latin typeface="Times New Roman" panose="02020603050405020304" pitchFamily="18" charset="0"/>
                  <a:cs typeface="Times New Roman" panose="02020603050405020304" pitchFamily="18" charset="0"/>
                </a:rPr>
                <a:t>           		</a:t>
              </a:r>
              <a:r>
                <a:rPr lang="en-US" sz="1200" b="1" dirty="0" smtClean="0">
                  <a:solidFill>
                    <a:prstClr val="black"/>
                  </a:solidFill>
                  <a:latin typeface="Times New Roman" panose="02020603050405020304" pitchFamily="18" charset="0"/>
                  <a:cs typeface="Times New Roman" panose="02020603050405020304" pitchFamily="18" charset="0"/>
                </a:rPr>
                <a:t>RISK </a:t>
              </a:r>
              <a:r>
                <a:rPr lang="en-US" sz="1200" b="1" dirty="0">
                  <a:solidFill>
                    <a:prstClr val="black"/>
                  </a:solidFill>
                  <a:latin typeface="Times New Roman" panose="02020603050405020304" pitchFamily="18" charset="0"/>
                  <a:cs typeface="Times New Roman" panose="02020603050405020304" pitchFamily="18" charset="0"/>
                </a:rPr>
                <a:t>MANAGEMENT</a:t>
              </a:r>
            </a:p>
            <a:p>
              <a:pPr lvl="3"/>
              <a:endParaRPr lang="en-US" sz="1200" b="1" dirty="0">
                <a:solidFill>
                  <a:prstClr val="black"/>
                </a:solidFill>
                <a:latin typeface="Times New Roman" panose="02020603050405020304" pitchFamily="18" charset="0"/>
                <a:cs typeface="Times New Roman" panose="02020603050405020304" pitchFamily="18" charset="0"/>
              </a:endParaRPr>
            </a:p>
          </p:txBody>
        </p:sp>
        <p:cxnSp>
          <p:nvCxnSpPr>
            <p:cNvPr id="1033" name="AutoShape 9"/>
            <p:cNvCxnSpPr>
              <a:cxnSpLocks noChangeShapeType="1"/>
            </p:cNvCxnSpPr>
            <p:nvPr/>
          </p:nvCxnSpPr>
          <p:spPr bwMode="auto">
            <a:xfrm rot="5400000">
              <a:off x="1657945" y="3657004"/>
              <a:ext cx="3085505" cy="596"/>
            </a:xfrm>
            <a:prstGeom prst="straightConnector1">
              <a:avLst/>
            </a:prstGeom>
            <a:noFill/>
            <a:ln w="25400">
              <a:solidFill>
                <a:srgbClr val="000000"/>
              </a:solidFill>
              <a:round/>
              <a:headEnd/>
              <a:tailEnd type="triangle" w="lg" len="lg"/>
            </a:ln>
          </p:spPr>
        </p:cxnSp>
        <p:sp>
          <p:nvSpPr>
            <p:cNvPr id="1036" name="Text Box 12"/>
            <p:cNvSpPr txBox="1">
              <a:spLocks noChangeArrowheads="1"/>
            </p:cNvSpPr>
            <p:nvPr/>
          </p:nvSpPr>
          <p:spPr bwMode="auto">
            <a:xfrm>
              <a:off x="1943100" y="1371600"/>
              <a:ext cx="867966" cy="342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1800"/>
                </a:spcBef>
                <a:spcAft>
                  <a:spcPct val="0"/>
                </a:spcAft>
              </a:pPr>
              <a:r>
                <a:rPr lang="en-US" sz="1350" b="1" dirty="0">
                  <a:solidFill>
                    <a:srgbClr val="365F91"/>
                  </a:solidFill>
                  <a:latin typeface="Cambria" pitchFamily="18" charset="0"/>
                </a:rPr>
                <a:t>System</a:t>
              </a:r>
              <a:endParaRPr lang="en-US" sz="1350" dirty="0">
                <a:solidFill>
                  <a:prstClr val="black"/>
                </a:solidFill>
                <a:latin typeface="Arial" pitchFamily="34" charset="0"/>
              </a:endParaRPr>
            </a:p>
          </p:txBody>
        </p:sp>
        <p:sp>
          <p:nvSpPr>
            <p:cNvPr id="1037" name="Text Box 13"/>
            <p:cNvSpPr txBox="1">
              <a:spLocks noChangeArrowheads="1"/>
            </p:cNvSpPr>
            <p:nvPr/>
          </p:nvSpPr>
          <p:spPr bwMode="auto">
            <a:xfrm>
              <a:off x="2971800" y="1371600"/>
              <a:ext cx="2057400" cy="400050"/>
            </a:xfrm>
            <a:prstGeom prst="rect">
              <a:avLst/>
            </a:prstGeom>
            <a:noFill/>
            <a:ln w="25400">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375"/>
                </a:spcBef>
                <a:spcAft>
                  <a:spcPct val="0"/>
                </a:spcAft>
              </a:pPr>
              <a:r>
                <a:rPr lang="en-US" sz="1350" b="1" dirty="0">
                  <a:solidFill>
                    <a:srgbClr val="365F91"/>
                  </a:solidFill>
                  <a:latin typeface="Cambria" pitchFamily="18" charset="0"/>
                </a:rPr>
                <a:t>Intervention  Strategy</a:t>
              </a:r>
              <a:endParaRPr lang="en-US" sz="1350" dirty="0">
                <a:solidFill>
                  <a:prstClr val="black"/>
                </a:solidFill>
                <a:latin typeface="Arial" pitchFamily="34" charset="0"/>
              </a:endParaRPr>
            </a:p>
          </p:txBody>
        </p:sp>
        <p:sp>
          <p:nvSpPr>
            <p:cNvPr id="1038" name="Text Box 14"/>
            <p:cNvSpPr txBox="1">
              <a:spLocks noChangeArrowheads="1"/>
            </p:cNvSpPr>
            <p:nvPr/>
          </p:nvSpPr>
          <p:spPr bwMode="auto">
            <a:xfrm>
              <a:off x="5372100" y="1371600"/>
              <a:ext cx="1800225" cy="342900"/>
            </a:xfrm>
            <a:prstGeom prst="rect">
              <a:avLst/>
            </a:prstGeom>
            <a:noFill/>
            <a:ln w="25400">
              <a:noFill/>
              <a:miter lim="800000"/>
              <a:headEnd/>
              <a:tailEnd/>
            </a:ln>
          </p:spPr>
          <p:txBody>
            <a:bodyPr vert="horz" wrap="square" lIns="68580" tIns="34290" rIns="68580" bIns="34290" numCol="1" anchor="t" anchorCtr="0" compatLnSpc="1">
              <a:prstTxWarp prst="textNoShape">
                <a:avLst/>
              </a:prstTxWarp>
            </a:bodyPr>
            <a:lstStyle/>
            <a:p>
              <a:pPr algn="ctr" fontAlgn="base">
                <a:spcBef>
                  <a:spcPts val="1800"/>
                </a:spcBef>
                <a:spcAft>
                  <a:spcPct val="0"/>
                </a:spcAft>
              </a:pPr>
              <a:r>
                <a:rPr lang="en-US" sz="1350" b="1" dirty="0">
                  <a:solidFill>
                    <a:srgbClr val="365F91"/>
                  </a:solidFill>
                  <a:latin typeface="Cambria" pitchFamily="18" charset="0"/>
                </a:rPr>
                <a:t>Agency Activities</a:t>
              </a:r>
              <a:endParaRPr lang="en-US" sz="1350" dirty="0">
                <a:solidFill>
                  <a:prstClr val="black"/>
                </a:solidFill>
                <a:latin typeface="Arial" pitchFamily="34" charset="0"/>
              </a:endParaRPr>
            </a:p>
          </p:txBody>
        </p:sp>
        <p:sp>
          <p:nvSpPr>
            <p:cNvPr id="23" name="TextBox 22"/>
            <p:cNvSpPr txBox="1"/>
            <p:nvPr/>
          </p:nvSpPr>
          <p:spPr>
            <a:xfrm>
              <a:off x="3402086" y="1928195"/>
              <a:ext cx="1046642" cy="530929"/>
            </a:xfrm>
            <a:prstGeom prst="rect">
              <a:avLst/>
            </a:prstGeom>
            <a:noFill/>
          </p:spPr>
          <p:txBody>
            <a:bodyPr wrap="square" rtlCol="0">
              <a:spAutoFit/>
            </a:bodyPr>
            <a:lstStyle/>
            <a:p>
              <a:r>
                <a:rPr lang="en-US" sz="1400" i="1" dirty="0">
                  <a:solidFill>
                    <a:prstClr val="black"/>
                  </a:solidFill>
                </a:rPr>
                <a:t>“Upstream”</a:t>
              </a:r>
            </a:p>
            <a:p>
              <a:r>
                <a:rPr lang="en-US" sz="1400" i="1" dirty="0">
                  <a:solidFill>
                    <a:prstClr val="black"/>
                  </a:solidFill>
                </a:rPr>
                <a:t>Prevention </a:t>
              </a:r>
            </a:p>
          </p:txBody>
        </p:sp>
        <p:sp>
          <p:nvSpPr>
            <p:cNvPr id="24" name="TextBox 23"/>
            <p:cNvSpPr txBox="1"/>
            <p:nvPr/>
          </p:nvSpPr>
          <p:spPr>
            <a:xfrm>
              <a:off x="3421824" y="4968450"/>
              <a:ext cx="1219687" cy="530929"/>
            </a:xfrm>
            <a:prstGeom prst="rect">
              <a:avLst/>
            </a:prstGeom>
            <a:noFill/>
          </p:spPr>
          <p:txBody>
            <a:bodyPr wrap="square" rtlCol="0">
              <a:spAutoFit/>
            </a:bodyPr>
            <a:lstStyle/>
            <a:p>
              <a:r>
                <a:rPr lang="en-US" sz="1400" i="1" dirty="0" smtClean="0">
                  <a:solidFill>
                    <a:prstClr val="black"/>
                  </a:solidFill>
                </a:rPr>
                <a:t>“Downstream” </a:t>
              </a:r>
            </a:p>
            <a:p>
              <a:r>
                <a:rPr lang="en-US" sz="1400" i="1" dirty="0" smtClean="0">
                  <a:solidFill>
                    <a:prstClr val="black"/>
                  </a:solidFill>
                </a:rPr>
                <a:t>Safety Net </a:t>
              </a:r>
              <a:endParaRPr lang="en-US" sz="1400" i="1" dirty="0">
                <a:solidFill>
                  <a:prstClr val="black"/>
                </a:solidFill>
              </a:endParaRPr>
            </a:p>
          </p:txBody>
        </p:sp>
        <p:pic>
          <p:nvPicPr>
            <p:cNvPr id="19" name="Picture 18"/>
            <p:cNvPicPr/>
            <p:nvPr/>
          </p:nvPicPr>
          <p:blipFill>
            <a:blip r:embed="rId8">
              <a:extLst>
                <a:ext uri="{28A0092B-C50C-407E-A947-70E740481C1C}">
                  <a14:useLocalDpi xmlns:a14="http://schemas.microsoft.com/office/drawing/2010/main" val="0"/>
                </a:ext>
              </a:extLst>
            </a:blip>
            <a:stretch>
              <a:fillRect/>
            </a:stretch>
          </p:blipFill>
          <p:spPr>
            <a:xfrm>
              <a:off x="4986137" y="2170498"/>
              <a:ext cx="608846" cy="981034"/>
            </a:xfrm>
            <a:prstGeom prst="rect">
              <a:avLst/>
            </a:prstGeom>
            <a:ln>
              <a:solidFill>
                <a:schemeClr val="tx2"/>
              </a:solidFill>
            </a:ln>
          </p:spPr>
        </p:pic>
        <p:pic>
          <p:nvPicPr>
            <p:cNvPr id="2" name="Picture 1"/>
            <p:cNvPicPr>
              <a:picLocks noChangeAspect="1"/>
            </p:cNvPicPr>
            <p:nvPr/>
          </p:nvPicPr>
          <p:blipFill>
            <a:blip r:embed="rId9"/>
            <a:stretch>
              <a:fillRect/>
            </a:stretch>
          </p:blipFill>
          <p:spPr>
            <a:xfrm>
              <a:off x="5150263" y="4905227"/>
              <a:ext cx="369986" cy="657375"/>
            </a:xfrm>
            <a:prstGeom prst="rect">
              <a:avLst/>
            </a:prstGeom>
            <a:ln>
              <a:solidFill>
                <a:schemeClr val="tx2"/>
              </a:solidFill>
            </a:ln>
          </p:spPr>
        </p:pic>
        <p:pic>
          <p:nvPicPr>
            <p:cNvPr id="3" name="Picture 2"/>
            <p:cNvPicPr>
              <a:picLocks noChangeAspect="1"/>
            </p:cNvPicPr>
            <p:nvPr/>
          </p:nvPicPr>
          <p:blipFill>
            <a:blip r:embed="rId10"/>
            <a:stretch>
              <a:fillRect/>
            </a:stretch>
          </p:blipFill>
          <p:spPr>
            <a:xfrm>
              <a:off x="5150263" y="4155750"/>
              <a:ext cx="369987" cy="631234"/>
            </a:xfrm>
            <a:prstGeom prst="rect">
              <a:avLst/>
            </a:prstGeom>
            <a:ln>
              <a:solidFill>
                <a:schemeClr val="tx2"/>
              </a:solidFill>
            </a:ln>
          </p:spPr>
        </p:pic>
      </p:grpSp>
      <p:sp>
        <p:nvSpPr>
          <p:cNvPr id="8" name="Footer Placeholder 7"/>
          <p:cNvSpPr>
            <a:spLocks noGrp="1"/>
          </p:cNvSpPr>
          <p:nvPr>
            <p:ph type="ftr" sz="quarter" idx="11"/>
          </p:nvPr>
        </p:nvSpPr>
        <p:spPr/>
        <p:txBody>
          <a:bodyPr/>
          <a:lstStyle/>
          <a:p>
            <a:pPr algn="ctr"/>
            <a:r>
              <a:rPr lang="en-US" dirty="0" smtClean="0"/>
              <a:t>Improving and Protecting Alaska's Water Quality</a:t>
            </a:r>
            <a:endParaRPr lang="en-US" dirty="0"/>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7</a:t>
            </a:fld>
            <a:endParaRPr lang="en-US" dirty="0">
              <a:solidFill>
                <a:srgbClr val="04617B">
                  <a:shade val="90000"/>
                </a:srgbClr>
              </a:solidFill>
            </a:endParaRPr>
          </a:p>
        </p:txBody>
      </p:sp>
    </p:spTree>
    <p:extLst>
      <p:ext uri="{BB962C8B-B14F-4D97-AF65-F5344CB8AC3E}">
        <p14:creationId xmlns:p14="http://schemas.microsoft.com/office/powerpoint/2010/main" val="26585146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938"/>
            <a:ext cx="8229600" cy="1057779"/>
          </a:xfrm>
        </p:spPr>
        <p:txBody>
          <a:bodyPr>
            <a:normAutofit/>
          </a:bodyPr>
          <a:lstStyle/>
          <a:p>
            <a:r>
              <a:rPr lang="en-US" sz="3600" dirty="0"/>
              <a:t>HHC </a:t>
            </a:r>
            <a:r>
              <a:rPr lang="en-US" sz="3600" dirty="0" smtClean="0"/>
              <a:t>Public Workshop</a:t>
            </a:r>
            <a:endParaRPr lang="en-US" sz="3600" dirty="0"/>
          </a:p>
        </p:txBody>
      </p:sp>
      <p:sp>
        <p:nvSpPr>
          <p:cNvPr id="3" name="Content Placeholder 2"/>
          <p:cNvSpPr>
            <a:spLocks noGrp="1"/>
          </p:cNvSpPr>
          <p:nvPr>
            <p:ph idx="1"/>
          </p:nvPr>
        </p:nvSpPr>
        <p:spPr>
          <a:xfrm>
            <a:off x="1981200" y="1600200"/>
            <a:ext cx="8229600" cy="4724400"/>
          </a:xfrm>
        </p:spPr>
        <p:txBody>
          <a:bodyPr>
            <a:normAutofit/>
          </a:bodyPr>
          <a:lstStyle/>
          <a:p>
            <a:pPr>
              <a:buFont typeface="ESRI Environmental &amp; Icons" panose="02000400000000000000" pitchFamily="2" charset="0"/>
              <a:buChar char="9"/>
            </a:pPr>
            <a:r>
              <a:rPr lang="en-US" dirty="0" smtClean="0"/>
              <a:t>When: October 29-30</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Where: Anchorage, Alaska Ctr. For Performing Arts</a:t>
            </a:r>
          </a:p>
          <a:p>
            <a:pPr>
              <a:buFont typeface="ESRI Environmental &amp; Icons" panose="02000400000000000000" pitchFamily="2" charset="0"/>
              <a:buChar char="9"/>
            </a:pPr>
            <a:endParaRPr lang="en-US" dirty="0" smtClean="0"/>
          </a:p>
          <a:p>
            <a:pPr>
              <a:buFont typeface="ESRI Environmental &amp; Icons" panose="02000400000000000000" pitchFamily="2" charset="0"/>
              <a:buChar char="9"/>
            </a:pPr>
            <a:r>
              <a:rPr lang="en-US" dirty="0" smtClean="0"/>
              <a:t>Why: Inform stakeholders on the issues, challenges and process</a:t>
            </a:r>
          </a:p>
          <a:p>
            <a:pPr marL="0" indent="0">
              <a:buNone/>
            </a:pPr>
            <a:endParaRPr lang="en-US" dirty="0"/>
          </a:p>
          <a:p>
            <a:pPr marL="0" indent="0">
              <a:buNone/>
            </a:pPr>
            <a:r>
              <a:rPr lang="en-US" sz="2000" dirty="0"/>
              <a:t>Additional details will be made available on DEC-Water website and DEC-Water-Standards listserv</a:t>
            </a:r>
          </a:p>
        </p:txBody>
      </p:sp>
      <p:sp>
        <p:nvSpPr>
          <p:cNvPr id="4" name="Footer Placeholder 3"/>
          <p:cNvSpPr>
            <a:spLocks noGrp="1"/>
          </p:cNvSpPr>
          <p:nvPr>
            <p:ph type="ftr" sz="quarter" idx="11"/>
          </p:nvPr>
        </p:nvSpPr>
        <p:spPr/>
        <p:txBody>
          <a:bodyPr/>
          <a:lstStyle/>
          <a:p>
            <a:pPr algn="ctr"/>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5" name="Slide Number Placeholder 4"/>
          <p:cNvSpPr>
            <a:spLocks noGrp="1"/>
          </p:cNvSpPr>
          <p:nvPr>
            <p:ph type="sldNum" sz="quarter" idx="12"/>
          </p:nvPr>
        </p:nvSpPr>
        <p:spPr/>
        <p:txBody>
          <a:bodyPr/>
          <a:lstStyle/>
          <a:p>
            <a:fld id="{D1B05C06-1AF5-4E3E-835B-419A9D1AA012}" type="slidenum">
              <a:rPr lang="en-US" smtClean="0">
                <a:solidFill>
                  <a:srgbClr val="04617B">
                    <a:shade val="90000"/>
                  </a:srgbClr>
                </a:solidFill>
              </a:rPr>
              <a:pPr/>
              <a:t>70</a:t>
            </a:fld>
            <a:endParaRPr lang="en-US" dirty="0">
              <a:solidFill>
                <a:srgbClr val="04617B">
                  <a:shade val="90000"/>
                </a:srgbClr>
              </a:solidFill>
            </a:endParaRPr>
          </a:p>
        </p:txBody>
      </p:sp>
    </p:spTree>
    <p:extLst>
      <p:ext uri="{BB962C8B-B14F-4D97-AF65-F5344CB8AC3E}">
        <p14:creationId xmlns:p14="http://schemas.microsoft.com/office/powerpoint/2010/main" val="3716997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solidFill>
                  <a:srgbClr val="04617B"/>
                </a:solidFill>
              </a:rPr>
              <a:t>Decisions on </a:t>
            </a:r>
            <a:r>
              <a:rPr lang="en-US" sz="3400" dirty="0" smtClean="0">
                <a:solidFill>
                  <a:srgbClr val="04617B"/>
                </a:solidFill>
              </a:rPr>
              <a:t>HHC and various factors will</a:t>
            </a:r>
            <a:br>
              <a:rPr lang="en-US" sz="3400" dirty="0" smtClean="0">
                <a:solidFill>
                  <a:srgbClr val="04617B"/>
                </a:solidFill>
              </a:rPr>
            </a:br>
            <a:r>
              <a:rPr lang="en-US" sz="3400" dirty="0" smtClean="0">
                <a:solidFill>
                  <a:srgbClr val="04617B"/>
                </a:solidFill>
              </a:rPr>
              <a:t> account for multiple </a:t>
            </a:r>
            <a:r>
              <a:rPr lang="en-US" sz="3400" dirty="0">
                <a:solidFill>
                  <a:srgbClr val="04617B"/>
                </a:solidFill>
              </a:rPr>
              <a:t>factors</a:t>
            </a:r>
            <a:endParaRPr lang="en-US" sz="3400" dirty="0"/>
          </a:p>
        </p:txBody>
      </p:sp>
      <p:sp>
        <p:nvSpPr>
          <p:cNvPr id="4" name="Footer Placeholder 3"/>
          <p:cNvSpPr>
            <a:spLocks noGrp="1"/>
          </p:cNvSpPr>
          <p:nvPr>
            <p:ph type="ftr" sz="quarter" idx="11"/>
          </p:nvPr>
        </p:nvSpPr>
        <p:spPr/>
        <p:txBody>
          <a:bodyPr/>
          <a:lstStyle/>
          <a:p>
            <a:r>
              <a:rPr lang="en-US" dirty="0" smtClean="0">
                <a:solidFill>
                  <a:srgbClr val="04617B">
                    <a:shade val="90000"/>
                  </a:srgbClr>
                </a:solidFill>
              </a:rPr>
              <a:t>Improving and Protecting Alaska's Water Quality</a:t>
            </a:r>
            <a:endParaRPr lang="en-US" dirty="0">
              <a:solidFill>
                <a:srgbClr val="04617B">
                  <a:shade val="90000"/>
                </a:srgbClr>
              </a:solidFill>
            </a:endParaRPr>
          </a:p>
        </p:txBody>
      </p:sp>
      <p:pic>
        <p:nvPicPr>
          <p:cNvPr id="5" name="Picture 2"/>
          <p:cNvPicPr>
            <a:picLocks noGrp="1" noChangeAspect="1" noChangeArrowheads="1"/>
          </p:cNvPicPr>
          <p:nvPr>
            <p:ph idx="1"/>
          </p:nvPr>
        </p:nvPicPr>
        <p:blipFill>
          <a:blip r:embed="rId3" cstate="print"/>
          <a:stretch>
            <a:fillRect/>
          </a:stretch>
        </p:blipFill>
        <p:spPr bwMode="auto">
          <a:xfrm>
            <a:off x="2518746" y="2324836"/>
            <a:ext cx="6519365" cy="3999764"/>
          </a:xfrm>
          <a:prstGeom prst="rect">
            <a:avLst/>
          </a:prstGeom>
          <a:noFill/>
          <a:ln w="9525">
            <a:noFill/>
            <a:miter lim="800000"/>
            <a:headEnd/>
            <a:tailEnd/>
          </a:ln>
        </p:spPr>
      </p:pic>
      <p:sp>
        <p:nvSpPr>
          <p:cNvPr id="7" name="TextBox 6"/>
          <p:cNvSpPr txBox="1"/>
          <p:nvPr/>
        </p:nvSpPr>
        <p:spPr>
          <a:xfrm>
            <a:off x="6858000" y="6400801"/>
            <a:ext cx="2819400" cy="246221"/>
          </a:xfrm>
          <a:prstGeom prst="rect">
            <a:avLst/>
          </a:prstGeom>
          <a:noFill/>
        </p:spPr>
        <p:txBody>
          <a:bodyPr wrap="square" rtlCol="0">
            <a:spAutoFit/>
          </a:bodyPr>
          <a:lstStyle/>
          <a:p>
            <a:r>
              <a:rPr lang="en-US" sz="1000" dirty="0"/>
              <a:t>Taken from WA State FC Presentation 2012</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3" name="Slide Number Placeholder 2"/>
          <p:cNvSpPr>
            <a:spLocks noGrp="1"/>
          </p:cNvSpPr>
          <p:nvPr>
            <p:ph type="sldNum" sz="quarter" idx="12"/>
          </p:nvPr>
        </p:nvSpPr>
        <p:spPr/>
        <p:txBody>
          <a:bodyPr/>
          <a:lstStyle/>
          <a:p>
            <a:fld id="{D1B05C06-1AF5-4E3E-835B-419A9D1AA012}" type="slidenum">
              <a:rPr lang="en-US" smtClean="0">
                <a:solidFill>
                  <a:srgbClr val="04617B">
                    <a:shade val="90000"/>
                  </a:srgbClr>
                </a:solidFill>
              </a:rPr>
              <a:pPr/>
              <a:t>71</a:t>
            </a:fld>
            <a:endParaRPr lang="en-US" dirty="0">
              <a:solidFill>
                <a:srgbClr val="04617B">
                  <a:shade val="90000"/>
                </a:srgbClr>
              </a:solidFill>
            </a:endParaRPr>
          </a:p>
        </p:txBody>
      </p:sp>
    </p:spTree>
    <p:extLst>
      <p:ext uri="{BB962C8B-B14F-4D97-AF65-F5344CB8AC3E}">
        <p14:creationId xmlns:p14="http://schemas.microsoft.com/office/powerpoint/2010/main" val="3007662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0" y="536616"/>
            <a:ext cx="5334000" cy="667512"/>
          </a:xfrm>
        </p:spPr>
        <p:txBody>
          <a:bodyPr>
            <a:normAutofit/>
          </a:bodyPr>
          <a:lstStyle/>
          <a:p>
            <a:pPr algn="ctr"/>
            <a:r>
              <a:rPr lang="en-US" sz="4000" dirty="0"/>
              <a:t>Thank you for your time!</a:t>
            </a:r>
          </a:p>
        </p:txBody>
      </p:sp>
      <p:sp>
        <p:nvSpPr>
          <p:cNvPr id="6" name="Footer Placeholder 5"/>
          <p:cNvSpPr>
            <a:spLocks noGrp="1"/>
          </p:cNvSpPr>
          <p:nvPr>
            <p:ph type="ftr" sz="quarter" idx="11"/>
          </p:nvPr>
        </p:nvSpPr>
        <p:spPr>
          <a:xfrm>
            <a:off x="3711618" y="6410756"/>
            <a:ext cx="4470400" cy="365125"/>
          </a:xfrm>
        </p:spPr>
        <p:txBody>
          <a:bodyPr/>
          <a:lstStyle/>
          <a:p>
            <a:pPr algn="ctr"/>
            <a:r>
              <a:rPr lang="en-US" dirty="0" smtClean="0"/>
              <a:t>Improving and Protecting Alaska's Water Quality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4" name="Slide Number Placeholder 3"/>
          <p:cNvSpPr>
            <a:spLocks noGrp="1"/>
          </p:cNvSpPr>
          <p:nvPr>
            <p:ph type="sldNum" sz="quarter" idx="12"/>
          </p:nvPr>
        </p:nvSpPr>
        <p:spPr/>
        <p:txBody>
          <a:bodyPr/>
          <a:lstStyle/>
          <a:p>
            <a:fld id="{D1B05C06-1AF5-4E3E-835B-419A9D1AA012}" type="slidenum">
              <a:rPr lang="en-US" smtClean="0">
                <a:solidFill>
                  <a:srgbClr val="04617B">
                    <a:shade val="90000"/>
                  </a:srgbClr>
                </a:solidFill>
              </a:rPr>
              <a:pPr/>
              <a:t>72</a:t>
            </a:fld>
            <a:endParaRPr lang="en-US" dirty="0">
              <a:solidFill>
                <a:srgbClr val="04617B">
                  <a:shade val="90000"/>
                </a:srgbClr>
              </a:solidFill>
            </a:endParaRPr>
          </a:p>
        </p:txBody>
      </p:sp>
      <p:pic>
        <p:nvPicPr>
          <p:cNvPr id="3074" name="Picture 2" descr="https://encrypted-tbn3.gstatic.com/images?q=tbn:ANd9GcSYQ8VzXXvoFMToIkTK4zzQrz41LqREW2SzBg8Ci9RS0dd70s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40" y="3571102"/>
            <a:ext cx="3507523" cy="26510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atdrinkjax.com/_Media/mitchells_fish_market_ahi_me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636" y="1128270"/>
            <a:ext cx="3419475" cy="25336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adfg.alaska.gov/static/fishing/images/subsistence/byarea/princeWilliamSound/Chinook%20Salm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751" y="1405870"/>
            <a:ext cx="2163805" cy="182734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gwinslodge.files.wordpress.com/2012/02/combat-fish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7636" y="3904047"/>
            <a:ext cx="3419475" cy="24523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pubs.usgs.gov/fs/2013/3066/images/tac13-5203_graph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0" y="1373412"/>
            <a:ext cx="4781636" cy="4671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49081" y="5991226"/>
            <a:ext cx="1477319" cy="369332"/>
          </a:xfrm>
          <a:prstGeom prst="rect">
            <a:avLst/>
          </a:prstGeom>
          <a:noFill/>
        </p:spPr>
        <p:txBody>
          <a:bodyPr wrap="square" rtlCol="0">
            <a:spAutoFit/>
          </a:bodyPr>
          <a:lstStyle/>
          <a:p>
            <a:r>
              <a:rPr lang="en-US" dirty="0" smtClean="0"/>
              <a:t>ADFG 2010</a:t>
            </a:r>
            <a:endParaRPr lang="en-US" dirty="0"/>
          </a:p>
        </p:txBody>
      </p:sp>
    </p:spTree>
    <p:extLst>
      <p:ext uri="{BB962C8B-B14F-4D97-AF65-F5344CB8AC3E}">
        <p14:creationId xmlns:p14="http://schemas.microsoft.com/office/powerpoint/2010/main" val="2519149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7772400" cy="1362456"/>
          </a:xfrm>
        </p:spPr>
        <p:txBody>
          <a:bodyPr/>
          <a:lstStyle/>
          <a:p>
            <a:pPr algn="ctr"/>
            <a:r>
              <a:rPr lang="en-US" sz="4400" dirty="0">
                <a:solidFill>
                  <a:schemeClr val="tx1"/>
                </a:solidFill>
                <a:effectLst/>
              </a:rPr>
              <a:t>Alaska Department of Environmental Conservation</a:t>
            </a:r>
            <a:endParaRPr lang="en-US" sz="4400" dirty="0">
              <a:effectLst/>
            </a:endParaRPr>
          </a:p>
        </p:txBody>
      </p:sp>
      <p:sp useBgFill="1">
        <p:nvSpPr>
          <p:cNvPr id="5" name="Content Placeholder 3"/>
          <p:cNvSpPr txBox="1">
            <a:spLocks/>
          </p:cNvSpPr>
          <p:nvPr/>
        </p:nvSpPr>
        <p:spPr>
          <a:xfrm>
            <a:off x="2128520" y="2310247"/>
            <a:ext cx="4043680" cy="2795155"/>
          </a:xfrm>
          <a:prstGeom prst="rect">
            <a:avLst/>
          </a:prstGeom>
        </p:spPr>
        <p:txBody>
          <a:bodyPr vert="horz" lIns="45720" rIns="45720" anchor="t">
            <a:normAutofit lnSpcReduction="10000"/>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n-US" sz="2600" dirty="0"/>
              <a:t>Brock Tabor</a:t>
            </a:r>
          </a:p>
          <a:p>
            <a:pPr algn="ctr"/>
            <a:r>
              <a:rPr lang="en-US" sz="2600" dirty="0"/>
              <a:t>Section Manager</a:t>
            </a:r>
          </a:p>
          <a:p>
            <a:pPr algn="ctr"/>
            <a:r>
              <a:rPr lang="en-US" sz="2600" dirty="0" smtClean="0"/>
              <a:t>(</a:t>
            </a:r>
            <a:r>
              <a:rPr lang="en-US" sz="2600" dirty="0"/>
              <a:t>907) 465-5185</a:t>
            </a:r>
          </a:p>
          <a:p>
            <a:pPr algn="ctr"/>
            <a:endParaRPr lang="en-US" sz="2600" dirty="0"/>
          </a:p>
          <a:p>
            <a:pPr algn="ctr"/>
            <a:endParaRPr lang="en-US" sz="2600" dirty="0"/>
          </a:p>
          <a:p>
            <a:pPr algn="ctr"/>
            <a:r>
              <a:rPr lang="en-US" sz="2600" dirty="0"/>
              <a:t>brock.tabor@alaska.gov  </a:t>
            </a:r>
          </a:p>
        </p:txBody>
      </p:sp>
      <p:sp>
        <p:nvSpPr>
          <p:cNvPr id="6" name="Content Placeholder 4"/>
          <p:cNvSpPr txBox="1">
            <a:spLocks/>
          </p:cNvSpPr>
          <p:nvPr/>
        </p:nvSpPr>
        <p:spPr>
          <a:xfrm>
            <a:off x="6172200" y="2310247"/>
            <a:ext cx="4038600" cy="2534885"/>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Denise Elston</a:t>
            </a:r>
          </a:p>
          <a:p>
            <a:pPr marL="0" indent="0" algn="ctr">
              <a:buNone/>
            </a:pPr>
            <a:r>
              <a:rPr lang="en-US" dirty="0"/>
              <a:t>Environmental Program Specialist</a:t>
            </a:r>
          </a:p>
          <a:p>
            <a:pPr marL="0" indent="0" algn="ctr">
              <a:buNone/>
            </a:pPr>
            <a:r>
              <a:rPr lang="en-US" dirty="0"/>
              <a:t>(907) 465-5018</a:t>
            </a:r>
          </a:p>
          <a:p>
            <a:pPr marL="0" indent="0" algn="ctr">
              <a:buNone/>
            </a:pPr>
            <a:endParaRPr lang="en-US" sz="2000" dirty="0"/>
          </a:p>
          <a:p>
            <a:pPr marL="0" indent="0" algn="ctr">
              <a:buNone/>
            </a:pPr>
            <a:r>
              <a:rPr lang="en-US" dirty="0"/>
              <a:t>denise.elston@alaska.gov</a:t>
            </a:r>
          </a:p>
          <a:p>
            <a:pPr marL="0" indent="0" algn="ctr">
              <a:buNone/>
            </a:pPr>
            <a:endParaRPr lang="en-US" dirty="0"/>
          </a:p>
        </p:txBody>
      </p:sp>
      <p:sp>
        <p:nvSpPr>
          <p:cNvPr id="7" name="TextBox 6"/>
          <p:cNvSpPr txBox="1"/>
          <p:nvPr/>
        </p:nvSpPr>
        <p:spPr>
          <a:xfrm flipH="1">
            <a:off x="2286001" y="5420607"/>
            <a:ext cx="7010399" cy="830997"/>
          </a:xfrm>
          <a:prstGeom prst="rect">
            <a:avLst/>
          </a:prstGeom>
          <a:noFill/>
        </p:spPr>
        <p:txBody>
          <a:bodyPr wrap="square" rtlCol="0">
            <a:spAutoFit/>
          </a:bodyPr>
          <a:lstStyle/>
          <a:p>
            <a:pPr algn="ctr"/>
            <a:r>
              <a:rPr lang="en-US" sz="2400" dirty="0"/>
              <a:t>Division of Water http://dec.alaska.gov/water/index.htm </a:t>
            </a:r>
          </a:p>
        </p:txBody>
      </p:sp>
      <p:sp>
        <p:nvSpPr>
          <p:cNvPr id="3" name="Footer Placeholder 2"/>
          <p:cNvSpPr>
            <a:spLocks noGrp="1"/>
          </p:cNvSpPr>
          <p:nvPr>
            <p:ph type="ftr" sz="quarter" idx="11"/>
          </p:nvPr>
        </p:nvSpPr>
        <p:spPr/>
        <p:txBody>
          <a:bodyPr/>
          <a:lstStyle/>
          <a:p>
            <a:pPr algn="ctr"/>
            <a:r>
              <a:rPr lang="en-US" dirty="0" smtClean="0"/>
              <a:t>Improving and Protecting Alaska's Water Quality</a:t>
            </a:r>
            <a:endParaRPr lang="en-US" dirty="0"/>
          </a:p>
        </p:txBody>
      </p:sp>
      <p:sp>
        <p:nvSpPr>
          <p:cNvPr id="4" name="Slide Number Placeholder 3"/>
          <p:cNvSpPr>
            <a:spLocks noGrp="1"/>
          </p:cNvSpPr>
          <p:nvPr>
            <p:ph type="sldNum" sz="quarter" idx="12"/>
          </p:nvPr>
        </p:nvSpPr>
        <p:spPr/>
        <p:txBody>
          <a:bodyPr/>
          <a:lstStyle/>
          <a:p>
            <a:fld id="{D1B05C06-1AF5-4E3E-835B-419A9D1AA012}" type="slidenum">
              <a:rPr lang="en-US" smtClean="0">
                <a:solidFill>
                  <a:srgbClr val="DBF5F9">
                    <a:shade val="90000"/>
                  </a:srgbClr>
                </a:solidFill>
              </a:rPr>
              <a:pPr/>
              <a:t>73</a:t>
            </a:fld>
            <a:endParaRPr lang="en-US" dirty="0">
              <a:solidFill>
                <a:srgbClr val="DBF5F9">
                  <a:shade val="90000"/>
                </a:srgb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Tree>
    <p:extLst>
      <p:ext uri="{BB962C8B-B14F-4D97-AF65-F5344CB8AC3E}">
        <p14:creationId xmlns:p14="http://schemas.microsoft.com/office/powerpoint/2010/main" val="4267921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33" y="900341"/>
            <a:ext cx="8229600" cy="1143000"/>
          </a:xfrm>
        </p:spPr>
        <p:txBody>
          <a:bodyPr>
            <a:normAutofit fontScale="90000"/>
          </a:bodyPr>
          <a:lstStyle/>
          <a:p>
            <a:pPr algn="ctr"/>
            <a:r>
              <a:rPr lang="en-US" dirty="0" smtClean="0"/>
              <a:t>Foundation of a Water Quality Standard</a:t>
            </a:r>
            <a:endParaRPr lang="en-US" dirty="0"/>
          </a:p>
        </p:txBody>
      </p:sp>
      <p:sp>
        <p:nvSpPr>
          <p:cNvPr id="4" name="Content Placeholder 3"/>
          <p:cNvSpPr>
            <a:spLocks noGrp="1"/>
          </p:cNvSpPr>
          <p:nvPr>
            <p:ph sz="half" idx="2"/>
          </p:nvPr>
        </p:nvSpPr>
        <p:spPr>
          <a:xfrm>
            <a:off x="6400800" y="2209872"/>
            <a:ext cx="4267200" cy="4146479"/>
          </a:xfrm>
        </p:spPr>
        <p:txBody>
          <a:bodyPr>
            <a:normAutofit lnSpcReduction="10000"/>
          </a:bodyPr>
          <a:lstStyle/>
          <a:p>
            <a:pPr marL="0" indent="0" algn="ctr">
              <a:buNone/>
            </a:pPr>
            <a:r>
              <a:rPr lang="en-US" sz="2800" i="1" dirty="0"/>
              <a:t>-Defined-</a:t>
            </a:r>
          </a:p>
          <a:p>
            <a:pPr marL="0" indent="0" algn="ctr">
              <a:buNone/>
            </a:pPr>
            <a:endParaRPr lang="en-US" sz="1400" i="1" dirty="0"/>
          </a:p>
          <a:p>
            <a:pPr marL="282575" indent="-282575">
              <a:lnSpc>
                <a:spcPct val="150000"/>
              </a:lnSpc>
              <a:buFont typeface="+mj-lt"/>
              <a:buAutoNum type="arabicPeriod"/>
            </a:pPr>
            <a:r>
              <a:rPr lang="en-US" sz="1600" b="1" dirty="0"/>
              <a:t>Designated Uses </a:t>
            </a:r>
            <a:r>
              <a:rPr lang="en-US" sz="1600" dirty="0"/>
              <a:t>– how water is used (</a:t>
            </a:r>
            <a:r>
              <a:rPr lang="en-US" sz="1600" i="1" dirty="0"/>
              <a:t>e.g. </a:t>
            </a:r>
            <a:r>
              <a:rPr lang="en-US" sz="1600" dirty="0"/>
              <a:t>recreational, industrial, aquatic life)</a:t>
            </a:r>
          </a:p>
          <a:p>
            <a:pPr marL="282575" indent="-282575">
              <a:lnSpc>
                <a:spcPct val="150000"/>
              </a:lnSpc>
              <a:buFont typeface="+mj-lt"/>
              <a:buAutoNum type="arabicPeriod"/>
            </a:pPr>
            <a:endParaRPr lang="en-US" sz="1600" dirty="0"/>
          </a:p>
          <a:p>
            <a:pPr marL="282575" indent="-282575">
              <a:lnSpc>
                <a:spcPct val="150000"/>
              </a:lnSpc>
              <a:buFont typeface="+mj-lt"/>
              <a:buAutoNum type="arabicPeriod"/>
            </a:pPr>
            <a:r>
              <a:rPr lang="en-US" sz="1600" b="1" dirty="0"/>
              <a:t>Criteria - </a:t>
            </a:r>
            <a:r>
              <a:rPr lang="en-US" sz="1600" dirty="0"/>
              <a:t>are numeric </a:t>
            </a:r>
            <a:r>
              <a:rPr lang="en-US" sz="1600" dirty="0" smtClean="0"/>
              <a:t>or </a:t>
            </a:r>
            <a:r>
              <a:rPr lang="en-US" sz="1600" dirty="0"/>
              <a:t>narrative values. Consider how much and how long you may be exposed to a substance or condition</a:t>
            </a:r>
          </a:p>
          <a:p>
            <a:pPr marL="282575" indent="-282575">
              <a:lnSpc>
                <a:spcPct val="150000"/>
              </a:lnSpc>
              <a:buFont typeface="+mj-lt"/>
              <a:buAutoNum type="arabicPeriod"/>
            </a:pPr>
            <a:endParaRPr lang="en-US" sz="1600" dirty="0"/>
          </a:p>
          <a:p>
            <a:pPr marL="282575" indent="-282575">
              <a:lnSpc>
                <a:spcPct val="150000"/>
              </a:lnSpc>
              <a:buFont typeface="+mj-lt"/>
              <a:buAutoNum type="arabicPeriod"/>
            </a:pPr>
            <a:r>
              <a:rPr lang="en-US" sz="1600" b="1" dirty="0" err="1"/>
              <a:t>Antidegradation</a:t>
            </a:r>
            <a:r>
              <a:rPr lang="en-US" sz="1600" b="1" dirty="0"/>
              <a:t> –</a:t>
            </a:r>
            <a:r>
              <a:rPr lang="en-US" sz="1600" dirty="0"/>
              <a:t>process for protecting  high quality waters</a:t>
            </a:r>
          </a:p>
          <a:p>
            <a:pPr marL="0" indent="0">
              <a:buNone/>
            </a:pPr>
            <a:endParaRPr lang="en-US" sz="1400" dirty="0"/>
          </a:p>
        </p:txBody>
      </p:sp>
      <p:sp>
        <p:nvSpPr>
          <p:cNvPr id="5" name="Footer Placeholder 4"/>
          <p:cNvSpPr>
            <a:spLocks noGrp="1"/>
          </p:cNvSpPr>
          <p:nvPr>
            <p:ph type="ftr" sz="quarter" idx="11"/>
          </p:nvPr>
        </p:nvSpPr>
        <p:spPr/>
        <p:txBody>
          <a:bodyPr/>
          <a:lstStyle/>
          <a:p>
            <a:r>
              <a:rPr lang="en-US" smtClean="0"/>
              <a:t>Improving and Protecting Alaska's Water Quality</a:t>
            </a:r>
            <a:endParaRPr lang="en-US"/>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18" name="Slide Number Placeholder 17"/>
          <p:cNvSpPr>
            <a:spLocks noGrp="1"/>
          </p:cNvSpPr>
          <p:nvPr>
            <p:ph type="sldNum" sz="quarter" idx="12"/>
          </p:nvPr>
        </p:nvSpPr>
        <p:spPr/>
        <p:txBody>
          <a:bodyPr/>
          <a:lstStyle/>
          <a:p>
            <a:fld id="{D1B05C06-1AF5-4E3E-835B-419A9D1AA012}" type="slidenum">
              <a:rPr lang="en-US" smtClean="0">
                <a:solidFill>
                  <a:srgbClr val="04617B">
                    <a:shade val="90000"/>
                  </a:srgbClr>
                </a:solidFill>
              </a:rPr>
              <a:pPr/>
              <a:t>8</a:t>
            </a:fld>
            <a:endParaRPr lang="en-US">
              <a:solidFill>
                <a:srgbClr val="04617B">
                  <a:shade val="90000"/>
                </a:srgbClr>
              </a:solidFill>
            </a:endParaRPr>
          </a:p>
        </p:txBody>
      </p:sp>
      <p:pic>
        <p:nvPicPr>
          <p:cNvPr id="20" name="Picture 19"/>
          <p:cNvPicPr>
            <a:picLocks noChangeAspect="1"/>
          </p:cNvPicPr>
          <p:nvPr/>
        </p:nvPicPr>
        <p:blipFill>
          <a:blip r:embed="rId4"/>
          <a:stretch>
            <a:fillRect/>
          </a:stretch>
        </p:blipFill>
        <p:spPr>
          <a:xfrm>
            <a:off x="559216" y="2209871"/>
            <a:ext cx="5841583" cy="4178172"/>
          </a:xfrm>
          <a:prstGeom prst="rect">
            <a:avLst/>
          </a:prstGeom>
        </p:spPr>
      </p:pic>
    </p:spTree>
    <p:extLst>
      <p:ext uri="{BB962C8B-B14F-4D97-AF65-F5344CB8AC3E}">
        <p14:creationId xmlns:p14="http://schemas.microsoft.com/office/powerpoint/2010/main" val="394164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743712"/>
          </a:xfrm>
        </p:spPr>
        <p:txBody>
          <a:bodyPr>
            <a:normAutofit fontScale="90000"/>
          </a:bodyPr>
          <a:lstStyle/>
          <a:p>
            <a:r>
              <a:rPr lang="en-US" dirty="0" smtClean="0"/>
              <a:t> </a:t>
            </a:r>
            <a:r>
              <a:rPr lang="en-US" sz="4000" dirty="0" smtClean="0"/>
              <a:t>What are Water </a:t>
            </a:r>
            <a:r>
              <a:rPr lang="en-US" sz="4000" dirty="0"/>
              <a:t>Quality </a:t>
            </a:r>
            <a:r>
              <a:rPr lang="en-US" sz="4000" dirty="0" smtClean="0"/>
              <a:t>Standards (WQS)</a:t>
            </a:r>
            <a:endParaRPr lang="en-US" sz="4000" dirty="0"/>
          </a:p>
        </p:txBody>
      </p:sp>
      <p:sp>
        <p:nvSpPr>
          <p:cNvPr id="3" name="Content Placeholder 2"/>
          <p:cNvSpPr>
            <a:spLocks noGrp="1"/>
          </p:cNvSpPr>
          <p:nvPr>
            <p:ph idx="1"/>
          </p:nvPr>
        </p:nvSpPr>
        <p:spPr>
          <a:xfrm>
            <a:off x="739035" y="1752601"/>
            <a:ext cx="10471759" cy="4184736"/>
          </a:xfrm>
        </p:spPr>
        <p:txBody>
          <a:bodyPr>
            <a:normAutofit fontScale="92500" lnSpcReduction="20000"/>
          </a:bodyPr>
          <a:lstStyle/>
          <a:p>
            <a:pPr marL="514350" indent="-514350">
              <a:buNone/>
            </a:pPr>
            <a:endParaRPr lang="en-US" dirty="0" smtClean="0"/>
          </a:p>
          <a:p>
            <a:pPr marL="514350" indent="-514350">
              <a:buFont typeface="ESRI Environmental &amp; Icons" pitchFamily="2" charset="0"/>
              <a:buChar char="9"/>
            </a:pPr>
            <a:r>
              <a:rPr lang="en-US" sz="2800" dirty="0" smtClean="0"/>
              <a:t>The foundation of state/tribal water quality-based pollution control programs under the Clean Water Act (CWA)</a:t>
            </a:r>
          </a:p>
          <a:p>
            <a:pPr marL="514350" indent="-514350">
              <a:buFont typeface="ESRI Environmental &amp; Icons" pitchFamily="2" charset="0"/>
              <a:buChar char="9"/>
            </a:pPr>
            <a:endParaRPr lang="en-US" sz="2800" dirty="0" smtClean="0"/>
          </a:p>
          <a:p>
            <a:pPr marL="514350" indent="-514350">
              <a:buFont typeface="ESRI Environmental &amp; Icons" pitchFamily="2" charset="0"/>
              <a:buChar char="9"/>
            </a:pPr>
            <a:r>
              <a:rPr lang="en-US" sz="2800" dirty="0" smtClean="0"/>
              <a:t>Are designed to protect public health or welfare (</a:t>
            </a:r>
            <a:r>
              <a:rPr lang="en-US" sz="2800" i="1" dirty="0" smtClean="0"/>
              <a:t>designated use</a:t>
            </a:r>
            <a:r>
              <a:rPr lang="en-US" sz="2800" dirty="0" smtClean="0"/>
              <a:t>)</a:t>
            </a:r>
          </a:p>
          <a:p>
            <a:pPr marL="514350" indent="-514350">
              <a:buFont typeface="ESRI Environmental &amp; Icons" pitchFamily="2" charset="0"/>
              <a:buChar char="9"/>
            </a:pPr>
            <a:endParaRPr lang="en-US" sz="2800" dirty="0" smtClean="0"/>
          </a:p>
          <a:p>
            <a:pPr marL="514350" indent="-514350">
              <a:buFont typeface="ESRI Environmental &amp; Icons" pitchFamily="2" charset="0"/>
              <a:buChar char="9"/>
            </a:pPr>
            <a:r>
              <a:rPr lang="en-US" sz="2800" dirty="0" smtClean="0"/>
              <a:t>Provide maximum (generally) concentration of a particular pollutant in the water (</a:t>
            </a:r>
            <a:r>
              <a:rPr lang="en-US" sz="2800" i="1" dirty="0"/>
              <a:t>c</a:t>
            </a:r>
            <a:r>
              <a:rPr lang="en-US" sz="2800" i="1" dirty="0" smtClean="0"/>
              <a:t>riteria</a:t>
            </a:r>
            <a:r>
              <a:rPr lang="en-US" sz="2800" dirty="0" smtClean="0"/>
              <a:t>)</a:t>
            </a:r>
          </a:p>
          <a:p>
            <a:pPr marL="514350" indent="-514350">
              <a:buFont typeface="ESRI Environmental &amp; Icons" pitchFamily="2" charset="0"/>
              <a:buChar char="9"/>
            </a:pPr>
            <a:endParaRPr lang="en-US" sz="2800" dirty="0" smtClean="0"/>
          </a:p>
          <a:p>
            <a:pPr marL="514350" indent="-514350">
              <a:buFont typeface="ESRI Environmental &amp; Icons" pitchFamily="2" charset="0"/>
              <a:buChar char="9"/>
            </a:pPr>
            <a:r>
              <a:rPr lang="en-US" sz="2800" dirty="0"/>
              <a:t>Help </a:t>
            </a:r>
            <a:r>
              <a:rPr lang="en-US" sz="2800" u="sng" dirty="0"/>
              <a:t>identify</a:t>
            </a:r>
            <a:r>
              <a:rPr lang="en-US" sz="2800" dirty="0"/>
              <a:t> polluted waters; </a:t>
            </a:r>
            <a:r>
              <a:rPr lang="en-US" sz="2800" u="sng" dirty="0"/>
              <a:t>clean-up</a:t>
            </a:r>
            <a:r>
              <a:rPr lang="en-US" sz="2800" dirty="0"/>
              <a:t> polluted water, and make sure our waters don’t get </a:t>
            </a:r>
            <a:r>
              <a:rPr lang="en-US" sz="2800" u="sng" dirty="0"/>
              <a:t>more</a:t>
            </a:r>
            <a:r>
              <a:rPr lang="en-US" sz="2800" dirty="0"/>
              <a:t> polluted</a:t>
            </a:r>
          </a:p>
          <a:p>
            <a:pPr marL="514350" indent="-514350">
              <a:buFont typeface="ESRI Environmental &amp; Icons" pitchFamily="2" charset="0"/>
              <a:buChar char="9"/>
            </a:pPr>
            <a:endParaRPr lang="en-US" dirty="0" smtClean="0"/>
          </a:p>
          <a:p>
            <a:endParaRPr lang="en-US" dirty="0"/>
          </a:p>
        </p:txBody>
      </p:sp>
      <p:sp>
        <p:nvSpPr>
          <p:cNvPr id="6" name="Footer Placeholder 5"/>
          <p:cNvSpPr>
            <a:spLocks noGrp="1"/>
          </p:cNvSpPr>
          <p:nvPr>
            <p:ph type="ftr" sz="quarter" idx="11"/>
          </p:nvPr>
        </p:nvSpPr>
        <p:spPr/>
        <p:txBody>
          <a:bodyPr/>
          <a:lstStyle/>
          <a:p>
            <a:pPr algn="ctr"/>
            <a:r>
              <a:rPr lang="en-US" dirty="0" smtClean="0"/>
              <a:t>Improving and Protecting Alaska's Water Quality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395" y="83483"/>
            <a:ext cx="884009" cy="884009"/>
          </a:xfrm>
          <a:prstGeom prst="rect">
            <a:avLst/>
          </a:prstGeom>
        </p:spPr>
      </p:pic>
      <p:sp>
        <p:nvSpPr>
          <p:cNvPr id="4" name="Slide Number Placeholder 3"/>
          <p:cNvSpPr>
            <a:spLocks noGrp="1"/>
          </p:cNvSpPr>
          <p:nvPr>
            <p:ph type="sldNum" sz="quarter" idx="12"/>
          </p:nvPr>
        </p:nvSpPr>
        <p:spPr/>
        <p:txBody>
          <a:bodyPr/>
          <a:lstStyle/>
          <a:p>
            <a:fld id="{D1B05C06-1AF5-4E3E-835B-419A9D1AA012}" type="slidenum">
              <a:rPr lang="en-US" smtClean="0">
                <a:solidFill>
                  <a:srgbClr val="04617B">
                    <a:shade val="90000"/>
                  </a:srgbClr>
                </a:solidFill>
              </a:rPr>
              <a:pPr/>
              <a:t>9</a:t>
            </a:fld>
            <a:endParaRPr lang="en-US">
              <a:solidFill>
                <a:srgbClr val="04617B">
                  <a:shade val="90000"/>
                </a:srgbClr>
              </a:solidFill>
            </a:endParaRPr>
          </a:p>
        </p:txBody>
      </p:sp>
    </p:spTree>
    <p:extLst>
      <p:ext uri="{BB962C8B-B14F-4D97-AF65-F5344CB8AC3E}">
        <p14:creationId xmlns:p14="http://schemas.microsoft.com/office/powerpoint/2010/main" val="2756314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37569</TotalTime>
  <Words>7066</Words>
  <Application>Microsoft Office PowerPoint</Application>
  <PresentationFormat>Widescreen</PresentationFormat>
  <Paragraphs>893</Paragraphs>
  <Slides>73</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Cambria</vt:lpstr>
      <vt:lpstr>Century Gothic</vt:lpstr>
      <vt:lpstr>Constantia</vt:lpstr>
      <vt:lpstr>ESRI Environmental &amp; Icons</vt:lpstr>
      <vt:lpstr>Times New Roman</vt:lpstr>
      <vt:lpstr>Wingdings 2</vt:lpstr>
      <vt:lpstr>Flow</vt:lpstr>
      <vt:lpstr>Water Quality Standards Human Health Criteria  Technical Workgroup Meeting #1 </vt:lpstr>
      <vt:lpstr>Webinar instructions:</vt:lpstr>
      <vt:lpstr>Division of Water  </vt:lpstr>
      <vt:lpstr>Purpose of Technical Workgroup</vt:lpstr>
      <vt:lpstr>Outline</vt:lpstr>
      <vt:lpstr>Ground Rules for Workgroup</vt:lpstr>
      <vt:lpstr>PowerPoint Presentation</vt:lpstr>
      <vt:lpstr>Foundation of a Water Quality Standard</vt:lpstr>
      <vt:lpstr> What are Water Quality Standards (WQS)</vt:lpstr>
      <vt:lpstr>Where do Water Quality Standards (and discharge limits) apply?</vt:lpstr>
      <vt:lpstr>Human Health Criteria (HHC)</vt:lpstr>
      <vt:lpstr>What are HHC (cont.)</vt:lpstr>
      <vt:lpstr>When does HHC apply- Designated Use?</vt:lpstr>
      <vt:lpstr>Historical Context: National</vt:lpstr>
      <vt:lpstr>How do the 2015-recommended HHC compare with existing HHC?</vt:lpstr>
      <vt:lpstr>Why is Alaska interested in the HHC issue? </vt:lpstr>
      <vt:lpstr>What has DEC heard or learned to date? </vt:lpstr>
      <vt:lpstr>HHC in the Inorganic Toxics Criteria Worksheet</vt:lpstr>
      <vt:lpstr>Goals of this rule-making? </vt:lpstr>
      <vt:lpstr>Questions to be considered by the Workgroup</vt:lpstr>
      <vt:lpstr>Questions to be considered by the Workgroup</vt:lpstr>
      <vt:lpstr>Who else is working on this issue? </vt:lpstr>
      <vt:lpstr>PowerPoint Presentation</vt:lpstr>
      <vt:lpstr>Establishing a Human Health Criterion</vt:lpstr>
      <vt:lpstr>Use the EPA HHC Formula!</vt:lpstr>
      <vt:lpstr>PowerPoint Presentation</vt:lpstr>
      <vt:lpstr>Toxicity</vt:lpstr>
      <vt:lpstr>Reference Dose (NonCancer)/Cancer Slope Factor</vt:lpstr>
      <vt:lpstr>Exposure</vt:lpstr>
      <vt:lpstr>Body Weight</vt:lpstr>
      <vt:lpstr>Drinking Water Intake</vt:lpstr>
      <vt:lpstr>Fish Intake Rate/Fish Consumption Rate (FCR)</vt:lpstr>
      <vt:lpstr>FCR Preference Hierarchy, Cont. </vt:lpstr>
      <vt:lpstr>Bioaccumulation Rate</vt:lpstr>
      <vt:lpstr>Uncertainty</vt:lpstr>
      <vt:lpstr>Relative Source Contribution</vt:lpstr>
      <vt:lpstr>PowerPoint Presentation</vt:lpstr>
      <vt:lpstr>PowerPoint Presentation</vt:lpstr>
      <vt:lpstr>Fish Consumption Rates? </vt:lpstr>
      <vt:lpstr>Fish Consumption Rates</vt:lpstr>
      <vt:lpstr>Fish Consumption for Criteria v. Advisories?</vt:lpstr>
      <vt:lpstr>It is important to use Fish Consumption in the correct context</vt:lpstr>
      <vt:lpstr>Purpose of FCR Surveys</vt:lpstr>
      <vt:lpstr>What does an FCR look like?</vt:lpstr>
      <vt:lpstr>PowerPoint Presentation</vt:lpstr>
      <vt:lpstr>Fish consumption data needed for water quality standards development</vt:lpstr>
      <vt:lpstr>Fish consumption data needed for water quality standards development</vt:lpstr>
      <vt:lpstr>HHC: Population of interest: General or subset? </vt:lpstr>
      <vt:lpstr>HHC Population of interest: Consumers or Non-Consumers</vt:lpstr>
      <vt:lpstr>Suppression? </vt:lpstr>
      <vt:lpstr>Establishing a FCR</vt:lpstr>
      <vt:lpstr>Survey Components</vt:lpstr>
      <vt:lpstr>EPA Handout: Comparison of data collection approaches for fish consumption surveys</vt:lpstr>
      <vt:lpstr>PowerPoint Presentation</vt:lpstr>
      <vt:lpstr>PowerPoint Presentation</vt:lpstr>
      <vt:lpstr>PowerPoint Presentation</vt:lpstr>
      <vt:lpstr>Questions? </vt:lpstr>
      <vt:lpstr>2015 Fish Consumption Research Literature Review</vt:lpstr>
      <vt:lpstr>Research Methods</vt:lpstr>
      <vt:lpstr>Available Dietary Surveys</vt:lpstr>
      <vt:lpstr>Alaska Dietary Surveys</vt:lpstr>
      <vt:lpstr>HHC Literature Review: Peer Review </vt:lpstr>
      <vt:lpstr>Key Points from Peer Review</vt:lpstr>
      <vt:lpstr>Literature Review-what next? </vt:lpstr>
      <vt:lpstr> ADF&amp;G Subsistence Harvest Data</vt:lpstr>
      <vt:lpstr>ADF&amp;G Subsistence Harvest Data cont. </vt:lpstr>
      <vt:lpstr>Sources of Information: ADF&amp;G Subsistence Division  Technical Paper, No. 261</vt:lpstr>
      <vt:lpstr>ADF&amp;G- Subsistence Presentation</vt:lpstr>
      <vt:lpstr>Next Steps</vt:lpstr>
      <vt:lpstr>HHC Public Workshop</vt:lpstr>
      <vt:lpstr>Decisions on HHC and various factors will  account for multiple factors</vt:lpstr>
      <vt:lpstr>Thank you for your time!</vt:lpstr>
      <vt:lpstr>Alaska Department of Environmental Conservation</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Tabor, Brock</dc:creator>
  <cp:lastModifiedBy>Sonafrank, Nancy</cp:lastModifiedBy>
  <cp:revision>233</cp:revision>
  <dcterms:created xsi:type="dcterms:W3CDTF">2015-01-06T01:16:53Z</dcterms:created>
  <dcterms:modified xsi:type="dcterms:W3CDTF">2015-08-28T22:44:39Z</dcterms:modified>
</cp:coreProperties>
</file>