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73" r:id="rId6"/>
    <p:sldId id="260" r:id="rId7"/>
    <p:sldId id="27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5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78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760" y="3257787"/>
            <a:ext cx="9752484" cy="3085391"/>
          </a:xfrm>
          <a:prstGeom prst="rect">
            <a:avLst/>
          </a:prstGeom>
        </p:spPr>
        <p:txBody>
          <a:bodyPr lIns="90572" tIns="45286" rIns="90572" bIns="45286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765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20304" y="3300180"/>
            <a:ext cx="9751392" cy="2700572"/>
          </a:xfrm>
          <a:prstGeom prst="rect">
            <a:avLst/>
          </a:prstGeom>
        </p:spPr>
        <p:txBody>
          <a:bodyPr lIns="90572" tIns="45286" rIns="90572" bIns="4528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5979" y="6513910"/>
            <a:ext cx="5283200" cy="342900"/>
          </a:xfrm>
          <a:prstGeom prst="rect">
            <a:avLst/>
          </a:prstGeom>
        </p:spPr>
        <p:txBody>
          <a:bodyPr/>
          <a:lstStyle/>
          <a:p>
            <a:fld id="{4A21C985-6606-43FD-887A-7043659C4B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5979" y="6513910"/>
            <a:ext cx="5283200" cy="342900"/>
          </a:xfrm>
          <a:prstGeom prst="rect">
            <a:avLst/>
          </a:prstGeom>
        </p:spPr>
        <p:txBody>
          <a:bodyPr/>
          <a:lstStyle/>
          <a:p>
            <a:fld id="{4A21C985-6606-43FD-887A-7043659C4B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5979" y="6513910"/>
            <a:ext cx="5283200" cy="342900"/>
          </a:xfrm>
          <a:prstGeom prst="rect">
            <a:avLst/>
          </a:prstGeom>
        </p:spPr>
        <p:txBody>
          <a:bodyPr/>
          <a:lstStyle/>
          <a:p>
            <a:fld id="{4A21C985-6606-43FD-887A-7043659C4B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14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05979" y="6513910"/>
            <a:ext cx="5283200" cy="342900"/>
          </a:xfrm>
          <a:prstGeom prst="rect">
            <a:avLst/>
          </a:prstGeom>
          <a:noFill/>
        </p:spPr>
        <p:txBody>
          <a:bodyPr/>
          <a:lstStyle/>
          <a:p>
            <a:fld id="{5FBB28B0-48F2-49AD-9D97-19AD66702F1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97313" y="528638"/>
            <a:ext cx="4622800" cy="2600325"/>
          </a:xfrm>
          <a:prstGeom prst="rect">
            <a:avLst/>
          </a:prstGeo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46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41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05979" y="6513910"/>
            <a:ext cx="5283200" cy="342900"/>
          </a:xfrm>
          <a:prstGeom prst="rect">
            <a:avLst/>
          </a:prstGeom>
        </p:spPr>
        <p:txBody>
          <a:bodyPr/>
          <a:lstStyle/>
          <a:p>
            <a:fld id="{4A21C985-6606-43FD-887A-7043659C4B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3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4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6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84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92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76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48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760" y="3257787"/>
            <a:ext cx="9752484" cy="3085391"/>
          </a:xfrm>
          <a:prstGeom prst="rect">
            <a:avLst/>
          </a:prstGeom>
        </p:spPr>
        <p:txBody>
          <a:bodyPr lIns="90572" tIns="45286" rIns="90572" bIns="45286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78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219760" y="3257787"/>
            <a:ext cx="9752484" cy="3085391"/>
          </a:xfrm>
          <a:prstGeom prst="rect">
            <a:avLst/>
          </a:prstGeom>
        </p:spPr>
        <p:txBody>
          <a:bodyPr lIns="90572" tIns="45286" rIns="90572" bIns="45286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14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4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BEFF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615" y="1611950"/>
            <a:ext cx="10986769" cy="466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9587" y="6067497"/>
            <a:ext cx="498475" cy="589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36525">
              <a:lnSpc>
                <a:spcPct val="100000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8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2.jp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na.breuninger@Alaska.gov" TargetMode="External"/><Relationship Id="rId5" Type="http://schemas.openxmlformats.org/officeDocument/2006/relationships/hyperlink" Target="mailto:barbara.trost@alaska.gov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white@alaska.gov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hyperlink" Target="mailto:Denise.wiltse@alask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dec.alaska.gov/water/cruise_ships/pdfs/ambientfs110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c.alaska.gov/water/cruise-shi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14400" y="1438414"/>
            <a:ext cx="9802496" cy="3085091"/>
          </a:xfrm>
          <a:prstGeom prst="rect">
            <a:avLst/>
          </a:prstGeom>
        </p:spPr>
        <p:txBody>
          <a:bodyPr vert="horz" wrap="square" lIns="0" tIns="83455" rIns="0" bIns="0" rtlCol="0">
            <a:spAutoFit/>
          </a:bodyPr>
          <a:lstStyle/>
          <a:p>
            <a:pPr marL="643255" marR="5080">
              <a:lnSpc>
                <a:spcPct val="100000"/>
              </a:lnSpc>
            </a:pPr>
            <a:r>
              <a:rPr lang="en-US" sz="6500" dirty="0" smtClean="0">
                <a:solidFill>
                  <a:srgbClr val="DBEFF9"/>
                </a:solidFill>
              </a:rPr>
              <a:t>Juneau Air Quality and Cruise ship Emissions Monitoring</a:t>
            </a:r>
            <a:endParaRPr sz="6500" dirty="0"/>
          </a:p>
        </p:txBody>
      </p:sp>
      <p:sp>
        <p:nvSpPr>
          <p:cNvPr id="6" name="object 6"/>
          <p:cNvSpPr txBox="1"/>
          <p:nvPr/>
        </p:nvSpPr>
        <p:spPr>
          <a:xfrm>
            <a:off x="1233694" y="4937485"/>
            <a:ext cx="6081506" cy="109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800"/>
              </a:lnSpc>
            </a:pP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EP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 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3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CO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Q</a:t>
            </a:r>
            <a:r>
              <a:rPr sz="1700" spc="-15" dirty="0" smtClean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1700" spc="35" dirty="0" smtClean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5" dirty="0" smtClean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TY</a:t>
            </a:r>
            <a:r>
              <a:rPr lang="en-US"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 and DIVISION OF WATER QUALITY </a:t>
            </a:r>
          </a:p>
          <a:p>
            <a:pPr marL="12700" marR="5080">
              <a:lnSpc>
                <a:spcPct val="138800"/>
              </a:lnSpc>
            </a:pPr>
            <a:r>
              <a:rPr lang="en-US" sz="1700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January 29, 2019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953" y="4709921"/>
            <a:ext cx="10169652" cy="6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953" y="4709921"/>
            <a:ext cx="10170160" cy="68580"/>
          </a:xfrm>
          <a:custGeom>
            <a:avLst/>
            <a:gdLst/>
            <a:ahLst/>
            <a:cxnLst/>
            <a:rect l="l" t="t" r="r" b="b"/>
            <a:pathLst>
              <a:path w="10170160" h="68579">
                <a:moveTo>
                  <a:pt x="0" y="68579"/>
                </a:moveTo>
                <a:lnTo>
                  <a:pt x="10169652" y="68579"/>
                </a:lnTo>
                <a:lnTo>
                  <a:pt x="10169652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71273" y="624326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10" name="Picture 9" descr="ADE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2623" y="685800"/>
            <a:ext cx="20097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8273" y="359480"/>
            <a:ext cx="11369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4000" dirty="0" smtClean="0">
                <a:solidFill>
                  <a:srgbClr val="DBEFF9"/>
                </a:solidFill>
                <a:latin typeface="Century Gothic"/>
                <a:cs typeface="Century Gothic"/>
              </a:rPr>
              <a:t>2019</a:t>
            </a:r>
            <a:r>
              <a:rPr lang="en-US" sz="3200" dirty="0" smtClean="0">
                <a:solidFill>
                  <a:srgbClr val="DBEFF9"/>
                </a:solidFill>
                <a:latin typeface="Century Gothic"/>
                <a:cs typeface="Century Gothic"/>
              </a:rPr>
              <a:t> Ambient Air Quality Saturation Study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400" y="1249339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417" y="1236678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10</a:t>
            </a:fld>
            <a:endParaRPr lang="en-US" spc="-20" dirty="0"/>
          </a:p>
        </p:txBody>
      </p:sp>
      <p:sp>
        <p:nvSpPr>
          <p:cNvPr id="9" name="TextBox 8"/>
          <p:cNvSpPr txBox="1"/>
          <p:nvPr/>
        </p:nvSpPr>
        <p:spPr>
          <a:xfrm>
            <a:off x="646937" y="1348867"/>
            <a:ext cx="1093546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Saturation study: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study floods a small area with a large number of low-cost non-regulatory sensors for a short period of time, typically to answer a defined set of questions</a:t>
            </a:r>
            <a:endParaRPr lang="en-US" sz="2400" i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• 20 non-regulatory PM2.5 sensors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set up in a grid in downtown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area</a:t>
            </a:r>
          </a:p>
          <a:p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•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10 non-regulatory passive SO</a:t>
            </a:r>
            <a:r>
              <a:rPr lang="en-US" sz="2400" baseline="-250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samplers at selected sites on days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many cruise ships in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port</a:t>
            </a:r>
          </a:p>
          <a:p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• Site selections yet to be made:  city and state buildings;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volunteers </a:t>
            </a:r>
          </a:p>
          <a:p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• Results of screening level study and available funding will determine future actions. </a:t>
            </a:r>
          </a:p>
          <a:p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5" y="5764415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8262" y="390029"/>
            <a:ext cx="11369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4000" dirty="0" smtClean="0">
                <a:solidFill>
                  <a:srgbClr val="DBEFF9"/>
                </a:solidFill>
                <a:latin typeface="Century Gothic"/>
                <a:cs typeface="Century Gothic"/>
              </a:rPr>
              <a:t>Saturation Study Equipment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058" y="1315854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882" y="1276732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04567" y="1576153"/>
            <a:ext cx="5757482" cy="5005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indent="-342900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PM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2.5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Purple Air</a:t>
            </a:r>
          </a:p>
          <a:p>
            <a:pPr marL="548640" lvl="2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Continuous</a:t>
            </a:r>
          </a:p>
          <a:p>
            <a:pPr marL="548640" lvl="2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Non-regulatory </a:t>
            </a:r>
          </a:p>
          <a:p>
            <a:pPr marL="548640" lvl="2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Posts real-time data on website</a:t>
            </a:r>
          </a:p>
          <a:p>
            <a:pPr marL="548640" lvl="2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20 sites – 	</a:t>
            </a:r>
          </a:p>
          <a:p>
            <a:pPr marL="1005840" lvl="3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Mar-May 2019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pre season</a:t>
            </a:r>
          </a:p>
          <a:p>
            <a:pPr marL="1005840" lvl="3" indent="-342900"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Jun –Oct 2019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maximum impact</a:t>
            </a:r>
            <a:endParaRPr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91440" marR="890905" indent="-342900">
              <a:lnSpc>
                <a:spcPct val="11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pc="-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SO</a:t>
            </a:r>
            <a:r>
              <a:rPr lang="en-US" spc="-5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2</a:t>
            </a:r>
            <a:r>
              <a:rPr lang="en-US" spc="-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  <a:sym typeface="Wingdings" panose="05000000000000000000" pitchFamily="2" charset="2"/>
              </a:rPr>
              <a:t> Ogawa Passive Sampler</a:t>
            </a:r>
          </a:p>
          <a:p>
            <a:pPr marL="548640" marR="890905" lvl="2" indent="-342900">
              <a:lnSpc>
                <a:spcPct val="11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Integrated  (12-24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hours)</a:t>
            </a:r>
          </a:p>
          <a:p>
            <a:pPr marL="548640" marR="890905" lvl="2" indent="-342900">
              <a:lnSpc>
                <a:spcPct val="11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Non-regulatory</a:t>
            </a:r>
            <a:endParaRPr lang="en-US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548640" marR="890905" lvl="2" indent="-342900">
              <a:lnSpc>
                <a:spcPct val="11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Detection limit 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Century Gothic"/>
              </a:rPr>
              <a:t>(24 hours)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~3.8 ppb (depends   on lab analysis)</a:t>
            </a:r>
          </a:p>
          <a:p>
            <a:pPr marL="548640" marR="890905" lvl="2" indent="-342900">
              <a:lnSpc>
                <a:spcPct val="110000"/>
              </a:lnSpc>
              <a:spcBef>
                <a:spcPts val="600"/>
              </a:spcBef>
              <a:buClr>
                <a:srgbClr val="FFFF00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10  sites; 2 per week for 4 weeks</a:t>
            </a:r>
            <a:endParaRPr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11</a:t>
            </a:fld>
            <a:endParaRPr lang="en-US" spc="-2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8" y="1669898"/>
            <a:ext cx="3124200" cy="2265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8" y="4409733"/>
            <a:ext cx="3124200" cy="2333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"/>
          <a:stretch/>
        </p:blipFill>
        <p:spPr>
          <a:xfrm>
            <a:off x="10316971" y="1620631"/>
            <a:ext cx="1090930" cy="2311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8042" y="4034680"/>
            <a:ext cx="2629859" cy="1859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-2989" t="53447" r="2445" b="29313"/>
          <a:stretch/>
        </p:blipFill>
        <p:spPr>
          <a:xfrm>
            <a:off x="3407164" y="5980923"/>
            <a:ext cx="5953258" cy="762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346" t="35019" r="42163" b="39664"/>
          <a:stretch/>
        </p:blipFill>
        <p:spPr>
          <a:xfrm>
            <a:off x="9597411" y="5993534"/>
            <a:ext cx="1383220" cy="762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8436" y="1679819"/>
            <a:ext cx="1561016" cy="2260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87" y="5766076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825"/>
            <a:ext cx="11099797" cy="553998"/>
          </a:xfrm>
        </p:spPr>
        <p:txBody>
          <a:bodyPr/>
          <a:lstStyle/>
          <a:p>
            <a:r>
              <a:rPr lang="en-US" sz="3600" dirty="0" smtClean="0"/>
              <a:t>Access to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157141"/>
            <a:ext cx="6019800" cy="203132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Purple Air PM</a:t>
            </a:r>
            <a:r>
              <a:rPr lang="en-US" sz="3200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</a:p>
          <a:p>
            <a:r>
              <a:rPr lang="en-US" sz="2800" dirty="0" smtClean="0"/>
              <a:t>• </a:t>
            </a:r>
            <a:r>
              <a:rPr lang="en-US" sz="2400" dirty="0" smtClean="0"/>
              <a:t>Wireless communication &amp; SD cards</a:t>
            </a:r>
          </a:p>
          <a:p>
            <a:r>
              <a:rPr lang="en-US" sz="2400" dirty="0" smtClean="0"/>
              <a:t>• DEC will develop website for the study</a:t>
            </a:r>
            <a:endParaRPr lang="en-US" sz="2400" dirty="0"/>
          </a:p>
          <a:p>
            <a:r>
              <a:rPr lang="en-US" sz="2400" dirty="0" smtClean="0"/>
              <a:t>• May look something like this</a:t>
            </a:r>
          </a:p>
          <a:p>
            <a:r>
              <a:rPr lang="en-US" sz="2400" dirty="0"/>
              <a:t>• </a:t>
            </a:r>
            <a:r>
              <a:rPr lang="en-US" sz="2400" dirty="0" smtClean="0"/>
              <a:t>Still in planning phase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217427" y="3958173"/>
            <a:ext cx="5669279" cy="166199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Ogawa Passive SO</a:t>
            </a:r>
            <a:r>
              <a:rPr lang="en-US" sz="3200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monitors</a:t>
            </a:r>
          </a:p>
          <a:p>
            <a:r>
              <a:rPr lang="en-US" sz="2800" dirty="0" smtClean="0"/>
              <a:t>• </a:t>
            </a:r>
            <a:r>
              <a:rPr lang="en-US" sz="2400" dirty="0" smtClean="0"/>
              <a:t>Not ‘real time’</a:t>
            </a:r>
          </a:p>
          <a:p>
            <a:r>
              <a:rPr lang="en-US" sz="2400" dirty="0" smtClean="0"/>
              <a:t>• Exposed 12 - 24 hours</a:t>
            </a:r>
          </a:p>
          <a:p>
            <a:r>
              <a:rPr lang="en-US" sz="2400" dirty="0"/>
              <a:t>• W</a:t>
            </a:r>
            <a:r>
              <a:rPr lang="en-US" sz="2400" dirty="0" smtClean="0"/>
              <a:t>ait for lab analysis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5170"/>
            <a:ext cx="5050423" cy="656043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40808" y="2590800"/>
            <a:ext cx="1259844" cy="457200"/>
          </a:xfrm>
          <a:prstGeom prst="right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4"/>
          <p:cNvSpPr/>
          <p:nvPr/>
        </p:nvSpPr>
        <p:spPr>
          <a:xfrm>
            <a:off x="304800" y="918854"/>
            <a:ext cx="6400800" cy="71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15" y="5762070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616699" cy="553998"/>
          </a:xfrm>
        </p:spPr>
        <p:txBody>
          <a:bodyPr/>
          <a:lstStyle/>
          <a:p>
            <a:r>
              <a:rPr lang="en-US" sz="3600" kern="12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n-ea"/>
              </a:rPr>
              <a:t>Preliminary monitoring plan </a:t>
            </a:r>
            <a:endParaRPr lang="en-US" sz="3200" kern="1200" dirty="0">
              <a:solidFill>
                <a:schemeClr val="accent6">
                  <a:lumMod val="20000"/>
                  <a:lumOff val="80000"/>
                </a:schemeClr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704" y="1371600"/>
            <a:ext cx="11327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Monitoring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Before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the start of the cruise ship season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on April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28, 2019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Purple Air: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grid pattern covering downtown Juneau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Power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cost ~ $1/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Operating entire study period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Passive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sampler 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3 days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chosen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to have similar weather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conditions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to expected ‘worst’ 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days </a:t>
            </a:r>
          </a:p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Plume 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identification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monitoring</a:t>
            </a:r>
          </a:p>
          <a:p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• Passive Ogawa SO</a:t>
            </a:r>
            <a:r>
              <a:rPr lang="en-US" baseline="-25000" dirty="0">
                <a:solidFill>
                  <a:schemeClr val="bg1"/>
                </a:solidFill>
                <a:latin typeface="Century Gothic"/>
                <a:cs typeface="Century Gothic"/>
              </a:rPr>
              <a:t>2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Located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at a subset of Purple Air sites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Targeted  sampling at days </a:t>
            </a:r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with large number of cruise ships in port (example 6 cruise ships in port on 5/28/19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No power required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679704" y="1158240"/>
            <a:ext cx="10739628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15" y="5789815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40450" y="201168"/>
            <a:ext cx="5334000" cy="6324600"/>
            <a:chOff x="6619124" y="131765"/>
            <a:chExt cx="5458636" cy="6527561"/>
          </a:xfrm>
        </p:grpSpPr>
        <p:sp>
          <p:nvSpPr>
            <p:cNvPr id="5" name="Rectangle 4"/>
            <p:cNvSpPr/>
            <p:nvPr/>
          </p:nvSpPr>
          <p:spPr>
            <a:xfrm>
              <a:off x="6619124" y="3727510"/>
              <a:ext cx="5458636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7690"/>
            <a:stretch/>
          </p:blipFill>
          <p:spPr>
            <a:xfrm>
              <a:off x="6632171" y="3970497"/>
              <a:ext cx="5419382" cy="26888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131765"/>
              <a:ext cx="5410200" cy="10768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650" y="1117010"/>
              <a:ext cx="5422903" cy="273199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16113" y="197475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Targeted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days with large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number of cruise ships in port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(example 6 cruise ships in port on 5/28/19)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93" y="265924"/>
            <a:ext cx="6154208" cy="1107996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Passive Ogawa SO</a:t>
            </a:r>
            <a:r>
              <a:rPr lang="en-US" sz="3600" baseline="-25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r>
              <a:rPr lang="en-US" sz="36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baseline="-25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monitoring</a:t>
            </a:r>
          </a:p>
        </p:txBody>
      </p:sp>
      <p:sp>
        <p:nvSpPr>
          <p:cNvPr id="14" name="object 4"/>
          <p:cNvSpPr/>
          <p:nvPr/>
        </p:nvSpPr>
        <p:spPr>
          <a:xfrm>
            <a:off x="123297" y="1566717"/>
            <a:ext cx="6400800" cy="71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789815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722"/>
            <a:ext cx="11099797" cy="615553"/>
          </a:xfrm>
        </p:spPr>
        <p:txBody>
          <a:bodyPr/>
          <a:lstStyle/>
          <a:p>
            <a:r>
              <a:rPr lang="en-US" sz="3600" dirty="0" smtClean="0"/>
              <a:t>Example</a:t>
            </a:r>
            <a:r>
              <a:rPr lang="en-US" sz="4000" dirty="0" smtClean="0"/>
              <a:t> Sensor Grid</a:t>
            </a:r>
            <a:endParaRPr lang="en-US" sz="4000" dirty="0"/>
          </a:p>
        </p:txBody>
      </p:sp>
      <p:sp>
        <p:nvSpPr>
          <p:cNvPr id="6" name="object 4"/>
          <p:cNvSpPr/>
          <p:nvPr/>
        </p:nvSpPr>
        <p:spPr>
          <a:xfrm>
            <a:off x="498158" y="1104770"/>
            <a:ext cx="10739628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15853"/>
            <a:ext cx="6672954" cy="5215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1000" y="15240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PM</a:t>
            </a:r>
            <a:r>
              <a:rPr lang="en-US" sz="3200" baseline="-25000" dirty="0" smtClean="0">
                <a:solidFill>
                  <a:schemeClr val="bg1"/>
                </a:solidFill>
              </a:rPr>
              <a:t>2.5</a:t>
            </a:r>
            <a:r>
              <a:rPr lang="en-US" sz="3200" dirty="0" smtClean="0">
                <a:solidFill>
                  <a:schemeClr val="bg1"/>
                </a:solidFill>
              </a:rPr>
              <a:t> sensor locations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(Purple Air)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SO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samplers will be collocated with some of the Purple Air sensors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43800" y="1524000"/>
            <a:ext cx="457200" cy="431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815" y="5764415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526" t="23077" r="26875" b="27307"/>
          <a:stretch/>
        </p:blipFill>
        <p:spPr>
          <a:xfrm>
            <a:off x="679704" y="1471407"/>
            <a:ext cx="5417098" cy="312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10642597" cy="553998"/>
          </a:xfrm>
        </p:spPr>
        <p:txBody>
          <a:bodyPr/>
          <a:lstStyle/>
          <a:p>
            <a:r>
              <a:rPr lang="en-US" sz="3600" dirty="0" smtClean="0"/>
              <a:t>Help us help you…</a:t>
            </a:r>
            <a:endParaRPr lang="en-US" sz="3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83" y="5631237"/>
            <a:ext cx="990784" cy="9907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4200" y="1496550"/>
            <a:ext cx="5423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Add information to the laminated map with sticky flags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 rot="11087512">
            <a:off x="3048000" y="2738658"/>
            <a:ext cx="304800" cy="749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785" y="4710845"/>
            <a:ext cx="101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Are you willing to host a monitor?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858" y="1453109"/>
            <a:ext cx="459132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Contact us! </a:t>
            </a:r>
          </a:p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Barbara Trost 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AMQA Program  Manager</a:t>
            </a:r>
          </a:p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5"/>
              </a:rPr>
              <a:t>b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5"/>
              </a:rPr>
              <a:t>arbara.trost@alaska.gov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907-269-6249</a:t>
            </a:r>
          </a:p>
          <a:p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Anna Breuninger 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Saturation Study Coordinator </a:t>
            </a: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6"/>
              </a:rPr>
              <a:t>anna.breuninger@alaska.gov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907-269-7573</a:t>
            </a: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754" y="51434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11EF1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….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11EF1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please </a:t>
            </a:r>
            <a:r>
              <a:rPr lang="en-US" sz="2400" dirty="0">
                <a:solidFill>
                  <a:srgbClr val="11EF1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leave your name, phone number, email and address &amp; location proposed on </a:t>
            </a:r>
            <a:r>
              <a:rPr lang="en-US" sz="2400" dirty="0" smtClean="0">
                <a:solidFill>
                  <a:srgbClr val="11EF1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</a:t>
            </a:r>
            <a:r>
              <a:rPr lang="en-US" sz="2400" dirty="0">
                <a:solidFill>
                  <a:srgbClr val="11EF1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green signup sheet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76" y="5214414"/>
            <a:ext cx="1851779" cy="1407607"/>
          </a:xfrm>
          <a:prstGeom prst="rect">
            <a:avLst/>
          </a:prstGeom>
        </p:spPr>
      </p:pic>
      <p:sp>
        <p:nvSpPr>
          <p:cNvPr id="27" name="object 4"/>
          <p:cNvSpPr/>
          <p:nvPr/>
        </p:nvSpPr>
        <p:spPr>
          <a:xfrm>
            <a:off x="679704" y="1158240"/>
            <a:ext cx="10739628" cy="71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Rectangle 30"/>
          <p:cNvSpPr/>
          <p:nvPr/>
        </p:nvSpPr>
        <p:spPr>
          <a:xfrm rot="15833086">
            <a:off x="3742263" y="3639278"/>
            <a:ext cx="304800" cy="74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296324">
            <a:off x="4192795" y="2809634"/>
            <a:ext cx="304800" cy="74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48681" y="838200"/>
            <a:ext cx="7735330" cy="273343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Commercial Passenger Vessel Environmental Compliance Program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“</a:t>
            </a:r>
            <a:r>
              <a:rPr lang="en-US" sz="4000" dirty="0">
                <a:solidFill>
                  <a:srgbClr val="FFFF00"/>
                </a:solidFill>
              </a:rPr>
              <a:t>Cruise Ship Program</a:t>
            </a:r>
            <a:r>
              <a:rPr lang="en-US" sz="4000" dirty="0" smtClean="0">
                <a:solidFill>
                  <a:srgbClr val="FFFF00"/>
                </a:solidFill>
              </a:rPr>
              <a:t>”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January 29, 2019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39" y="4621427"/>
            <a:ext cx="10602096" cy="19317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  <a:r>
              <a:rPr lang="en-US" sz="3200" dirty="0">
                <a:latin typeface="Century Gothic" panose="020B0502020202020204" pitchFamily="34" charset="0"/>
              </a:rPr>
              <a:t>Large Cruise Ships (&gt;250 passengers)</a:t>
            </a:r>
          </a:p>
          <a:p>
            <a:pPr marL="0" lvl="1" indent="0">
              <a:spcBef>
                <a:spcPts val="750"/>
              </a:spcBef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Small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Cruise Ships (50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to 249 passengers)</a:t>
            </a:r>
          </a:p>
          <a:p>
            <a:pPr marL="0" lvl="1" indent="0">
              <a:spcBef>
                <a:spcPts val="750"/>
              </a:spcBef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Alaska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State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erries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083882F6-CA0A-4610-A5DA-D51DA9744C9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DE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9" y="704964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830997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24000" y="2209800"/>
            <a:ext cx="8769178" cy="396716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18 AAC 50.070 – Marine Vessel Visible Emission Standards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xemptions are granted for initial startup &amp; maneuvering</a:t>
            </a:r>
            <a:endParaRPr lang="en-US" dirty="0"/>
          </a:p>
          <a:p>
            <a:pPr marL="571500" indent="-5715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EPA Reference Method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083882F6-CA0A-4610-A5DA-D51DA9744C9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546101" y="1511905"/>
            <a:ext cx="10738104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Opacity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229600" cy="3962400"/>
          </a:xfrm>
        </p:spPr>
        <p:txBody>
          <a:bodyPr>
            <a:normAutofit/>
          </a:bodyPr>
          <a:lstStyle/>
          <a:p>
            <a:r>
              <a:rPr lang="en-US" sz="1600" b="1" dirty="0"/>
              <a:t>18 AAC 50.070. Marine vessel visible emission standards</a:t>
            </a:r>
            <a:endParaRPr lang="en-US" sz="1600" b="1" i="1" dirty="0"/>
          </a:p>
          <a:p>
            <a:endParaRPr lang="en-US" sz="1600" i="1" dirty="0"/>
          </a:p>
          <a:p>
            <a:r>
              <a:rPr lang="en-US" sz="1600" i="1" dirty="0"/>
              <a:t>1)(A) While vessel is at berth or anchor (over </a:t>
            </a:r>
            <a:r>
              <a:rPr lang="en-US" sz="1600" b="1" i="1" dirty="0"/>
              <a:t>20%</a:t>
            </a:r>
            <a:r>
              <a:rPr lang="en-US" sz="1600" i="1" dirty="0"/>
              <a:t> for up to three minutes )</a:t>
            </a:r>
          </a:p>
          <a:p>
            <a:endParaRPr lang="en-US" sz="1600" dirty="0"/>
          </a:p>
          <a:p>
            <a:r>
              <a:rPr lang="en-US" sz="1600" i="1" dirty="0"/>
              <a:t>(1)(B) While vessel is at berth during initial startup of the vessel preparing to cast off or weigh anchor (over </a:t>
            </a:r>
            <a:r>
              <a:rPr lang="en-US" sz="1600" b="1" i="1" dirty="0"/>
              <a:t>20%</a:t>
            </a:r>
            <a:r>
              <a:rPr lang="en-US" sz="1600" i="1" dirty="0"/>
              <a:t> for up to six minutes)</a:t>
            </a:r>
            <a:endParaRPr lang="en-US" sz="1600" dirty="0"/>
          </a:p>
          <a:p>
            <a:endParaRPr lang="en-US" sz="1600" i="1" dirty="0"/>
          </a:p>
          <a:p>
            <a:r>
              <a:rPr lang="en-US" sz="1600" i="1" dirty="0"/>
              <a:t>(2)During the hour immediately after weighing anchor or casting off (up to 40% for an hour </a:t>
            </a:r>
            <a:r>
              <a:rPr lang="en-US" sz="1600" b="1" i="1" dirty="0"/>
              <a:t>or</a:t>
            </a:r>
            <a:r>
              <a:rPr lang="en-US" sz="1600" i="1" dirty="0"/>
              <a:t> up to 100% for nine minutes)</a:t>
            </a:r>
          </a:p>
          <a:p>
            <a:r>
              <a:rPr lang="en-US" sz="1600" b="1" dirty="0"/>
              <a:t> </a:t>
            </a:r>
            <a:endParaRPr lang="en-US" sz="1600" dirty="0"/>
          </a:p>
          <a:p>
            <a:r>
              <a:rPr lang="en-US" sz="1600" i="1" dirty="0"/>
              <a:t>(3) During the hour before completion of maneuvering to anchor or making fast to shore (up to 40% for an hour </a:t>
            </a:r>
            <a:r>
              <a:rPr lang="en-US" sz="1600" b="1" i="1" dirty="0"/>
              <a:t>or</a:t>
            </a:r>
            <a:r>
              <a:rPr lang="en-US" sz="1600" i="1" dirty="0"/>
              <a:t> up to 100% for nine minutes)</a:t>
            </a:r>
          </a:p>
          <a:p>
            <a:endParaRPr lang="en-US" sz="1600" i="1" dirty="0"/>
          </a:p>
          <a:p>
            <a:r>
              <a:rPr lang="en-US" sz="1600" i="1" dirty="0"/>
              <a:t>(4)Vessel underway and not covered under 1-3 above (over </a:t>
            </a:r>
            <a:r>
              <a:rPr lang="en-US" sz="1600" b="1" i="1" dirty="0"/>
              <a:t>20%</a:t>
            </a:r>
            <a:r>
              <a:rPr lang="en-US" sz="1600" i="1" dirty="0"/>
              <a:t> for up to three minutes )</a:t>
            </a:r>
          </a:p>
          <a:p>
            <a:endParaRPr lang="en-US" sz="1400" dirty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19</a:t>
            </a:fld>
            <a:endParaRPr lang="en-US" spc="-20" dirty="0">
              <a:solidFill>
                <a:prstClr val="whit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483" y="1511904"/>
            <a:ext cx="10738104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6736" y="381000"/>
            <a:ext cx="106348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7585" algn="l"/>
                <a:tab pos="4392295" algn="l"/>
              </a:tabLst>
            </a:pPr>
            <a:r>
              <a:rPr lang="en-US" sz="4800" spc="-10" dirty="0" smtClean="0">
                <a:solidFill>
                  <a:srgbClr val="DBEFF9"/>
                </a:solidFill>
                <a:latin typeface="Century Gothic"/>
                <a:cs typeface="Century Gothic"/>
              </a:rPr>
              <a:t>Who at DEC Monitors Cruise Ships?</a:t>
            </a:r>
            <a:endParaRPr sz="4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20446" y="251165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Cruise Ships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3828" y="2504105"/>
            <a:ext cx="1066800" cy="3048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2736" y="223095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Wastewater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2820360"/>
            <a:ext cx="1124712" cy="49959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4552" y="319915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Air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62044" y="3202800"/>
            <a:ext cx="1207008" cy="23430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24678" y="3015289"/>
            <a:ext cx="181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Opacity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39184" y="3458230"/>
            <a:ext cx="1179576" cy="61316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9052" y="3741541"/>
            <a:ext cx="191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1EF16"/>
                </a:solidFill>
              </a:rPr>
              <a:t>Ambient Air Quality</a:t>
            </a:r>
            <a:endParaRPr lang="en-US" sz="2000" dirty="0">
              <a:solidFill>
                <a:srgbClr val="11EF16"/>
              </a:solidFill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793242" y="5043222"/>
            <a:ext cx="105987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8846"/>
              <a:buFont typeface="Wingdings"/>
              <a:buChar char=""/>
              <a:tabLst>
                <a:tab pos="355600" algn="l"/>
              </a:tabLst>
            </a:pPr>
            <a:r>
              <a:rPr lang="en-US" sz="2600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Yellow – Division of Water Quality; Cruise Ships – Ed White </a:t>
            </a:r>
            <a:endParaRPr sz="26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781050" y="5677633"/>
            <a:ext cx="1059878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1EF16"/>
              </a:buClr>
              <a:buSzPct val="78846"/>
              <a:buFont typeface="Wingdings"/>
              <a:buChar char=""/>
              <a:tabLst>
                <a:tab pos="355600" algn="l"/>
              </a:tabLst>
            </a:pPr>
            <a:r>
              <a:rPr lang="en-US" sz="2600" spc="-5" dirty="0" smtClean="0">
                <a:solidFill>
                  <a:srgbClr val="11EF16"/>
                </a:solidFill>
                <a:latin typeface="Century Gothic"/>
                <a:cs typeface="Century Gothic"/>
              </a:rPr>
              <a:t>Green – Division of Air Quality; Air Monitoring- Barbara Trost</a:t>
            </a:r>
            <a:endParaRPr sz="2600" dirty="0">
              <a:solidFill>
                <a:srgbClr val="11EF16"/>
              </a:solidFill>
              <a:latin typeface="Century Gothic"/>
              <a:cs typeface="Century Gothic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2</a:t>
            </a:fld>
            <a:endParaRPr lang="en-US"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16507"/>
            <a:ext cx="5105400" cy="306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1" y="1576753"/>
            <a:ext cx="7467076" cy="49780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553998"/>
          </a:xfrm>
        </p:spPr>
        <p:txBody>
          <a:bodyPr/>
          <a:lstStyle/>
          <a:p>
            <a:pPr algn="l"/>
            <a:r>
              <a:rPr lang="en-US" sz="3600" dirty="0" smtClean="0"/>
              <a:t>Opacity Monitoring of Cruise Ships &amp; State Ferries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20</a:t>
            </a:fld>
            <a:endParaRPr lang="en-US" spc="-2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1" y="617204"/>
            <a:ext cx="11099797" cy="830997"/>
          </a:xfrm>
        </p:spPr>
        <p:txBody>
          <a:bodyPr/>
          <a:lstStyle/>
          <a:p>
            <a:r>
              <a:rPr lang="en-US" dirty="0" smtClean="0"/>
              <a:t>Opacity Monitoring Program 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ADEC staff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ADEC Contractor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Minimum of 225 reading per cruise ship season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US Forest Service Rangers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Address Public Complaints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Conduct a Method 9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Contact the cruise line</a:t>
            </a:r>
          </a:p>
          <a:p>
            <a:pPr>
              <a:lnSpc>
                <a:spcPct val="90000"/>
              </a:lnSpc>
            </a:pPr>
            <a:endParaRPr lang="en-US" sz="6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S</a:t>
            </a:r>
            <a:r>
              <a:rPr lang="en-US" sz="3200" dirty="0" smtClean="0">
                <a:latin typeface="Corbel" panose="020B0503020204020204" pitchFamily="34" charset="0"/>
              </a:rPr>
              <a:t>elf-monitor (Continuous Emissions Monitoring)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bel" panose="020B0503020204020204" pitchFamily="34" charset="0"/>
              </a:rPr>
              <a:t>Self-report under 18 AAC 50.240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21</a:t>
            </a:fld>
            <a:endParaRPr lang="en-US" spc="-20" dirty="0">
              <a:solidFill>
                <a:prstClr val="white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601483" y="1484355"/>
            <a:ext cx="10738104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22" y="2946400"/>
            <a:ext cx="4161788" cy="3121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830997"/>
          </a:xfrm>
        </p:spPr>
        <p:txBody>
          <a:bodyPr/>
          <a:lstStyle/>
          <a:p>
            <a:r>
              <a:rPr lang="en-US" dirty="0" smtClean="0"/>
              <a:t>Opacity Monitoring in 2018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10793"/>
              </p:ext>
            </p:extLst>
          </p:nvPr>
        </p:nvGraphicFramePr>
        <p:xfrm>
          <a:off x="888387" y="3790445"/>
          <a:ext cx="3383907" cy="238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167"/>
                <a:gridCol w="17937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Port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Number of Readings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Anchorage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Haines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Hoonah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Juneau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233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Ketchikan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196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Seward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Sitka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Skagway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Wrangell, AK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3037" y="3394071"/>
            <a:ext cx="5080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 and Contractor Opacity Reading Count by Port (2018)</a:t>
            </a:r>
            <a:endParaRPr kumimoji="0" lang="en-US" altLang="ja-JP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46101" y="1536967"/>
            <a:ext cx="10738104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22</a:t>
            </a:fld>
            <a:endParaRPr lang="en-US" spc="-2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37" y="177136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Opacity Readings Per Year Summary</a:t>
            </a:r>
            <a:endParaRPr lang="en-US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16409"/>
              </p:ext>
            </p:extLst>
          </p:nvPr>
        </p:nvGraphicFramePr>
        <p:xfrm>
          <a:off x="849237" y="2356147"/>
          <a:ext cx="7391400" cy="96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940"/>
                <a:gridCol w="1040541"/>
                <a:gridCol w="1040541"/>
                <a:gridCol w="1040541"/>
                <a:gridCol w="936701"/>
                <a:gridCol w="1130136"/>
              </a:tblGrid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Number of Readings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388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78" y="2799972"/>
            <a:ext cx="4356700" cy="32675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975" y="572535"/>
            <a:ext cx="11277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4800" spc="-5" dirty="0" smtClean="0">
                <a:solidFill>
                  <a:srgbClr val="DBEFF9"/>
                </a:solidFill>
                <a:latin typeface="Century Gothic"/>
                <a:cs typeface="Century Gothic"/>
              </a:rPr>
              <a:t>Opacity Enforcement in 2018</a:t>
            </a:r>
            <a:endParaRPr sz="4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550" y="1355597"/>
            <a:ext cx="10738104" cy="45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4236" y="6143587"/>
            <a:ext cx="2222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8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21" y="173696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Opacity Enforcement Action Per Year Summary</a:t>
            </a:r>
            <a:endParaRPr lang="en-US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765605"/>
              </p:ext>
            </p:extLst>
          </p:nvPr>
        </p:nvGraphicFramePr>
        <p:xfrm>
          <a:off x="670443" y="2377420"/>
          <a:ext cx="7315200" cy="124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634"/>
                <a:gridCol w="1444166"/>
                <a:gridCol w="887057"/>
                <a:gridCol w="1029814"/>
                <a:gridCol w="1054929"/>
                <a:gridCol w="990600"/>
              </a:tblGrid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2010- 2014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Violations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49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1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Settlement totals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$533,125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$75,000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TBD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23</a:t>
            </a:fld>
            <a:endParaRPr lang="en-US" spc="-20" dirty="0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57049"/>
              </p:ext>
            </p:extLst>
          </p:nvPr>
        </p:nvGraphicFramePr>
        <p:xfrm>
          <a:off x="732246" y="4208840"/>
          <a:ext cx="6540012" cy="2150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662"/>
                <a:gridCol w="1305168"/>
                <a:gridCol w="1746782"/>
                <a:gridCol w="1422400"/>
              </a:tblGrid>
              <a:tr h="155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Vessel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HAL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Nieuw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Amsterdam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6/19/18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Skagway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Westerdam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6/20/18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Haines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NCL Norwegian Jewel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7/11/18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Ketchikan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Settled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PCL Emerald Princess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7/31/18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Ketchikan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PCL Golden Princess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7/31/18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Juneau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Eurodam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Ketchikan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RCL Radiance of the Seas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8/8/18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Ketchikan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RCL Radiance of the Seas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8/17/18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Seward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HAL Amsterdam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8/24/18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Ketchikan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5600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90550" y="3831733"/>
            <a:ext cx="50809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Opacity Violations Issued (2018)</a:t>
            </a:r>
            <a:endParaRPr kumimoji="0" lang="en-US" altLang="ja-JP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1" y="617204"/>
            <a:ext cx="11099797" cy="830997"/>
          </a:xfrm>
        </p:spPr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57108" y="1894618"/>
            <a:ext cx="4782479" cy="4431983"/>
          </a:xfrm>
        </p:spPr>
        <p:txBody>
          <a:bodyPr/>
          <a:lstStyle/>
          <a:p>
            <a:r>
              <a:rPr lang="en-US" sz="32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Contact us! </a:t>
            </a:r>
          </a:p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Ed White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CPVEC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Program  Manager</a:t>
            </a: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edward.white@alaska.gov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907-465-5138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Denise Wiltse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Program Specialist	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4"/>
              </a:rPr>
              <a:t>denise.wiltse@alaska.gov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907-465-5278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/>
            <a:fld id="{81D60167-4931-47E6-BA6A-407CBD079E47}" type="slidenum">
              <a:rPr lang="en-US" spc="-20" smtClean="0">
                <a:solidFill>
                  <a:prstClr val="white"/>
                </a:solidFill>
              </a:rPr>
              <a:pPr marL="136525"/>
              <a:t>24</a:t>
            </a:fld>
            <a:endParaRPr lang="en-US" spc="-20" dirty="0">
              <a:solidFill>
                <a:prstClr val="white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601483" y="1511904"/>
            <a:ext cx="10738104" cy="45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7" name="Picture 6" descr="ADEC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580" y="219610"/>
            <a:ext cx="1082007" cy="1082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3" y="1992922"/>
            <a:ext cx="5615354" cy="37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7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56955"/>
            <a:ext cx="110997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2018 Concerns and Questions</a:t>
            </a:r>
            <a:endParaRPr spc="-1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710" y="1590299"/>
            <a:ext cx="6826890" cy="454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3000"/>
              </a:spcAft>
              <a:buSzPct val="79411"/>
              <a:tabLst>
                <a:tab pos="355600" algn="l"/>
              </a:tabLst>
            </a:pPr>
            <a:r>
              <a:rPr lang="en-US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Public complaints and questions</a:t>
            </a:r>
          </a:p>
          <a:p>
            <a:pPr marL="812800" lvl="1" indent="-342900">
              <a:spcBef>
                <a:spcPts val="600"/>
              </a:spcBef>
              <a:spcAft>
                <a:spcPts val="6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Large increase in 2017 and 2018</a:t>
            </a:r>
          </a:p>
          <a:p>
            <a:pPr marL="812800" lvl="1" indent="-342900">
              <a:spcBef>
                <a:spcPts val="600"/>
              </a:spcBef>
              <a:spcAft>
                <a:spcPts val="6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Complaints from outside Juneau</a:t>
            </a:r>
          </a:p>
          <a:p>
            <a:pPr marL="812800" lvl="1" indent="-342900">
              <a:spcBef>
                <a:spcPts val="600"/>
              </a:spcBef>
              <a:spcAft>
                <a:spcPts val="6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Types of complaints </a:t>
            </a:r>
          </a:p>
          <a:p>
            <a:pPr marL="812800" lvl="1" indent="-342900">
              <a:spcBef>
                <a:spcPts val="600"/>
              </a:spcBef>
              <a:spcAft>
                <a:spcPts val="6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Increase in ship traffic and size of ships</a:t>
            </a:r>
          </a:p>
          <a:p>
            <a:pPr marL="812800" lvl="1" indent="-342900">
              <a:spcAft>
                <a:spcPts val="6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Changes in ship operations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94" y="1747362"/>
            <a:ext cx="4750728" cy="3276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3</a:t>
            </a:fld>
            <a:endParaRPr lang="en-US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56955"/>
            <a:ext cx="110997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Public concerns and questions</a:t>
            </a:r>
            <a:endParaRPr spc="-1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710" y="1590299"/>
            <a:ext cx="5988690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4</a:t>
            </a:fld>
            <a:endParaRPr lang="en-US" spc="-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37" y="1628018"/>
            <a:ext cx="7422127" cy="45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350" y="356955"/>
            <a:ext cx="1109979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lang="en-US" dirty="0" smtClean="0"/>
              <a:t>Opacity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514350" y="1358646"/>
            <a:ext cx="10739628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1358646"/>
            <a:ext cx="10739755" cy="70485"/>
          </a:xfrm>
          <a:custGeom>
            <a:avLst/>
            <a:gdLst/>
            <a:ahLst/>
            <a:cxnLst/>
            <a:rect l="l" t="t" r="r" b="b"/>
            <a:pathLst>
              <a:path w="10739755" h="70484">
                <a:moveTo>
                  <a:pt x="0" y="0"/>
                </a:moveTo>
                <a:lnTo>
                  <a:pt x="10739628" y="0"/>
                </a:lnTo>
                <a:lnTo>
                  <a:pt x="10739628" y="70103"/>
                </a:lnTo>
                <a:lnTo>
                  <a:pt x="0" y="7010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4164" y="1636019"/>
            <a:ext cx="5652137" cy="2836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5"/>
              </a:spcBef>
              <a:spcAft>
                <a:spcPts val="1200"/>
              </a:spcAft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lang="en-US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lang="en-US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hips must comply with State’s Opacity limits </a:t>
            </a:r>
          </a:p>
          <a:p>
            <a:pPr marL="469900" indent="-457200">
              <a:lnSpc>
                <a:spcPct val="100000"/>
              </a:lnSpc>
              <a:spcBef>
                <a:spcPts val="585"/>
              </a:spcBef>
              <a:buSzPct val="79411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800" spc="15" dirty="0" smtClean="0">
                <a:solidFill>
                  <a:srgbClr val="FFFFFF"/>
                </a:solidFill>
                <a:latin typeface="Century Gothic"/>
                <a:cs typeface="Century Gothic"/>
              </a:rPr>
              <a:t>State of Alaska has been monitoring vessel air emissions since 1970s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5" y="1752218"/>
            <a:ext cx="5196824" cy="395030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11680339" y="6268721"/>
            <a:ext cx="498475" cy="589279"/>
          </a:xfrm>
        </p:spPr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5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7384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9882" y="630838"/>
            <a:ext cx="11369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215" algn="l"/>
                <a:tab pos="4644390" algn="l"/>
              </a:tabLst>
            </a:pPr>
            <a:r>
              <a:rPr lang="en-US" sz="4400" dirty="0" smtClean="0">
                <a:solidFill>
                  <a:srgbClr val="DBEFF9"/>
                </a:solidFill>
                <a:latin typeface="Century Gothic"/>
                <a:cs typeface="Century Gothic"/>
              </a:rPr>
              <a:t>Ambient Air Quality</a:t>
            </a:r>
            <a:endParaRPr sz="4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273" y="1480566"/>
            <a:ext cx="10739628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273" y="1480566"/>
            <a:ext cx="10739755" cy="71755"/>
          </a:xfrm>
          <a:custGeom>
            <a:avLst/>
            <a:gdLst/>
            <a:ahLst/>
            <a:cxnLst/>
            <a:rect l="l" t="t" r="r" b="b"/>
            <a:pathLst>
              <a:path w="10739755" h="71755">
                <a:moveTo>
                  <a:pt x="0" y="0"/>
                </a:moveTo>
                <a:lnTo>
                  <a:pt x="10739628" y="0"/>
                </a:lnTo>
                <a:lnTo>
                  <a:pt x="10739628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00800" y="2362200"/>
            <a:ext cx="5665862" cy="350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90905" indent="-342900">
              <a:lnSpc>
                <a:spcPct val="110000"/>
              </a:lnSpc>
              <a:spcBef>
                <a:spcPts val="1800"/>
              </a:spcBef>
              <a:buSzPct val="79166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 2000 an </a:t>
            </a: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Ambient Air Quality study</a:t>
            </a: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was conducted in Juneau due to concern about cruise ship opacity.</a:t>
            </a:r>
          </a:p>
          <a:p>
            <a:pPr marL="812800" marR="890905" lvl="1" indent="-342900">
              <a:lnSpc>
                <a:spcPct val="110000"/>
              </a:lnSpc>
              <a:spcBef>
                <a:spcPts val="1200"/>
              </a:spcBef>
              <a:buSzPct val="79166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2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No exceedances of air quality standards were found in the 2000 study</a:t>
            </a:r>
          </a:p>
          <a:p>
            <a:pPr>
              <a:lnSpc>
                <a:spcPct val="100000"/>
              </a:lnSpc>
            </a:pPr>
            <a:endParaRPr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2" y="1981200"/>
            <a:ext cx="5635541" cy="3732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6525">
              <a:lnSpc>
                <a:spcPct val="100000"/>
              </a:lnSpc>
            </a:pPr>
            <a:fld id="{81D60167-4931-47E6-BA6A-407CBD079E47}" type="slidenum">
              <a:rPr lang="en-US" spc="-20" smtClean="0"/>
              <a:t>6</a:t>
            </a:fld>
            <a:endParaRPr lang="en-US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9" y="501039"/>
            <a:ext cx="10425187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15"/>
              </a:lnSpc>
            </a:pPr>
            <a:r>
              <a:rPr sz="5400" dirty="0" smtClean="0">
                <a:solidFill>
                  <a:srgbClr val="DBEFF9"/>
                </a:solidFill>
                <a:latin typeface="Century Gothic"/>
                <a:cs typeface="Century Gothic"/>
              </a:rPr>
              <a:t>In</a:t>
            </a:r>
            <a:r>
              <a:rPr sz="5400" spc="-5" dirty="0" smtClean="0">
                <a:solidFill>
                  <a:srgbClr val="DBEFF9"/>
                </a:solidFill>
                <a:latin typeface="Century Gothic"/>
                <a:cs typeface="Century Gothic"/>
              </a:rPr>
              <a:t>form</a:t>
            </a:r>
            <a:r>
              <a:rPr sz="5400" dirty="0" smtClean="0">
                <a:solidFill>
                  <a:srgbClr val="DBEFF9"/>
                </a:solidFill>
                <a:latin typeface="Century Gothic"/>
                <a:cs typeface="Century Gothic"/>
              </a:rPr>
              <a:t>a</a:t>
            </a:r>
            <a:r>
              <a:rPr sz="5400" spc="-5" dirty="0" smtClean="0">
                <a:solidFill>
                  <a:srgbClr val="DBEFF9"/>
                </a:solidFill>
                <a:latin typeface="Century Gothic"/>
                <a:cs typeface="Century Gothic"/>
              </a:rPr>
              <a:t>tion</a:t>
            </a:r>
            <a:endParaRPr sz="5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fld id="{81D60167-4931-47E6-BA6A-407CBD079E47}" type="slidenum">
              <a:rPr spc="-20" dirty="0"/>
              <a:t>7</a:t>
            </a:fld>
            <a:endParaRPr spc="-2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7" y="1560866"/>
            <a:ext cx="5982985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1560866"/>
            <a:ext cx="4724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 Cruise Ship website  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  <a:hlinkClick r:id="rId4"/>
              </a:rPr>
              <a:t>https://dec.alaska.gov/water/cruise-ships/</a:t>
            </a: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98948"/>
            <a:ext cx="1786731" cy="12743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155953" y="762000"/>
            <a:ext cx="9802496" cy="2084818"/>
          </a:xfrm>
          <a:prstGeom prst="rect">
            <a:avLst/>
          </a:prstGeom>
        </p:spPr>
        <p:txBody>
          <a:bodyPr vert="horz" wrap="square" lIns="0" tIns="83455" rIns="0" bIns="0" rtlCol="0">
            <a:spAutoFit/>
          </a:bodyPr>
          <a:lstStyle/>
          <a:p>
            <a:pPr marL="643255" marR="5080">
              <a:lnSpc>
                <a:spcPct val="100000"/>
              </a:lnSpc>
            </a:pPr>
            <a:r>
              <a:rPr lang="en-US" sz="6500" dirty="0" smtClean="0">
                <a:solidFill>
                  <a:srgbClr val="DBEFF9"/>
                </a:solidFill>
              </a:rPr>
              <a:t>Cruise Ship </a:t>
            </a:r>
            <a:r>
              <a:rPr lang="en-US" sz="6500" dirty="0">
                <a:solidFill>
                  <a:srgbClr val="DBEFF9"/>
                </a:solidFill>
              </a:rPr>
              <a:t>Industry </a:t>
            </a:r>
            <a:r>
              <a:rPr lang="en-US" sz="6500" dirty="0" smtClean="0">
                <a:solidFill>
                  <a:srgbClr val="DBEFF9"/>
                </a:solidFill>
              </a:rPr>
              <a:t>Impact on Air Quality</a:t>
            </a:r>
            <a:endParaRPr sz="6500" dirty="0"/>
          </a:p>
        </p:txBody>
      </p:sp>
      <p:sp>
        <p:nvSpPr>
          <p:cNvPr id="6" name="object 6"/>
          <p:cNvSpPr txBox="1"/>
          <p:nvPr/>
        </p:nvSpPr>
        <p:spPr>
          <a:xfrm>
            <a:off x="1233694" y="4937485"/>
            <a:ext cx="6081506" cy="109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800"/>
              </a:lnSpc>
            </a:pP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EP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 EN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3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EN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CO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ER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V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1700" spc="-4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spc="2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R</a:t>
            </a:r>
            <a:r>
              <a:rPr sz="17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700" dirty="0" smtClean="0">
                <a:solidFill>
                  <a:srgbClr val="FFFF00"/>
                </a:solidFill>
                <a:latin typeface="Century Gothic"/>
                <a:cs typeface="Century Gothic"/>
              </a:rPr>
              <a:t>Q</a:t>
            </a:r>
            <a:r>
              <a:rPr sz="1700" spc="-15" dirty="0" smtClean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1700" spc="35" dirty="0" smtClean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L</a:t>
            </a:r>
            <a:r>
              <a:rPr sz="1700" spc="5" dirty="0" smtClean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TY</a:t>
            </a:r>
            <a:r>
              <a:rPr lang="en-US" sz="1700" spc="-10" dirty="0" smtClean="0">
                <a:solidFill>
                  <a:srgbClr val="FFFF00"/>
                </a:solidFill>
                <a:latin typeface="Century Gothic"/>
                <a:cs typeface="Century Gothic"/>
              </a:rPr>
              <a:t> and DIVISION OF WATER QUALITY </a:t>
            </a:r>
          </a:p>
          <a:p>
            <a:pPr marL="12700" marR="5080">
              <a:lnSpc>
                <a:spcPct val="138800"/>
              </a:lnSpc>
            </a:pPr>
            <a:r>
              <a:rPr lang="en-US" sz="1700" spc="-5" dirty="0" smtClean="0">
                <a:solidFill>
                  <a:srgbClr val="FFFF00"/>
                </a:solidFill>
                <a:latin typeface="Century Gothic"/>
                <a:cs typeface="Century Gothic"/>
              </a:rPr>
              <a:t>January 29, 2019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5953" y="4709921"/>
            <a:ext cx="10169652" cy="6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953" y="4709921"/>
            <a:ext cx="10170160" cy="68580"/>
          </a:xfrm>
          <a:custGeom>
            <a:avLst/>
            <a:gdLst/>
            <a:ahLst/>
            <a:cxnLst/>
            <a:rect l="l" t="t" r="r" b="b"/>
            <a:pathLst>
              <a:path w="10170160" h="68579">
                <a:moveTo>
                  <a:pt x="0" y="68579"/>
                </a:moveTo>
                <a:lnTo>
                  <a:pt x="10169652" y="68579"/>
                </a:lnTo>
                <a:lnTo>
                  <a:pt x="10169652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19812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71273" y="624326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5494268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58" y="312742"/>
            <a:ext cx="11490005" cy="761999"/>
          </a:xfrm>
        </p:spPr>
        <p:txBody>
          <a:bodyPr/>
          <a:lstStyle/>
          <a:p>
            <a:r>
              <a:rPr lang="en-US" sz="3600" dirty="0"/>
              <a:t>2019 Ambient Air Quality Screening Level Study</a:t>
            </a:r>
            <a:br>
              <a:rPr lang="en-US" sz="3600" dirty="0"/>
            </a:b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87" y="1524000"/>
            <a:ext cx="10986769" cy="4801314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Objectives:</a:t>
            </a:r>
          </a:p>
          <a:p>
            <a:pPr lvl="1"/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address ambient air quality complaints centered on the cruise ship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emissions</a:t>
            </a:r>
          </a:p>
          <a:p>
            <a:pPr lvl="1"/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determine which areas of downtown Juneau are most affected </a:t>
            </a:r>
            <a:endParaRPr lang="en-US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assess if the scale in terms of frequency, duration, spatial variability and severity of these impacts have the potential to significantly affect public health and/or violate Clean Air Act air quality standards. 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60058" y="1315854"/>
            <a:ext cx="10739628" cy="71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706388"/>
            <a:ext cx="1068185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9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Widescreen</PresentationFormat>
  <Paragraphs>274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Corbel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2018 Concerns and Questions</vt:lpstr>
      <vt:lpstr>Public concerns and questions</vt:lpstr>
      <vt:lpstr>Opacity</vt:lpstr>
      <vt:lpstr>PowerPoint Presentation</vt:lpstr>
      <vt:lpstr>PowerPoint Presentation</vt:lpstr>
      <vt:lpstr>PowerPoint Presentation</vt:lpstr>
      <vt:lpstr>2019 Ambient Air Quality Screening Level Study     </vt:lpstr>
      <vt:lpstr>PowerPoint Presentation</vt:lpstr>
      <vt:lpstr>PowerPoint Presentation</vt:lpstr>
      <vt:lpstr>Access to data</vt:lpstr>
      <vt:lpstr>Preliminary monitoring plan </vt:lpstr>
      <vt:lpstr>Passive Ogawa SO2   monitoring</vt:lpstr>
      <vt:lpstr>Example Sensor Grid</vt:lpstr>
      <vt:lpstr>Help us help you…</vt:lpstr>
      <vt:lpstr>Commercial Passenger Vessel Environmental Compliance Program  “Cruise Ship Program” January 29, 2019</vt:lpstr>
      <vt:lpstr>Background Information</vt:lpstr>
      <vt:lpstr>Opacity Limits</vt:lpstr>
      <vt:lpstr>Opacity Monitoring of Cruise Ships &amp; State Ferries</vt:lpstr>
      <vt:lpstr>Opacity Monitoring Program </vt:lpstr>
      <vt:lpstr>Opacity Monitoring in 2018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2019-02-01T22:35:19Z</dcterms:created>
  <dcterms:modified xsi:type="dcterms:W3CDTF">2019-02-01T22:35:29Z</dcterms:modified>
</cp:coreProperties>
</file>