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57" r:id="rId4"/>
    <p:sldId id="320" r:id="rId5"/>
    <p:sldId id="321" r:id="rId6"/>
    <p:sldId id="258" r:id="rId7"/>
    <p:sldId id="259" r:id="rId8"/>
    <p:sldId id="260" r:id="rId9"/>
    <p:sldId id="261" r:id="rId10"/>
    <p:sldId id="309" r:id="rId11"/>
    <p:sldId id="265" r:id="rId12"/>
    <p:sldId id="31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68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1F38D-E43A-4D67-84E0-B925531F6AF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0B01C-BF7F-48C9-A6D8-613FC1044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84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0688B-BA52-4598-846C-2B4109FC3A84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83195-A952-4344-857D-FED4D42A8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95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Insurance language is a common issue, state of </a:t>
            </a:r>
            <a:r>
              <a:rPr lang="en-US" dirty="0" err="1" smtClean="0"/>
              <a:t>alaska</a:t>
            </a:r>
            <a:r>
              <a:rPr lang="en-US" dirty="0" smtClean="0"/>
              <a:t> is certificate holder, </a:t>
            </a:r>
            <a:r>
              <a:rPr lang="en-US" dirty="0" err="1" smtClean="0"/>
              <a:t>cerificate</a:t>
            </a:r>
            <a:r>
              <a:rPr lang="en-US" dirty="0" smtClean="0"/>
              <a:t> holder not additionally insured (State must be additionally insured)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3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planset</a:t>
            </a:r>
            <a:r>
              <a:rPr lang="en-US" dirty="0" smtClean="0"/>
              <a:t>” can</a:t>
            </a:r>
            <a:r>
              <a:rPr lang="en-US" baseline="0" dirty="0" smtClean="0"/>
              <a:t> be simple scratch pad drawing as long as important information is presented (email to M&amp;O as well for </a:t>
            </a:r>
            <a:r>
              <a:rPr lang="en-US" baseline="0" dirty="0" err="1" smtClean="0"/>
              <a:t>expediancy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Changes to plan are easier than being vague on initial submittal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19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1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TCP is approved</a:t>
            </a:r>
            <a:r>
              <a:rPr lang="en-US" baseline="0" dirty="0" smtClean="0"/>
              <a:t> and protects area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89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9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Clean smooth slope is need for</a:t>
            </a:r>
            <a:r>
              <a:rPr lang="en-US" baseline="0" dirty="0" smtClean="0"/>
              <a:t> ease of maintenance, mowing, plowing,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783195-A952-4344-857D-FED4D42A822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0" y="3419856"/>
            <a:ext cx="9144000" cy="343814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kinny-bldg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6096" y="0"/>
            <a:ext cx="1517904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12" name="Picture 11" descr="skinny-planes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099048" y="0"/>
            <a:ext cx="1527048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13" name="Picture 12" descr="skinny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48000" y="0"/>
            <a:ext cx="1527048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14" name="Picture 13" descr="skinny-airport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527048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15" name="Picture 14" descr="skinny-pave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4000" y="0"/>
            <a:ext cx="1527048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10" name="Picture 9" descr="truck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0"/>
            <a:ext cx="1530096" cy="3419856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39" name="Picture 38" descr="dotseal-x.gif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4005072" y="2847975"/>
            <a:ext cx="1114425" cy="1114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1981200"/>
          </a:xfrm>
          <a:prstGeom prst="rect">
            <a:avLst/>
          </a:prstGeom>
          <a:gradFill>
            <a:gsLst>
              <a:gs pos="2000">
                <a:srgbClr val="00206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9" name="Picture 8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0" name="Picture 9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1" name="Picture 10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13" name="Picture 12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15" name="Picture 14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8991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8240"/>
            <a:ext cx="9144000" cy="822960"/>
          </a:xfrm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115568"/>
          </a:xfrm>
          <a:prstGeom prst="rect">
            <a:avLst/>
          </a:prstGeom>
          <a:gradFill>
            <a:gsLst>
              <a:gs pos="0">
                <a:srgbClr val="002060"/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0" y="243840"/>
            <a:ext cx="9144000" cy="8229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Click to edit Master title style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144000" cy="1981200"/>
          </a:xfrm>
          <a:prstGeom prst="rect">
            <a:avLst/>
          </a:prstGeom>
          <a:gradFill>
            <a:gsLst>
              <a:gs pos="2000">
                <a:srgbClr val="00206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16" name="Picture 15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7" name="Picture 16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8" name="Picture 17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20" name="Picture 19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22" name="Picture 21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0" y="1158240"/>
            <a:ext cx="9144000" cy="822960"/>
          </a:xfrm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981200"/>
          </a:xfrm>
          <a:prstGeom prst="rect">
            <a:avLst/>
          </a:prstGeom>
          <a:gradFill>
            <a:gsLst>
              <a:gs pos="2000">
                <a:srgbClr val="00206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14" name="Picture 13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5" name="Picture 14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6" name="Picture 15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18" name="Picture 17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20" name="Picture 19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0" y="1158240"/>
            <a:ext cx="9144000" cy="822960"/>
          </a:xfrm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1115568"/>
          </a:xfrm>
          <a:prstGeom prst="rect">
            <a:avLst/>
          </a:prstGeom>
          <a:gradFill>
            <a:gsLst>
              <a:gs pos="0">
                <a:srgbClr val="002060"/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1066800"/>
          </a:xfrm>
          <a:prstGeom prst="rect">
            <a:avLst/>
          </a:prstGeom>
          <a:gradFill>
            <a:gsLst>
              <a:gs pos="2000">
                <a:srgbClr val="00206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14" name="Picture 13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5" name="Picture 14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6" name="Picture 15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18" name="Picture 17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20" name="Picture 19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22960"/>
          </a:xfrm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1115568"/>
          </a:xfrm>
          <a:prstGeom prst="rect">
            <a:avLst/>
          </a:prstGeom>
          <a:gradFill>
            <a:gsLst>
              <a:gs pos="0">
                <a:srgbClr val="002060"/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12" name="Picture 11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3" name="Picture 12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4" name="Picture 13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19" name="Picture 18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15" name="Picture 14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1115568"/>
          </a:xfrm>
          <a:prstGeom prst="rect">
            <a:avLst/>
          </a:prstGeom>
          <a:gradFill>
            <a:gsLst>
              <a:gs pos="0">
                <a:srgbClr val="002060"/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pp-airport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44" y="6788"/>
            <a:ext cx="1517904" cy="1124712"/>
          </a:xfrm>
          <a:prstGeom prst="rect">
            <a:avLst/>
          </a:prstGeom>
        </p:spPr>
      </p:pic>
      <p:pic>
        <p:nvPicPr>
          <p:cNvPr id="15" name="Picture 14" descr="pp-facil.jp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16952" y="6788"/>
            <a:ext cx="1517904" cy="1120217"/>
          </a:xfrm>
          <a:prstGeom prst="rect">
            <a:avLst/>
          </a:prstGeom>
        </p:spPr>
      </p:pic>
      <p:pic>
        <p:nvPicPr>
          <p:cNvPr id="16" name="Picture 15" descr="pp-ferry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54096" y="6788"/>
            <a:ext cx="1517904" cy="1124712"/>
          </a:xfrm>
          <a:prstGeom prst="rect">
            <a:avLst/>
          </a:prstGeom>
        </p:spPr>
      </p:pic>
      <p:pic>
        <p:nvPicPr>
          <p:cNvPr id="17" name="Picture 16" descr="pp-planes.jp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099048" y="6788"/>
            <a:ext cx="1517904" cy="1120217"/>
          </a:xfrm>
          <a:prstGeom prst="rect">
            <a:avLst/>
          </a:prstGeom>
        </p:spPr>
      </p:pic>
      <p:pic>
        <p:nvPicPr>
          <p:cNvPr id="22" name="Picture 21" descr="pp-raod2.jpg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527048" y="6788"/>
            <a:ext cx="1527048" cy="1124712"/>
          </a:xfrm>
          <a:prstGeom prst="rect">
            <a:avLst/>
          </a:prstGeom>
        </p:spPr>
      </p:pic>
      <p:pic>
        <p:nvPicPr>
          <p:cNvPr id="18" name="Picture 17" descr="truck2.gif"/>
          <p:cNvPicPr>
            <a:picLocks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572000" y="9144"/>
            <a:ext cx="1527048" cy="1118774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/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gradFill>
            <a:gsLst>
              <a:gs pos="0">
                <a:schemeClr val="accent1">
                  <a:tint val="44500"/>
                  <a:satMod val="160000"/>
                </a:schemeClr>
              </a:gs>
              <a:gs pos="34000">
                <a:srgbClr val="00206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7368"/>
            <a:ext cx="9144000" cy="83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8392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E949A68-C5EB-4EE1-B342-482B1F06E710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8C6E02D-ED4A-4F8F-9C9A-E96094146A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8" r:id="rId6"/>
    <p:sldLayoutId id="2147483655" r:id="rId7"/>
    <p:sldLayoutId id="2147483659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2060"/>
        </a:buClr>
        <a:buSzPct val="110000"/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SzPct val="85000"/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SzPct val="80000"/>
        <a:buFont typeface="Wingdings" pitchFamily="2" charset="2"/>
        <a:buChar char="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5000"/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.state.ak.us/stwddes/dcsspecs/index.s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3962400"/>
            <a:ext cx="9144000" cy="990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>
              <a:defRPr sz="3100" baseline="0">
                <a:ln w="12700">
                  <a:solidFill>
                    <a:schemeClr val="tx1"/>
                  </a:solidFill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 w="12700">
                  <a:solidFill>
                    <a:schemeClr val="tx1"/>
                  </a:solidFill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Alaska Department of </a:t>
            </a:r>
            <a:br>
              <a:rPr kumimoji="0" lang="en-US" sz="3100" b="0" i="0" u="none" strike="noStrike" kern="1200" cap="none" spc="0" normalizeH="0" baseline="0" noProof="0" dirty="0" smtClean="0">
                <a:ln w="12700">
                  <a:solidFill>
                    <a:schemeClr val="tx1"/>
                  </a:solidFill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</a:br>
            <a:r>
              <a:rPr kumimoji="0" lang="en-US" sz="3100" b="0" i="0" u="none" strike="noStrike" kern="1200" cap="none" spc="0" normalizeH="0" baseline="0" noProof="0" dirty="0" smtClean="0">
                <a:ln w="12700">
                  <a:solidFill>
                    <a:schemeClr val="tx1"/>
                  </a:solidFill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Transportation &amp; Public Facilities</a:t>
            </a:r>
            <a:endParaRPr kumimoji="0" lang="en-US" sz="3100" b="0" i="0" u="none" strike="noStrike" kern="1200" cap="none" spc="0" normalizeH="0" baseline="0" noProof="0" dirty="0">
              <a:ln w="12700">
                <a:solidFill>
                  <a:schemeClr val="tx1"/>
                </a:solidFill>
              </a:ln>
              <a:gradFill>
                <a:gsLst>
                  <a:gs pos="0">
                    <a:schemeClr val="bg1"/>
                  </a:gs>
                  <a:gs pos="66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5029200"/>
            <a:ext cx="9144000" cy="18288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>
              <a:defRPr sz="3100" baseline="0">
                <a:ln w="12700">
                  <a:solidFill>
                    <a:schemeClr val="tx1"/>
                  </a:solidFill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1200" cap="none" spc="0" normalizeH="0" baseline="0" noProof="0" dirty="0" smtClean="0">
              <a:ln w="12700">
                <a:noFill/>
              </a:ln>
              <a:gradFill>
                <a:gsLst>
                  <a:gs pos="0">
                    <a:schemeClr val="bg1"/>
                  </a:gs>
                  <a:gs pos="66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n w="12700">
                  <a:noFill/>
                </a:ln>
                <a:effectLst/>
                <a:latin typeface="Arial" pitchFamily="34" charset="0"/>
                <a:ea typeface="+mj-ea"/>
                <a:cs typeface="Arial" pitchFamily="34" charset="0"/>
              </a:rPr>
              <a:t>Spill Management Work 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 w="12700">
                  <a:noFill/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March 30</a:t>
            </a:r>
            <a:r>
              <a:rPr kumimoji="0" lang="en-US" sz="2000" i="0" u="none" strike="noStrike" kern="1200" cap="none" spc="0" normalizeH="0" baseline="30000" noProof="0" dirty="0" smtClean="0">
                <a:ln w="12700">
                  <a:noFill/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</a:t>
            </a:r>
            <a:r>
              <a:rPr kumimoji="0" lang="en-US" sz="2000" i="0" u="none" strike="noStrike" kern="1200" cap="none" spc="0" normalizeH="0" noProof="0" dirty="0" smtClean="0">
                <a:ln w="12700">
                  <a:noFill/>
                </a:ln>
                <a:gradFill>
                  <a:gsLst>
                    <a:gs pos="0">
                      <a:schemeClr val="bg1"/>
                    </a:gs>
                    <a:gs pos="66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, 2017</a:t>
            </a:r>
            <a:endParaRPr kumimoji="0" lang="en-US" sz="2000" i="0" u="none" strike="noStrike" kern="1200" cap="none" spc="0" normalizeH="0" noProof="0" dirty="0" smtClean="0">
              <a:ln w="12700">
                <a:noFill/>
              </a:ln>
              <a:gradFill>
                <a:gsLst>
                  <a:gs pos="0">
                    <a:schemeClr val="bg1"/>
                  </a:gs>
                  <a:gs pos="66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>
                <a:ln w="12700">
                  <a:noFill/>
                </a:ln>
                <a:effectLst/>
                <a:latin typeface="Arial" pitchFamily="34" charset="0"/>
                <a:ea typeface="+mj-ea"/>
                <a:cs typeface="Arial" pitchFamily="34" charset="0"/>
              </a:rPr>
              <a:t>Northern Region Maintenance and Operations Engineering</a:t>
            </a:r>
            <a:endParaRPr kumimoji="0" lang="en-US" sz="2000" i="0" u="none" strike="noStrike" kern="1200" cap="none" spc="0" normalizeH="0" baseline="0" noProof="0" dirty="0">
              <a:ln w="12700">
                <a:noFill/>
              </a:ln>
              <a:gradFill>
                <a:gsLst>
                  <a:gs pos="0">
                    <a:schemeClr val="bg1"/>
                  </a:gs>
                  <a:gs pos="66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Drainage shall be uniform and re-established to pre-work conditions.</a:t>
            </a:r>
          </a:p>
          <a:p>
            <a:pPr lvl="0"/>
            <a:r>
              <a:rPr lang="en-US" dirty="0" smtClean="0"/>
              <a:t>Roadway slope shall be finished and match pre-work conditions.</a:t>
            </a:r>
          </a:p>
          <a:p>
            <a:pPr lvl="0"/>
            <a:r>
              <a:rPr lang="en-US" dirty="0" smtClean="0"/>
              <a:t>New disturbed soils shall be stabilized to prevent erosion.(seeding)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Conditions of the Site After Cleanup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4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 Installation of ANY permanent features shall have additional permitting through our ROW Division.</a:t>
            </a:r>
          </a:p>
          <a:p>
            <a:pPr lvl="0"/>
            <a:r>
              <a:rPr lang="en-US" dirty="0" smtClean="0"/>
              <a:t>Items to consider with permanent features:</a:t>
            </a:r>
          </a:p>
          <a:p>
            <a:pPr lvl="1"/>
            <a:r>
              <a:rPr lang="en-US" dirty="0" smtClean="0"/>
              <a:t>Normal Routine Maintenance and Operations of the roadway and associated impacts (clearing, ditching, etc…)</a:t>
            </a:r>
          </a:p>
          <a:p>
            <a:pPr lvl="1"/>
            <a:r>
              <a:rPr lang="en-US" dirty="0" smtClean="0"/>
              <a:t>Roadside safety of proposed feature.</a:t>
            </a:r>
          </a:p>
          <a:p>
            <a:pPr marL="0" lv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Installation of Permanent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63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0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ROW permitting necessary to perform work </a:t>
            </a:r>
            <a:r>
              <a:rPr lang="en-US" sz="2200" dirty="0" smtClean="0"/>
              <a:t>within the Departments ROW. Temporary Driveway permit if necessary.</a:t>
            </a:r>
          </a:p>
          <a:p>
            <a:r>
              <a:rPr lang="en-US" sz="2200" dirty="0"/>
              <a:t>Traffic control plans to ensure safety of the cleanup </a:t>
            </a:r>
            <a:r>
              <a:rPr lang="en-US" sz="2200" dirty="0" smtClean="0"/>
              <a:t>operations </a:t>
            </a:r>
            <a:r>
              <a:rPr lang="en-US" sz="2200" dirty="0"/>
              <a:t>both for field crews and the traveling public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General excavation limitations specifically with regards to roadway structure stability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Material </a:t>
            </a:r>
            <a:r>
              <a:rPr lang="en-US" sz="2200" dirty="0" smtClean="0"/>
              <a:t>requirements – Backfill</a:t>
            </a:r>
          </a:p>
          <a:p>
            <a:r>
              <a:rPr lang="en-US" sz="2200" dirty="0" smtClean="0"/>
              <a:t>Conditions </a:t>
            </a:r>
            <a:r>
              <a:rPr lang="en-US" sz="2200" dirty="0"/>
              <a:t>of the site once cleanup activities are complete. (Embankment slopes, drainage, etc</a:t>
            </a:r>
            <a:r>
              <a:rPr lang="en-US" sz="2200" dirty="0" smtClean="0"/>
              <a:t>.)</a:t>
            </a:r>
          </a:p>
          <a:p>
            <a:r>
              <a:rPr lang="en-US" sz="2200" dirty="0"/>
              <a:t>Installation of permanent monitoring devices. (Monitoring wells etc...) </a:t>
            </a:r>
            <a:endParaRPr lang="en-US" sz="22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Spill Management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85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</a:t>
            </a:r>
            <a:br>
              <a:rPr lang="en-US" dirty="0" smtClean="0"/>
            </a:br>
            <a:r>
              <a:rPr lang="en-US" dirty="0" smtClean="0"/>
              <a:t>ROW Permitting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924A-C0F5-499A-B5B1-969795DFBF43}" type="datetime1">
              <a:rPr lang="en-US" smtClean="0"/>
              <a:pPr/>
              <a:t>3/20/2017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E02D-ED4A-4F8F-9C9A-E96094146A7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Alaska DOT&amp;PF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Information Required for Permit Application:</a:t>
            </a:r>
            <a:r>
              <a:rPr lang="en-US" sz="2800" dirty="0"/>
              <a:t>	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1.) Name and Contact Information of entity requesting permit.</a:t>
            </a:r>
          </a:p>
          <a:p>
            <a:pPr marL="0" indent="0">
              <a:buNone/>
            </a:pPr>
            <a:r>
              <a:rPr lang="en-US" sz="2800" dirty="0" smtClean="0"/>
              <a:t>2.) Location of proposed work.</a:t>
            </a:r>
          </a:p>
          <a:p>
            <a:pPr marL="0" indent="0">
              <a:buNone/>
            </a:pPr>
            <a:r>
              <a:rPr lang="en-US" sz="2800" dirty="0" smtClean="0"/>
              <a:t>2.) Description of work.</a:t>
            </a:r>
          </a:p>
          <a:p>
            <a:pPr marL="0" indent="0">
              <a:buNone/>
            </a:pPr>
            <a:r>
              <a:rPr lang="en-US" sz="2800" dirty="0" smtClean="0"/>
              <a:t>3.) Traffic Control Plan, which meets the requirements of the MUTCD.</a:t>
            </a:r>
          </a:p>
          <a:p>
            <a:pPr marL="0" indent="0">
              <a:buNone/>
            </a:pPr>
            <a:r>
              <a:rPr lang="en-US" sz="2800" dirty="0" smtClean="0"/>
              <a:t>4.) Anticipated Duration of Work.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  <p:pic>
        <p:nvPicPr>
          <p:cNvPr id="7" name="Picture 4" descr="e-Permits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285750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2133600"/>
            <a:ext cx="3505200" cy="4267200"/>
          </a:xfrm>
        </p:spPr>
        <p:txBody>
          <a:bodyPr/>
          <a:lstStyle/>
          <a:p>
            <a:r>
              <a:rPr lang="en-US" dirty="0" smtClean="0"/>
              <a:t>Online system</a:t>
            </a:r>
          </a:p>
          <a:p>
            <a:r>
              <a:rPr lang="en-US" dirty="0" smtClean="0"/>
              <a:t>Will require a “</a:t>
            </a:r>
            <a:r>
              <a:rPr lang="en-US" dirty="0" err="1" smtClean="0"/>
              <a:t>planset</a:t>
            </a:r>
            <a:r>
              <a:rPr lang="en-US" dirty="0" smtClean="0"/>
              <a:t>”  be attached.</a:t>
            </a:r>
          </a:p>
          <a:p>
            <a:r>
              <a:rPr lang="en-US" dirty="0" smtClean="0"/>
              <a:t>Be Specific, vague plans cause delays.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Spill Management Workshop – Driveway Permits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09800"/>
            <a:ext cx="5410200" cy="407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034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Spill Management Workshop – </a:t>
            </a:r>
            <a:br>
              <a:rPr lang="en-US" dirty="0" smtClean="0"/>
            </a:br>
            <a:r>
              <a:rPr lang="en-US" dirty="0" smtClean="0"/>
              <a:t>Common Permit Issues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228" y="2286000"/>
            <a:ext cx="5866772" cy="39810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52400" y="2743200"/>
            <a:ext cx="4114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Choose </a:t>
            </a:r>
            <a:r>
              <a:rPr lang="en-US" dirty="0"/>
              <a:t>C</a:t>
            </a:r>
            <a:r>
              <a:rPr lang="en-US" dirty="0" smtClean="0"/>
              <a:t>orrect Region – NR cant see CR permits and vice versa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Insurance – State of Alaska must be additionally insured, commonly certificate holder that is not additionally insured.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Description is too broad– Be as specific as you can we can work together to alter things after approval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49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Department will review proposed TCP’s prior to issuance of a ROW permit.</a:t>
            </a:r>
          </a:p>
          <a:p>
            <a:r>
              <a:rPr lang="en-US" sz="2800" dirty="0" smtClean="0"/>
              <a:t>Due to variability of cleanup work a Traffic Control Supervisor (TCS) should visit the site throughout the project to ensure the TCP is functioning properly.</a:t>
            </a:r>
          </a:p>
          <a:p>
            <a:r>
              <a:rPr lang="en-US" sz="2800" dirty="0" smtClean="0"/>
              <a:t>If the work description and or TCP changes this should be coordinated with the Department.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</a:t>
            </a:r>
            <a:br>
              <a:rPr lang="en-US" dirty="0" smtClean="0"/>
            </a:br>
            <a:r>
              <a:rPr lang="en-US" dirty="0" smtClean="0"/>
              <a:t>Traffic Control Plans (TCP’s)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50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Limits of excavation will vary depending upon the following and should be directly coordinated with the Department.</a:t>
            </a:r>
          </a:p>
          <a:p>
            <a:pPr lvl="1"/>
            <a:r>
              <a:rPr lang="en-US" dirty="0" smtClean="0"/>
              <a:t>Depth of Embankment.</a:t>
            </a:r>
          </a:p>
          <a:p>
            <a:pPr lvl="1"/>
            <a:r>
              <a:rPr lang="en-US" dirty="0" smtClean="0"/>
              <a:t>Time of Year (Frozen/Non-Frozen).</a:t>
            </a:r>
          </a:p>
          <a:p>
            <a:pPr lvl="1"/>
            <a:r>
              <a:rPr lang="en-US" dirty="0" smtClean="0"/>
              <a:t>Subgrade Foundation of Roadway.</a:t>
            </a:r>
          </a:p>
          <a:p>
            <a:pPr lvl="1"/>
            <a:r>
              <a:rPr lang="en-US" dirty="0" smtClean="0"/>
              <a:t>Roadway Geometry.</a:t>
            </a:r>
          </a:p>
          <a:p>
            <a:pPr lvl="1"/>
            <a:r>
              <a:rPr lang="en-US" dirty="0" smtClean="0"/>
              <a:t>Duration of proposed activities and associated traffic control devices.</a:t>
            </a:r>
          </a:p>
          <a:p>
            <a:pPr lvl="1"/>
            <a:r>
              <a:rPr lang="en-US" dirty="0" smtClean="0"/>
              <a:t>Impacts to roadway mobility and safety.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General Excavation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5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Material Requirements will be variable as well, based upon extent of excavation and roadway structure.</a:t>
            </a:r>
          </a:p>
          <a:p>
            <a:r>
              <a:rPr lang="en-US" sz="2800" dirty="0" smtClean="0"/>
              <a:t>Normally most roadway materials and associated requirements are listed in the 2015 Standard Highway Construction Specifications and they can </a:t>
            </a:r>
            <a:r>
              <a:rPr lang="en-US" sz="2800" dirty="0"/>
              <a:t>be found </a:t>
            </a:r>
            <a:r>
              <a:rPr lang="en-US" sz="2800" dirty="0" smtClean="0"/>
              <a:t>at: </a:t>
            </a:r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</a:t>
            </a:r>
            <a:r>
              <a:rPr lang="en-US" sz="2800" dirty="0" smtClean="0">
                <a:hlinkClick r:id="rId3"/>
              </a:rPr>
              <a:t>www.dot.state.ak.us/stwddes/dcsspecs/index.shtml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</a:t>
            </a:r>
            <a:r>
              <a:rPr lang="en-US" dirty="0" smtClean="0"/>
              <a:t>Workshop – Material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14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Spill Management Workshop – Material </a:t>
            </a:r>
            <a:r>
              <a:rPr lang="en-US" dirty="0" smtClean="0"/>
              <a:t>Requirements (Cont.)</a:t>
            </a:r>
            <a:endParaRPr lang="en-US" dirty="0"/>
          </a:p>
        </p:txBody>
      </p:sp>
      <p:pic>
        <p:nvPicPr>
          <p:cNvPr id="9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0"/>
            <a:ext cx="7911863" cy="369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9580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DOTPF-Pres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DOTPF-Preso</Template>
  <TotalTime>4314</TotalTime>
  <Words>564</Words>
  <Application>Microsoft Office PowerPoint</Application>
  <PresentationFormat>On-screen Show (4:3)</PresentationFormat>
  <Paragraphs>72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Master DOTPF-Preso</vt:lpstr>
      <vt:lpstr>PowerPoint Presentation</vt:lpstr>
      <vt:lpstr>Spill Management Workshop</vt:lpstr>
      <vt:lpstr>Spill Management Workshop –  ROW Permitting</vt:lpstr>
      <vt:lpstr>Spill Management Workshop – Driveway Permits</vt:lpstr>
      <vt:lpstr>Spill Management Workshop –  Common Permit Issues</vt:lpstr>
      <vt:lpstr>Spill Management Workshop –  Traffic Control Plans (TCP’s)</vt:lpstr>
      <vt:lpstr>Spill Management Workshop – General Excavation Limits</vt:lpstr>
      <vt:lpstr>Spill Management Workshop – Material Requirements</vt:lpstr>
      <vt:lpstr>Spill Management Workshop – Material Requirements (Cont.)</vt:lpstr>
      <vt:lpstr>Spill Management Workshop – Conditions of the Site After Cleanup</vt:lpstr>
      <vt:lpstr>Spill Management Workshop – Installation of Permanent Features</vt:lpstr>
      <vt:lpstr>Questions?</vt:lpstr>
    </vt:vector>
  </TitlesOfParts>
  <Company>SOA - 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Adamczak, Daniel S (DOT)</dc:creator>
  <cp:lastModifiedBy>Adamczak, Daniel S (DOT)</cp:lastModifiedBy>
  <cp:revision>113</cp:revision>
  <dcterms:created xsi:type="dcterms:W3CDTF">2014-04-17T21:22:32Z</dcterms:created>
  <dcterms:modified xsi:type="dcterms:W3CDTF">2017-03-20T17:17:26Z</dcterms:modified>
</cp:coreProperties>
</file>