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83" r:id="rId3"/>
    <p:sldId id="292" r:id="rId4"/>
    <p:sldId id="284" r:id="rId5"/>
    <p:sldId id="298" r:id="rId6"/>
    <p:sldId id="264" r:id="rId7"/>
    <p:sldId id="299" r:id="rId8"/>
    <p:sldId id="294" r:id="rId9"/>
    <p:sldId id="260" r:id="rId10"/>
    <p:sldId id="276" r:id="rId11"/>
    <p:sldId id="278" r:id="rId12"/>
    <p:sldId id="279" r:id="rId13"/>
    <p:sldId id="289"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1" autoAdjust="0"/>
  </p:normalViewPr>
  <p:slideViewPr>
    <p:cSldViewPr>
      <p:cViewPr varScale="1">
        <p:scale>
          <a:sx n="71" d="100"/>
          <a:sy n="71" d="100"/>
        </p:scale>
        <p:origin x="178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27D70C7A-9754-48F0-8CC6-0932AB981377}" type="datetimeFigureOut">
              <a:rPr lang="en-US" smtClean="0"/>
              <a:t>3/28/2017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55FCDB60-9BFA-42A0-9C1C-5C47B359116C}" type="slidenum">
              <a:rPr lang="en-US" smtClean="0"/>
              <a:t>‹#›</a:t>
            </a:fld>
            <a:endParaRPr lang="en-US"/>
          </a:p>
        </p:txBody>
      </p:sp>
    </p:spTree>
    <p:extLst>
      <p:ext uri="{BB962C8B-B14F-4D97-AF65-F5344CB8AC3E}">
        <p14:creationId xmlns:p14="http://schemas.microsoft.com/office/powerpoint/2010/main" val="404572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a:t>
            </a:r>
            <a:r>
              <a:rPr lang="en-US" baseline="0" dirty="0" smtClean="0"/>
              <a:t> administrative authority – JPO is only </a:t>
            </a:r>
            <a:r>
              <a:rPr lang="en-US" baseline="0" dirty="0" err="1" smtClean="0"/>
              <a:t>alyeska</a:t>
            </a:r>
            <a:endParaRPr lang="en-US" baseline="0" dirty="0" smtClean="0"/>
          </a:p>
          <a:p>
            <a:endParaRPr lang="en-US" baseline="0" dirty="0" smtClean="0"/>
          </a:p>
          <a:p>
            <a:r>
              <a:rPr lang="en-US" dirty="0" smtClean="0">
                <a:effectLst>
                  <a:outerShdw blurRad="38100" dist="38100" dir="2700000" algn="tl">
                    <a:srgbClr val="000000">
                      <a:alpha val="43137"/>
                    </a:srgbClr>
                  </a:outerShdw>
                </a:effectLst>
              </a:rPr>
              <a:t>The Dalton Highway is infrastructure owned by the State of Alaska. It occupies a right of way across land owned by the American Public and managed by the BLM under administration of the Central Yukon Field Office (CYFO).</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TAPS is infrastructure owned by </a:t>
            </a:r>
            <a:r>
              <a:rPr lang="en-US" dirty="0" err="1" smtClean="0">
                <a:effectLst>
                  <a:outerShdw blurRad="38100" dist="38100" dir="2700000" algn="tl">
                    <a:srgbClr val="000000">
                      <a:alpha val="43137"/>
                    </a:srgbClr>
                  </a:outerShdw>
                </a:effectLst>
              </a:rPr>
              <a:t>Alyeska</a:t>
            </a:r>
            <a:r>
              <a:rPr lang="en-US" dirty="0" smtClean="0">
                <a:effectLst>
                  <a:outerShdw blurRad="38100" dist="38100" dir="2700000" algn="tl">
                    <a:srgbClr val="000000">
                      <a:alpha val="43137"/>
                    </a:srgbClr>
                  </a:outerShdw>
                </a:effectLst>
              </a:rPr>
              <a:t>.  It occupies a right of way across land owned by the American Public managed by the BLM, with TAPS-related actions under administration of the Branch of Pipeline Monitoring and other actions under the administration of the CYFO.</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As right-of-way holders, both </a:t>
            </a:r>
            <a:r>
              <a:rPr lang="en-US" dirty="0" err="1" smtClean="0">
                <a:effectLst>
                  <a:outerShdw blurRad="38100" dist="38100" dir="2700000" algn="tl">
                    <a:srgbClr val="000000">
                      <a:alpha val="43137"/>
                    </a:srgbClr>
                  </a:outerShdw>
                </a:effectLst>
              </a:rPr>
              <a:t>Alyeska</a:t>
            </a:r>
            <a:r>
              <a:rPr lang="en-US" dirty="0" smtClean="0">
                <a:effectLst>
                  <a:outerShdw blurRad="38100" dist="38100" dir="2700000" algn="tl">
                    <a:srgbClr val="000000">
                      <a:alpha val="43137"/>
                    </a:srgbClr>
                  </a:outerShdw>
                </a:effectLst>
              </a:rPr>
              <a:t> and ADOT have </a:t>
            </a:r>
            <a:r>
              <a:rPr lang="en-US" i="1" dirty="0" smtClean="0">
                <a:effectLst>
                  <a:outerShdw blurRad="38100" dist="38100" dir="2700000" algn="tl">
                    <a:srgbClr val="000000">
                      <a:alpha val="43137"/>
                    </a:srgbClr>
                  </a:outerShdw>
                </a:effectLst>
              </a:rPr>
              <a:t>valid existing rights</a:t>
            </a:r>
            <a:r>
              <a:rPr lang="en-US" dirty="0" smtClean="0">
                <a:effectLst>
                  <a:outerShdw blurRad="38100" dist="38100" dir="2700000" algn="tl">
                    <a:srgbClr val="000000">
                      <a:alpha val="43137"/>
                    </a:srgbClr>
                  </a:outerShdw>
                </a:effectLst>
              </a:rPr>
              <a:t> to use Federal Public land, and part of BLM’s job is ensuring that those valid existing rights are protected.</a:t>
            </a:r>
          </a:p>
          <a:p>
            <a:endParaRPr lang="en-US" dirty="0"/>
          </a:p>
        </p:txBody>
      </p:sp>
      <p:sp>
        <p:nvSpPr>
          <p:cNvPr id="4" name="Slide Number Placeholder 3"/>
          <p:cNvSpPr>
            <a:spLocks noGrp="1"/>
          </p:cNvSpPr>
          <p:nvPr>
            <p:ph type="sldNum" sz="quarter" idx="10"/>
          </p:nvPr>
        </p:nvSpPr>
        <p:spPr/>
        <p:txBody>
          <a:bodyPr/>
          <a:lstStyle/>
          <a:p>
            <a:fld id="{55FCDB60-9BFA-42A0-9C1C-5C47B359116C}" type="slidenum">
              <a:rPr lang="en-US" smtClean="0"/>
              <a:t>4</a:t>
            </a:fld>
            <a:endParaRPr lang="en-US"/>
          </a:p>
        </p:txBody>
      </p:sp>
    </p:spTree>
    <p:extLst>
      <p:ext uri="{BB962C8B-B14F-4D97-AF65-F5344CB8AC3E}">
        <p14:creationId xmlns:p14="http://schemas.microsoft.com/office/powerpoint/2010/main" val="259797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outerShdw blurRad="38100" dist="38100" dir="2700000" algn="tl">
                    <a:srgbClr val="000000">
                      <a:alpha val="43137"/>
                    </a:srgbClr>
                  </a:outerShdw>
                </a:effectLst>
              </a:rPr>
              <a:t>Inside ROW or Easement</a:t>
            </a:r>
          </a:p>
          <a:p>
            <a:pPr lvl="1"/>
            <a:r>
              <a:rPr lang="en-US" dirty="0" smtClean="0"/>
              <a:t>Agency responsible for infrastructure coordinates with DEC</a:t>
            </a:r>
          </a:p>
          <a:p>
            <a:r>
              <a:rPr lang="en-US" sz="2800" dirty="0" smtClean="0">
                <a:solidFill>
                  <a:srgbClr val="000000"/>
                </a:solidFill>
                <a:effectLst>
                  <a:outerShdw blurRad="38100" dist="38100" dir="2700000" algn="tl">
                    <a:srgbClr val="000000">
                      <a:alpha val="43137"/>
                    </a:srgbClr>
                  </a:outerShdw>
                </a:effectLst>
              </a:rPr>
              <a:t>Outside Right of Way or Easement</a:t>
            </a:r>
          </a:p>
          <a:p>
            <a:pPr lvl="1"/>
            <a:r>
              <a:rPr lang="en-US" sz="2400" dirty="0" smtClean="0">
                <a:solidFill>
                  <a:srgbClr val="000000"/>
                </a:solidFill>
              </a:rPr>
              <a:t>BLM coordinates with DEC</a:t>
            </a:r>
          </a:p>
          <a:p>
            <a:pPr lvl="1"/>
            <a:r>
              <a:rPr lang="en-US" sz="2400" dirty="0" smtClean="0">
                <a:solidFill>
                  <a:srgbClr val="000000"/>
                </a:solidFill>
              </a:rPr>
              <a:t>BLM manages Trespass and Ancillary Land Use</a:t>
            </a:r>
            <a:endParaRPr lang="en-US" sz="2400" dirty="0">
              <a:solidFill>
                <a:srgbClr val="000000"/>
              </a:solidFill>
            </a:endParaRPr>
          </a:p>
        </p:txBody>
      </p:sp>
      <p:sp>
        <p:nvSpPr>
          <p:cNvPr id="4" name="Slide Number Placeholder 3"/>
          <p:cNvSpPr>
            <a:spLocks noGrp="1"/>
          </p:cNvSpPr>
          <p:nvPr>
            <p:ph type="sldNum" sz="quarter" idx="10"/>
          </p:nvPr>
        </p:nvSpPr>
        <p:spPr/>
        <p:txBody>
          <a:bodyPr/>
          <a:lstStyle/>
          <a:p>
            <a:fld id="{55FCDB60-9BFA-42A0-9C1C-5C47B359116C}" type="slidenum">
              <a:rPr lang="en-US" smtClean="0"/>
              <a:t>5</a:t>
            </a:fld>
            <a:endParaRPr lang="en-US"/>
          </a:p>
        </p:txBody>
      </p:sp>
    </p:spTree>
    <p:extLst>
      <p:ext uri="{BB962C8B-B14F-4D97-AF65-F5344CB8AC3E}">
        <p14:creationId xmlns:p14="http://schemas.microsoft.com/office/powerpoint/2010/main" val="130788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55FCDB60-9BFA-42A0-9C1C-5C47B359116C}" type="slidenum">
              <a:rPr lang="en-US" smtClean="0"/>
              <a:t>6</a:t>
            </a:fld>
            <a:endParaRPr lang="en-US"/>
          </a:p>
        </p:txBody>
      </p:sp>
    </p:spTree>
    <p:extLst>
      <p:ext uri="{BB962C8B-B14F-4D97-AF65-F5344CB8AC3E}">
        <p14:creationId xmlns:p14="http://schemas.microsoft.com/office/powerpoint/2010/main" val="159177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outerShdw blurRad="38100" dist="38100" dir="2700000" algn="tl">
                    <a:srgbClr val="000000">
                      <a:alpha val="43137"/>
                    </a:srgbClr>
                  </a:outerShdw>
                </a:effectLst>
              </a:rPr>
              <a:t>Emergency Response Phase</a:t>
            </a:r>
          </a:p>
          <a:p>
            <a:pPr lvl="1"/>
            <a:r>
              <a:rPr lang="en-US" dirty="0" smtClean="0">
                <a:effectLst>
                  <a:outerShdw blurRad="38100" dist="38100" dir="2700000" algn="tl">
                    <a:srgbClr val="000000">
                      <a:alpha val="43137"/>
                    </a:srgbClr>
                  </a:outerShdw>
                </a:effectLst>
              </a:rPr>
              <a:t>Land Manager stays informed and provides information on resource concerns</a:t>
            </a:r>
          </a:p>
          <a:p>
            <a:pPr lvl="1"/>
            <a:r>
              <a:rPr lang="en-US" dirty="0" smtClean="0">
                <a:effectLst>
                  <a:outerShdw blurRad="38100" dist="38100" dir="2700000" algn="tl">
                    <a:srgbClr val="000000">
                      <a:alpha val="43137"/>
                    </a:srgbClr>
                  </a:outerShdw>
                </a:effectLst>
              </a:rPr>
              <a:t>NEPA will begin, but emergency response will not be required to wait on completion</a:t>
            </a:r>
          </a:p>
          <a:p>
            <a:pPr lvl="1"/>
            <a:r>
              <a:rPr lang="en-US" dirty="0" smtClean="0">
                <a:effectLst>
                  <a:outerShdw blurRad="38100" dist="38100" dir="2700000" algn="tl">
                    <a:srgbClr val="000000">
                      <a:alpha val="43137"/>
                    </a:srgbClr>
                  </a:outerShdw>
                </a:effectLst>
              </a:rPr>
              <a:t>Emergency</a:t>
            </a:r>
            <a:r>
              <a:rPr lang="en-US" baseline="0" dirty="0" smtClean="0">
                <a:effectLst>
                  <a:outerShdw blurRad="38100" dist="38100" dir="2700000" algn="tl">
                    <a:srgbClr val="000000">
                      <a:alpha val="43137"/>
                    </a:srgbClr>
                  </a:outerShdw>
                </a:effectLst>
              </a:rPr>
              <a:t> phase is complete when site is stabilized (separate phase fuel is recovered and fuel will not migrate) </a:t>
            </a:r>
          </a:p>
          <a:p>
            <a:pPr lvl="1"/>
            <a:r>
              <a:rPr lang="en-US" baseline="0" dirty="0" smtClean="0">
                <a:effectLst>
                  <a:outerShdw blurRad="38100" dist="38100" dir="2700000" algn="tl">
                    <a:srgbClr val="000000">
                      <a:alpha val="43137"/>
                    </a:srgbClr>
                  </a:outerShdw>
                </a:effectLst>
              </a:rPr>
              <a:t>Not always black and white decision</a:t>
            </a:r>
            <a:endParaRPr lang="en-US"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Remediation</a:t>
            </a:r>
          </a:p>
          <a:p>
            <a:pPr lvl="1"/>
            <a:r>
              <a:rPr lang="en-US" dirty="0" smtClean="0">
                <a:effectLst>
                  <a:outerShdw blurRad="38100" dist="38100" dir="2700000" algn="tl">
                    <a:srgbClr val="000000">
                      <a:alpha val="43137"/>
                    </a:srgbClr>
                  </a:outerShdw>
                </a:effectLst>
              </a:rPr>
              <a:t>Actions must be authorized </a:t>
            </a:r>
            <a:r>
              <a:rPr lang="en-US" b="1" i="1" dirty="0" smtClean="0">
                <a:effectLst>
                  <a:outerShdw blurRad="38100" dist="38100" dir="2700000" algn="tl">
                    <a:srgbClr val="000000">
                      <a:alpha val="43137"/>
                    </a:srgbClr>
                  </a:outerShdw>
                </a:effectLst>
              </a:rPr>
              <a:t>prior to execution </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Still requires ongoing consultation with spill response agencies and other stakeholders as appropriate</a:t>
            </a:r>
          </a:p>
          <a:p>
            <a:r>
              <a:rPr lang="en-US" sz="2400" dirty="0" smtClean="0">
                <a:effectLst>
                  <a:outerShdw blurRad="38100" dist="38100" dir="2700000" algn="tl">
                    <a:srgbClr val="000000">
                      <a:alpha val="43137"/>
                    </a:srgbClr>
                  </a:outerShdw>
                </a:effectLst>
              </a:rPr>
              <a:t>          BLM considers cleanup complete when:</a:t>
            </a:r>
          </a:p>
          <a:p>
            <a:pPr lvl="1"/>
            <a:r>
              <a:rPr lang="en-US" sz="2000" dirty="0" smtClean="0">
                <a:effectLst>
                  <a:outerShdw blurRad="38100" dist="38100" dir="2700000" algn="tl">
                    <a:srgbClr val="000000">
                      <a:alpha val="43137"/>
                    </a:srgbClr>
                  </a:outerShdw>
                </a:effectLst>
              </a:rPr>
              <a:t>      ADEC’s cleanup requirements are satisfied</a:t>
            </a:r>
          </a:p>
          <a:p>
            <a:pPr lvl="2"/>
            <a:r>
              <a:rPr lang="en-US" sz="1800" i="1" dirty="0" smtClean="0">
                <a:effectLst>
                  <a:outerShdw blurRad="38100" dist="38100" dir="2700000" algn="tl">
                    <a:srgbClr val="000000">
                      <a:alpha val="43137"/>
                    </a:srgbClr>
                  </a:outerShdw>
                </a:effectLst>
              </a:rPr>
              <a:t>There may be times when BLM’s requirement is more stringent than ADEC’s, but it will never be less stringent.</a:t>
            </a:r>
            <a:endParaRPr lang="en-US" sz="1800" dirty="0" smtClean="0">
              <a:effectLst>
                <a:outerShdw blurRad="38100" dist="38100" dir="2700000" algn="tl">
                  <a:srgbClr val="000000">
                    <a:alpha val="43137"/>
                  </a:srgbClr>
                </a:outerShdw>
              </a:effectLst>
            </a:endParaRPr>
          </a:p>
          <a:p>
            <a:pPr lvl="1"/>
            <a:r>
              <a:rPr lang="en-US" sz="2000" dirty="0" smtClean="0">
                <a:effectLst>
                  <a:outerShdw blurRad="38100" dist="38100" dir="2700000" algn="tl">
                    <a:srgbClr val="000000">
                      <a:alpha val="43137"/>
                    </a:srgbClr>
                  </a:outerShdw>
                </a:effectLst>
              </a:rPr>
              <a:t>      Documentation of sampling methods and results are received by BLM, and both ADEC and BLM HAZMAT staff concur that the sampling is sufficient to demonstrate that cleanup standards have been met</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Restoration</a:t>
            </a:r>
          </a:p>
          <a:p>
            <a:pPr lvl="1"/>
            <a:r>
              <a:rPr lang="en-US" sz="2000" dirty="0" smtClean="0">
                <a:effectLst>
                  <a:outerShdw blurRad="38100" dist="38100" dir="2700000" algn="tl">
                    <a:srgbClr val="000000">
                      <a:alpha val="43137"/>
                    </a:srgbClr>
                  </a:outerShdw>
                </a:effectLst>
              </a:rPr>
              <a:t>Site is regraded/</a:t>
            </a:r>
            <a:r>
              <a:rPr lang="en-US" sz="2000" dirty="0" err="1" smtClean="0">
                <a:effectLst>
                  <a:outerShdw blurRad="38100" dist="38100" dir="2700000" algn="tl">
                    <a:srgbClr val="000000">
                      <a:alpha val="43137"/>
                    </a:srgbClr>
                  </a:outerShdw>
                </a:effectLst>
              </a:rPr>
              <a:t>recontoured</a:t>
            </a:r>
            <a:r>
              <a:rPr lang="en-US" sz="2000" dirty="0" smtClean="0">
                <a:effectLst>
                  <a:outerShdw blurRad="38100" dist="38100" dir="2700000" algn="tl">
                    <a:srgbClr val="000000">
                      <a:alpha val="43137"/>
                    </a:srgbClr>
                  </a:outerShdw>
                </a:effectLst>
              </a:rPr>
              <a:t> to match surrounding terrain</a:t>
            </a:r>
          </a:p>
          <a:p>
            <a:pPr lvl="1"/>
            <a:r>
              <a:rPr lang="en-US" sz="2000" dirty="0" smtClean="0">
                <a:effectLst>
                  <a:outerShdw blurRad="38100" dist="38100" dir="2700000" algn="tl">
                    <a:srgbClr val="000000">
                      <a:alpha val="43137"/>
                    </a:srgbClr>
                  </a:outerShdw>
                </a:effectLst>
              </a:rPr>
              <a:t>Site-appropriate erosion control is established</a:t>
            </a:r>
          </a:p>
          <a:p>
            <a:pPr lvl="1"/>
            <a:r>
              <a:rPr lang="en-US" sz="2000" dirty="0" smtClean="0">
                <a:effectLst>
                  <a:outerShdw blurRad="38100" dist="38100" dir="2700000" algn="tl">
                    <a:srgbClr val="000000">
                      <a:alpha val="43137"/>
                    </a:srgbClr>
                  </a:outerShdw>
                </a:effectLst>
              </a:rPr>
              <a:t>BLM is satisfied that future land uses won’t be inhibited by the level of cleanup that is accepted</a:t>
            </a:r>
          </a:p>
          <a:p>
            <a:r>
              <a:rPr lang="en-US" dirty="0" smtClean="0">
                <a:effectLst>
                  <a:outerShdw blurRad="38100" dist="38100" dir="2700000" algn="tl">
                    <a:srgbClr val="000000">
                      <a:alpha val="43137"/>
                    </a:srgbClr>
                  </a:outerShdw>
                </a:effectLst>
              </a:rPr>
              <a:t>Reclamation is complete when:</a:t>
            </a:r>
          </a:p>
          <a:p>
            <a:pPr lvl="1"/>
            <a:r>
              <a:rPr lang="en-US" dirty="0" smtClean="0">
                <a:effectLst>
                  <a:outerShdw blurRad="38100" dist="38100" dir="2700000" algn="tl">
                    <a:srgbClr val="000000">
                      <a:alpha val="43137"/>
                    </a:srgbClr>
                  </a:outerShdw>
                </a:effectLst>
              </a:rPr>
              <a:t>Interests of all holders of valid existing rights are adequately addressed (ADOT, TAPS, other ROW or permit holders)</a:t>
            </a:r>
          </a:p>
          <a:p>
            <a:pPr lvl="1"/>
            <a:r>
              <a:rPr lang="en-US" dirty="0" smtClean="0">
                <a:effectLst>
                  <a:outerShdw blurRad="38100" dist="38100" dir="2700000" algn="tl">
                    <a:srgbClr val="000000">
                      <a:alpha val="43137"/>
                    </a:srgbClr>
                  </a:outerShdw>
                </a:effectLst>
              </a:rPr>
              <a:t>All Public safety hazards resulting from the spill or the response have been eliminated</a:t>
            </a:r>
          </a:p>
          <a:p>
            <a:pPr lvl="1"/>
            <a:r>
              <a:rPr lang="en-US" dirty="0" smtClean="0">
                <a:effectLst>
                  <a:outerShdw blurRad="38100" dist="38100" dir="2700000" algn="tl">
                    <a:srgbClr val="000000">
                      <a:alpha val="43137"/>
                    </a:srgbClr>
                  </a:outerShdw>
                </a:effectLst>
              </a:rPr>
              <a:t>Revegetation objectives have been met</a:t>
            </a:r>
          </a:p>
          <a:p>
            <a:pPr lvl="2"/>
            <a:r>
              <a:rPr lang="en-US" dirty="0" smtClean="0">
                <a:effectLst>
                  <a:outerShdw blurRad="38100" dist="38100" dir="2700000" algn="tl">
                    <a:srgbClr val="000000">
                      <a:alpha val="43137"/>
                    </a:srgbClr>
                  </a:outerShdw>
                </a:effectLst>
              </a:rPr>
              <a:t>Self-sustaining native vegetation, trending toward natural diversity</a:t>
            </a:r>
          </a:p>
          <a:p>
            <a:pPr lvl="2"/>
            <a:r>
              <a:rPr lang="en-US" dirty="0" smtClean="0">
                <a:effectLst>
                  <a:outerShdw blurRad="38100" dist="38100" dir="2700000" algn="tl">
                    <a:srgbClr val="000000">
                      <a:alpha val="43137"/>
                    </a:srgbClr>
                  </a:outerShdw>
                </a:effectLst>
              </a:rPr>
              <a:t>Sufficient cover and root density for natural erosion control</a:t>
            </a:r>
          </a:p>
          <a:p>
            <a:pPr lvl="2"/>
            <a:r>
              <a:rPr lang="en-US" dirty="0" smtClean="0">
                <a:effectLst>
                  <a:outerShdw blurRad="38100" dist="38100" dir="2700000" algn="tl">
                    <a:srgbClr val="000000">
                      <a:alpha val="43137"/>
                    </a:srgbClr>
                  </a:outerShdw>
                </a:effectLst>
              </a:rPr>
              <a:t>Absence of invasive species</a:t>
            </a:r>
          </a:p>
          <a:p>
            <a:pPr lvl="1"/>
            <a:r>
              <a:rPr lang="en-US" dirty="0" smtClean="0">
                <a:effectLst>
                  <a:outerShdw blurRad="38100" dist="38100" dir="2700000" algn="tl">
                    <a:srgbClr val="000000">
                      <a:alpha val="43137"/>
                    </a:srgbClr>
                  </a:outerShdw>
                </a:effectLst>
              </a:rPr>
              <a:t>Impacts to other resource values are mitigated (</a:t>
            </a:r>
            <a:r>
              <a:rPr lang="en-US" dirty="0" err="1" smtClean="0">
                <a:effectLst>
                  <a:outerShdw blurRad="38100" dist="38100" dir="2700000" algn="tl">
                    <a:srgbClr val="000000">
                      <a:alpha val="43137"/>
                    </a:srgbClr>
                  </a:outerShdw>
                </a:effectLst>
              </a:rPr>
              <a:t>viewshed</a:t>
            </a:r>
            <a:r>
              <a:rPr lang="en-US" dirty="0" smtClean="0">
                <a:effectLst>
                  <a:outerShdw blurRad="38100" dist="38100" dir="2700000" algn="tl">
                    <a:srgbClr val="000000">
                      <a:alpha val="43137"/>
                    </a:srgbClr>
                  </a:outerShdw>
                </a:effectLst>
              </a:rPr>
              <a:t>, forest health, recreation,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importation of fill to Public lands may require BLM pre-approval, even as part of emergency response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Weeds are a major concern when</a:t>
            </a:r>
            <a:r>
              <a:rPr lang="en-US" sz="1200" baseline="0" dirty="0" smtClean="0">
                <a:effectLst>
                  <a:outerShdw blurRad="38100" dist="38100" dir="2700000" algn="tl">
                    <a:srgbClr val="000000">
                      <a:alpha val="43137"/>
                    </a:srgbClr>
                  </a:outerShdw>
                </a:effectLst>
              </a:rPr>
              <a:t> importing fill</a:t>
            </a:r>
            <a:endParaRPr lang="en-US" sz="1200"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Monitoring</a:t>
            </a:r>
          </a:p>
          <a:p>
            <a:r>
              <a:rPr lang="en-US" sz="2000" dirty="0" smtClean="0">
                <a:effectLst>
                  <a:outerShdw blurRad="38100" dist="38100" dir="2700000" algn="tl">
                    <a:srgbClr val="000000">
                      <a:alpha val="43137"/>
                    </a:srgbClr>
                  </a:outerShdw>
                </a:effectLst>
              </a:rPr>
              <a:t>Purpose is to document reclamation success and detect reclamation failure so corrective actions can be taken.</a:t>
            </a:r>
          </a:p>
          <a:p>
            <a:r>
              <a:rPr lang="en-US" sz="2000" dirty="0" smtClean="0">
                <a:effectLst>
                  <a:outerShdw blurRad="38100" dist="38100" dir="2700000" algn="tl">
                    <a:srgbClr val="000000">
                      <a:alpha val="43137"/>
                    </a:srgbClr>
                  </a:outerShdw>
                </a:effectLst>
              </a:rPr>
              <a:t>Involves formal monitoring, documentation, and reporting (not just drive-by assessments)</a:t>
            </a:r>
          </a:p>
          <a:p>
            <a:r>
              <a:rPr lang="en-US" sz="2000" dirty="0" smtClean="0">
                <a:effectLst>
                  <a:outerShdw blurRad="38100" dist="38100" dir="2700000" algn="tl">
                    <a:srgbClr val="000000">
                      <a:alpha val="43137"/>
                    </a:srgbClr>
                  </a:outerShdw>
                </a:effectLst>
              </a:rPr>
              <a:t>Depending on site-specific issues, may include things such as photo documentation of </a:t>
            </a:r>
            <a:r>
              <a:rPr lang="en-US" sz="2000" dirty="0" err="1" smtClean="0">
                <a:effectLst>
                  <a:outerShdw blurRad="38100" dist="38100" dir="2700000" algn="tl">
                    <a:srgbClr val="000000">
                      <a:alpha val="43137"/>
                    </a:srgbClr>
                  </a:outerShdw>
                </a:effectLst>
              </a:rPr>
              <a:t>greenup</a:t>
            </a:r>
            <a:r>
              <a:rPr lang="en-US" sz="2000" dirty="0" smtClean="0">
                <a:effectLst>
                  <a:outerShdw blurRad="38100" dist="38100" dir="2700000" algn="tl">
                    <a:srgbClr val="000000">
                      <a:alpha val="43137"/>
                    </a:srgbClr>
                  </a:outerShdw>
                </a:effectLst>
              </a:rPr>
              <a:t>, vegetative cover and diversity measurements, invasive weed inventory, root mass samples, post-breakup erosion assessments.</a:t>
            </a:r>
          </a:p>
          <a:p>
            <a:r>
              <a:rPr lang="en-US" sz="2000" dirty="0" smtClean="0">
                <a:effectLst>
                  <a:outerShdw blurRad="38100" dist="38100" dir="2700000" algn="tl">
                    <a:srgbClr val="000000">
                      <a:alpha val="43137"/>
                    </a:srgbClr>
                  </a:outerShdw>
                </a:effectLst>
              </a:rPr>
              <a:t>How long?  </a:t>
            </a:r>
            <a:r>
              <a:rPr lang="en-US" sz="2000" i="1" dirty="0" smtClean="0">
                <a:effectLst>
                  <a:outerShdw blurRad="38100" dist="38100" dir="2700000" algn="tl">
                    <a:srgbClr val="000000">
                      <a:alpha val="43137"/>
                    </a:srgbClr>
                  </a:outerShdw>
                </a:effectLst>
              </a:rPr>
              <a:t>Depends on site specific conditions, but generally not until monitoring results show that reclamation objectives are being met in the second growing season after reclamation is completed.</a:t>
            </a:r>
          </a:p>
          <a:p>
            <a:pPr lvl="1"/>
            <a:endParaRPr lang="en-US" sz="2000"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55FCDB60-9BFA-42A0-9C1C-5C47B359116C}" type="slidenum">
              <a:rPr lang="en-US" smtClean="0"/>
              <a:t>7</a:t>
            </a:fld>
            <a:endParaRPr lang="en-US"/>
          </a:p>
        </p:txBody>
      </p:sp>
    </p:spTree>
    <p:extLst>
      <p:ext uri="{BB962C8B-B14F-4D97-AF65-F5344CB8AC3E}">
        <p14:creationId xmlns:p14="http://schemas.microsoft.com/office/powerpoint/2010/main" val="2829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dirty="0" smtClean="0">
                <a:effectLst>
                  <a:outerShdw blurRad="38100" dist="38100" dir="2700000" algn="tl">
                    <a:srgbClr val="000000">
                      <a:alpha val="43137"/>
                    </a:srgbClr>
                  </a:outerShdw>
                </a:effectLst>
              </a:rPr>
              <a:t>Examples are Camps, </a:t>
            </a:r>
            <a:r>
              <a:rPr lang="en-US" sz="1200" i="0" dirty="0" smtClean="0">
                <a:effectLst>
                  <a:outerShdw blurRad="38100" dist="38100" dir="2700000" algn="tl">
                    <a:srgbClr val="000000">
                      <a:alpha val="43137"/>
                    </a:srgbClr>
                  </a:outerShdw>
                </a:effectLst>
              </a:rPr>
              <a:t>staging/storage </a:t>
            </a:r>
            <a:r>
              <a:rPr lang="en-US" sz="1200" i="0" dirty="0" smtClean="0">
                <a:effectLst>
                  <a:outerShdw blurRad="38100" dist="38100" dir="2700000" algn="tl">
                    <a:srgbClr val="000000">
                      <a:alpha val="43137"/>
                    </a:srgbClr>
                  </a:outerShdw>
                </a:effectLst>
              </a:rPr>
              <a:t>area</a:t>
            </a:r>
            <a:r>
              <a:rPr lang="en-US" sz="1200" i="1" dirty="0" smtClean="0">
                <a:effectLst>
                  <a:outerShdw blurRad="38100" dist="38100" dir="2700000" algn="tl">
                    <a:srgbClr val="000000">
                      <a:alpha val="43137"/>
                    </a:srgbClr>
                  </a:outerShdw>
                </a:effectLst>
              </a:rPr>
              <a:t>s</a:t>
            </a:r>
            <a:endParaRPr lang="en-US" dirty="0" smtClean="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Ancillary uses of public lands may require separate </a:t>
            </a:r>
            <a:r>
              <a:rPr lang="en-US" dirty="0" smtClean="0">
                <a:effectLst>
                  <a:outerShdw blurRad="38100" dist="38100" dir="2700000" algn="tl">
                    <a:srgbClr val="000000">
                      <a:alpha val="43137"/>
                    </a:srgbClr>
                  </a:outerShdw>
                </a:effectLst>
              </a:rPr>
              <a:t>NEPA </a:t>
            </a:r>
            <a:r>
              <a:rPr lang="en-US" dirty="0" smtClean="0">
                <a:effectLst>
                  <a:outerShdw blurRad="38100" dist="38100" dir="2700000" algn="tl">
                    <a:srgbClr val="000000">
                      <a:alpha val="43137"/>
                    </a:srgbClr>
                  </a:outerShdw>
                </a:effectLst>
              </a:rPr>
              <a:t>and issuance of a land use permit</a:t>
            </a:r>
          </a:p>
          <a:p>
            <a:endParaRPr lang="en-US" dirty="0"/>
          </a:p>
        </p:txBody>
      </p:sp>
      <p:sp>
        <p:nvSpPr>
          <p:cNvPr id="4" name="Slide Number Placeholder 3"/>
          <p:cNvSpPr>
            <a:spLocks noGrp="1"/>
          </p:cNvSpPr>
          <p:nvPr>
            <p:ph type="sldNum" sz="quarter" idx="10"/>
          </p:nvPr>
        </p:nvSpPr>
        <p:spPr/>
        <p:txBody>
          <a:bodyPr/>
          <a:lstStyle/>
          <a:p>
            <a:fld id="{55FCDB60-9BFA-42A0-9C1C-5C47B359116C}" type="slidenum">
              <a:rPr lang="en-US" smtClean="0"/>
              <a:t>9</a:t>
            </a:fld>
            <a:endParaRPr lang="en-US"/>
          </a:p>
        </p:txBody>
      </p:sp>
    </p:spTree>
    <p:extLst>
      <p:ext uri="{BB962C8B-B14F-4D97-AF65-F5344CB8AC3E}">
        <p14:creationId xmlns:p14="http://schemas.microsoft.com/office/powerpoint/2010/main" val="400881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Trespass</a:t>
            </a:r>
          </a:p>
          <a:p>
            <a:r>
              <a:rPr lang="en-US" sz="1200" i="0" dirty="0" smtClean="0">
                <a:effectLst>
                  <a:outerShdw blurRad="38100" dist="38100" dir="2700000" algn="tl">
                    <a:srgbClr val="000000">
                      <a:alpha val="43137"/>
                    </a:srgbClr>
                  </a:outerShdw>
                </a:effectLst>
              </a:rPr>
              <a:t>Must </a:t>
            </a:r>
            <a:r>
              <a:rPr lang="en-US" sz="1200" i="0" dirty="0" smtClean="0">
                <a:effectLst>
                  <a:outerShdw blurRad="38100" dist="38100" dir="2700000" algn="tl">
                    <a:srgbClr val="000000">
                      <a:alpha val="43137"/>
                    </a:srgbClr>
                  </a:outerShdw>
                </a:effectLst>
              </a:rPr>
              <a:t>reimburse the U.S. for all costs incurred in investigating and terminating the trespass</a:t>
            </a:r>
          </a:p>
          <a:p>
            <a:r>
              <a:rPr lang="en-US" dirty="0" smtClean="0">
                <a:effectLst>
                  <a:outerShdw blurRad="38100" dist="38100" dir="2700000" algn="tl">
                    <a:srgbClr val="000000">
                      <a:alpha val="43137"/>
                    </a:srgbClr>
                  </a:outerShdw>
                </a:effectLst>
              </a:rPr>
              <a:t>Additional penalties for repeated non-willful trespass or unreasonable delay</a:t>
            </a:r>
            <a:endParaRPr lang="en-US" sz="1200" i="0" dirty="0" smtClean="0">
              <a:effectLst>
                <a:outerShdw blurRad="38100" dist="38100" dir="2700000" algn="tl">
                  <a:srgbClr val="000000">
                    <a:alpha val="43137"/>
                  </a:srgbClr>
                </a:outerShdw>
              </a:effectLst>
            </a:endParaRPr>
          </a:p>
          <a:p>
            <a:endParaRPr lang="en-US" sz="1200" i="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Administrative Costs </a:t>
            </a:r>
          </a:p>
          <a:p>
            <a:r>
              <a:rPr lang="en-US" dirty="0" smtClean="0">
                <a:effectLst>
                  <a:outerShdw blurRad="38100" dist="38100" dir="2700000" algn="tl">
                    <a:srgbClr val="000000">
                      <a:alpha val="43137"/>
                    </a:srgbClr>
                  </a:outerShdw>
                </a:effectLst>
              </a:rPr>
              <a:t>Rental </a:t>
            </a:r>
            <a:r>
              <a:rPr lang="en-US" dirty="0" smtClean="0">
                <a:effectLst>
                  <a:outerShdw blurRad="38100" dist="38100" dir="2700000" algn="tl">
                    <a:srgbClr val="000000">
                      <a:alpha val="43137"/>
                    </a:srgbClr>
                  </a:outerShdw>
                </a:effectLst>
              </a:rPr>
              <a:t>for lands occupied</a:t>
            </a:r>
          </a:p>
          <a:p>
            <a:pPr lvl="1"/>
            <a:r>
              <a:rPr lang="en-US" i="1" dirty="0" smtClean="0">
                <a:effectLst>
                  <a:outerShdw blurRad="38100" dist="38100" dir="2700000" algn="tl">
                    <a:srgbClr val="000000">
                      <a:alpha val="43137"/>
                    </a:srgbClr>
                  </a:outerShdw>
                </a:effectLst>
              </a:rPr>
              <a:t>Spill site, until remediation and monitoring is complete</a:t>
            </a:r>
          </a:p>
          <a:p>
            <a:pPr lvl="1"/>
            <a:r>
              <a:rPr lang="en-US" i="1" dirty="0" smtClean="0">
                <a:effectLst>
                  <a:outerShdw blurRad="38100" dist="38100" dir="2700000" algn="tl">
                    <a:srgbClr val="000000">
                      <a:alpha val="43137"/>
                    </a:srgbClr>
                  </a:outerShdw>
                </a:effectLst>
              </a:rPr>
              <a:t>Ancillary sites until reclamation (and monitoring if required) is complete</a:t>
            </a:r>
          </a:p>
          <a:p>
            <a:endParaRPr lang="en-US" dirty="0" smtClean="0">
              <a:effectLst>
                <a:outerShdw blurRad="38100" dist="38100" dir="2700000" algn="tl">
                  <a:srgbClr val="000000">
                    <a:alpha val="43137"/>
                  </a:srgbClr>
                </a:outerShdw>
              </a:effectLst>
            </a:endParaRPr>
          </a:p>
          <a:p>
            <a:r>
              <a:rPr lang="en-US" b="1" dirty="0" smtClean="0">
                <a:effectLst/>
              </a:rPr>
              <a:t>Material Sales</a:t>
            </a:r>
          </a:p>
          <a:p>
            <a:r>
              <a:rPr lang="en-US" dirty="0" smtClean="0">
                <a:effectLst>
                  <a:outerShdw blurRad="38100" dist="38100" dir="2700000" algn="tl">
                    <a:srgbClr val="000000">
                      <a:alpha val="43137"/>
                    </a:srgbClr>
                  </a:outerShdw>
                </a:effectLst>
              </a:rPr>
              <a:t>Fill obtained from Public Lands must be obtained through a mineral materials sale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Obtaining from ADOT or </a:t>
            </a:r>
            <a:r>
              <a:rPr lang="en-US" sz="1200" dirty="0" err="1" smtClean="0">
                <a:effectLst>
                  <a:outerShdw blurRad="38100" dist="38100" dir="2700000" algn="tl">
                    <a:srgbClr val="000000">
                      <a:alpha val="43137"/>
                    </a:srgbClr>
                  </a:outerShdw>
                </a:effectLst>
              </a:rPr>
              <a:t>Alyeska</a:t>
            </a:r>
            <a:r>
              <a:rPr lang="en-US" sz="1200" dirty="0" smtClean="0">
                <a:effectLst>
                  <a:outerShdw blurRad="38100" dist="38100" dir="2700000" algn="tl">
                    <a:srgbClr val="000000">
                      <a:alpha val="43137"/>
                    </a:srgbClr>
                  </a:outerShdw>
                </a:effectLst>
              </a:rPr>
              <a:t> is not a legal option in many cases</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Cost recoverable permit process + yardage royalty</a:t>
            </a:r>
          </a:p>
          <a:p>
            <a:r>
              <a:rPr lang="en-US" dirty="0" smtClean="0">
                <a:effectLst>
                  <a:outerShdw blurRad="38100" dist="38100" dir="2700000" algn="tl">
                    <a:srgbClr val="000000">
                      <a:alpha val="43137"/>
                    </a:srgbClr>
                  </a:outerShdw>
                </a:effectLst>
              </a:rPr>
              <a:t>&lt; 5000 yards can be authorized under a CX (relatively quick process); anything greater requires an EA (lengthy process)</a:t>
            </a:r>
          </a:p>
          <a:p>
            <a:endParaRPr lang="en-US" dirty="0"/>
          </a:p>
        </p:txBody>
      </p:sp>
      <p:sp>
        <p:nvSpPr>
          <p:cNvPr id="4" name="Slide Number Placeholder 3"/>
          <p:cNvSpPr>
            <a:spLocks noGrp="1"/>
          </p:cNvSpPr>
          <p:nvPr>
            <p:ph type="sldNum" sz="quarter" idx="10"/>
          </p:nvPr>
        </p:nvSpPr>
        <p:spPr/>
        <p:txBody>
          <a:bodyPr/>
          <a:lstStyle/>
          <a:p>
            <a:fld id="{55FCDB60-9BFA-42A0-9C1C-5C47B359116C}" type="slidenum">
              <a:rPr lang="en-US" smtClean="0"/>
              <a:t>11</a:t>
            </a:fld>
            <a:endParaRPr lang="en-US"/>
          </a:p>
        </p:txBody>
      </p:sp>
    </p:spTree>
    <p:extLst>
      <p:ext uri="{BB962C8B-B14F-4D97-AF65-F5344CB8AC3E}">
        <p14:creationId xmlns:p14="http://schemas.microsoft.com/office/powerpoint/2010/main" val="425805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E9A635-BCE8-442D-9E8D-E68FA760D8E1}" type="datetimeFigureOut">
              <a:rPr lang="en-US" smtClean="0"/>
              <a:t>3/28/2017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063746-268E-43C8-8DFC-29347CB63F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382000" y="0"/>
            <a:ext cx="304800" cy="6858000"/>
          </a:xfrm>
          <a:prstGeom prst="rect">
            <a:avLst/>
          </a:prstGeom>
          <a:solidFill>
            <a:srgbClr val="5C8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86800" y="0"/>
            <a:ext cx="457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8382000" cy="6858000"/>
          </a:xfrm>
          <a:prstGeom prst="rect">
            <a:avLst/>
          </a:prstGeom>
          <a:gradFill>
            <a:gsLst>
              <a:gs pos="99000">
                <a:srgbClr val="D2EBB7"/>
              </a:gs>
              <a:gs pos="41000">
                <a:srgbClr val="9CB86E"/>
              </a:gs>
              <a:gs pos="100000">
                <a:srgbClr val="9CB86E"/>
              </a:gs>
              <a:gs pos="100000">
                <a:srgbClr val="156B1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8600" y="5486400"/>
            <a:ext cx="1119827" cy="979849"/>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3E9A635-BCE8-442D-9E8D-E68FA760D8E1}" type="datetimeFigureOut">
              <a:rPr lang="en-US" smtClean="0"/>
              <a:t>3/28/2017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063746-268E-43C8-8DFC-29347CB63F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229600" cy="1470025"/>
          </a:xfrm>
        </p:spPr>
        <p:txBody>
          <a:bodyPr/>
          <a:lstStyle/>
          <a:p>
            <a:r>
              <a:rPr lang="en-US" dirty="0" smtClean="0">
                <a:effectLst>
                  <a:outerShdw blurRad="38100" dist="38100" dir="2700000" algn="tl">
                    <a:srgbClr val="000000">
                      <a:alpha val="43137"/>
                    </a:srgbClr>
                  </a:outerShdw>
                </a:effectLst>
              </a:rPr>
              <a:t>Spill Response on Public Lands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3886200"/>
            <a:ext cx="7467600" cy="1752600"/>
          </a:xfrm>
        </p:spPr>
        <p:txBody>
          <a:bodyPr/>
          <a:lstStyle/>
          <a:p>
            <a:r>
              <a:rPr lang="en-US" dirty="0" smtClean="0">
                <a:effectLst>
                  <a:outerShdw blurRad="38100" dist="38100" dir="2700000" algn="tl">
                    <a:srgbClr val="000000">
                      <a:alpha val="43137"/>
                    </a:srgbClr>
                  </a:outerShdw>
                </a:effectLst>
              </a:rPr>
              <a:t>A Land Manager’s Perspective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3294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Key Information for Project Plan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7620000" cy="4800600"/>
          </a:xfrm>
        </p:spPr>
        <p:txBody>
          <a:bodyPr>
            <a:normAutofit fontScale="47500" lnSpcReduction="20000"/>
          </a:bodyPr>
          <a:lstStyle/>
          <a:p>
            <a:pPr marL="514350" indent="-457200"/>
            <a:r>
              <a:rPr lang="en-US" dirty="0" smtClean="0">
                <a:effectLst>
                  <a:outerShdw blurRad="38100" dist="38100" dir="2700000" algn="tl">
                    <a:srgbClr val="000000">
                      <a:alpha val="43137"/>
                    </a:srgbClr>
                  </a:outerShdw>
                </a:effectLst>
              </a:rPr>
              <a:t>Site </a:t>
            </a:r>
            <a:r>
              <a:rPr lang="en-US" dirty="0" smtClean="0">
                <a:effectLst>
                  <a:outerShdw blurRad="38100" dist="38100" dir="2700000" algn="tl">
                    <a:srgbClr val="000000">
                      <a:alpha val="43137"/>
                    </a:srgbClr>
                  </a:outerShdw>
                </a:effectLst>
              </a:rPr>
              <a:t>map with either </a:t>
            </a:r>
            <a:r>
              <a:rPr lang="en-US" dirty="0" err="1" smtClean="0">
                <a:effectLst>
                  <a:outerShdw blurRad="38100" dist="38100" dir="2700000" algn="tl">
                    <a:srgbClr val="000000">
                      <a:alpha val="43137"/>
                    </a:srgbClr>
                  </a:outerShdw>
                </a:effectLst>
              </a:rPr>
              <a:t>lat</a:t>
            </a:r>
            <a:r>
              <a:rPr lang="en-US" dirty="0" smtClean="0">
                <a:effectLst>
                  <a:outerShdw blurRad="38100" dist="38100" dir="2700000" algn="tl">
                    <a:srgbClr val="000000">
                      <a:alpha val="43137"/>
                    </a:srgbClr>
                  </a:outerShdw>
                </a:effectLst>
              </a:rPr>
              <a:t>/long or legal description</a:t>
            </a:r>
            <a:endParaRPr lang="en-US" dirty="0" smtClean="0">
              <a:effectLst>
                <a:outerShdw blurRad="38100" dist="38100" dir="2700000" algn="tl">
                  <a:srgbClr val="000000">
                    <a:alpha val="43137"/>
                  </a:srgbClr>
                </a:outerShdw>
              </a:effectLst>
            </a:endParaRPr>
          </a:p>
          <a:p>
            <a:pPr marL="514350" indent="-457200"/>
            <a:r>
              <a:rPr lang="en-US" dirty="0" smtClean="0">
                <a:effectLst>
                  <a:outerShdw blurRad="38100" dist="38100" dir="2700000" algn="tl">
                    <a:srgbClr val="000000">
                      <a:alpha val="43137"/>
                    </a:srgbClr>
                  </a:outerShdw>
                </a:effectLst>
              </a:rPr>
              <a:t>Thorough description of emergency response activities</a:t>
            </a:r>
          </a:p>
          <a:p>
            <a:pPr marL="514350" indent="-457200"/>
            <a:r>
              <a:rPr lang="en-US" dirty="0" smtClean="0">
                <a:effectLst>
                  <a:outerShdw blurRad="38100" dist="38100" dir="2700000" algn="tl">
                    <a:srgbClr val="000000">
                      <a:alpha val="43137"/>
                    </a:srgbClr>
                  </a:outerShdw>
                </a:effectLst>
              </a:rPr>
              <a:t>Equipment staging (locations, quantities, durations)</a:t>
            </a:r>
          </a:p>
          <a:p>
            <a:pPr marL="514350" indent="-457200"/>
            <a:r>
              <a:rPr lang="en-US" dirty="0" smtClean="0">
                <a:effectLst>
                  <a:outerShdw blurRad="38100" dist="38100" dir="2700000" algn="tl">
                    <a:srgbClr val="000000">
                      <a:alpha val="43137"/>
                    </a:srgbClr>
                  </a:outerShdw>
                </a:effectLst>
              </a:rPr>
              <a:t>Fuel and POL management (storage, quantities, spill prevention, spill preparedness, drip pan usage, etc.)</a:t>
            </a:r>
          </a:p>
          <a:p>
            <a:pPr marL="514350" indent="-457200"/>
            <a:r>
              <a:rPr lang="en-US" dirty="0" smtClean="0">
                <a:effectLst>
                  <a:outerShdw blurRad="38100" dist="38100" dir="2700000" algn="tl">
                    <a:srgbClr val="000000">
                      <a:alpha val="43137"/>
                    </a:srgbClr>
                  </a:outerShdw>
                </a:effectLst>
              </a:rPr>
              <a:t>Camping or crew lodging arrangements</a:t>
            </a:r>
          </a:p>
          <a:p>
            <a:pPr marL="514350" indent="-457200"/>
            <a:r>
              <a:rPr lang="en-US" dirty="0" smtClean="0">
                <a:effectLst>
                  <a:outerShdw blurRad="38100" dist="38100" dir="2700000" algn="tl">
                    <a:srgbClr val="000000">
                      <a:alpha val="43137"/>
                    </a:srgbClr>
                  </a:outerShdw>
                </a:effectLst>
              </a:rPr>
              <a:t>Refuse and waste management</a:t>
            </a:r>
          </a:p>
          <a:p>
            <a:pPr marL="514350" indent="-457200"/>
            <a:r>
              <a:rPr lang="en-US" dirty="0" smtClean="0">
                <a:effectLst>
                  <a:outerShdw blurRad="38100" dist="38100" dir="2700000" algn="tl">
                    <a:srgbClr val="000000">
                      <a:alpha val="43137"/>
                    </a:srgbClr>
                  </a:outerShdw>
                </a:effectLst>
              </a:rPr>
              <a:t>Interim stabilization measures (berms, barriers, ditching, erosion control, etc.)</a:t>
            </a:r>
          </a:p>
          <a:p>
            <a:pPr marL="514350" indent="-457200"/>
            <a:r>
              <a:rPr lang="en-US" dirty="0" smtClean="0">
                <a:effectLst>
                  <a:outerShdw blurRad="38100" dist="38100" dir="2700000" algn="tl">
                    <a:srgbClr val="000000">
                      <a:alpha val="43137"/>
                    </a:srgbClr>
                  </a:outerShdw>
                </a:effectLst>
              </a:rPr>
              <a:t>Plans to ensure Public safety (in conjunction with ADOT &amp; TAPS)</a:t>
            </a:r>
          </a:p>
          <a:p>
            <a:pPr marL="514350" indent="-457200"/>
            <a:r>
              <a:rPr lang="en-US" dirty="0" smtClean="0">
                <a:effectLst>
                  <a:outerShdw blurRad="38100" dist="38100" dir="2700000" algn="tl">
                    <a:srgbClr val="000000">
                      <a:alpha val="43137"/>
                    </a:srgbClr>
                  </a:outerShdw>
                </a:effectLst>
              </a:rPr>
              <a:t>Documentation of coordination/concurrence with other stakeholders (ADOT, TAPS, Utilities, etc.)</a:t>
            </a:r>
          </a:p>
          <a:p>
            <a:pPr marL="514350" indent="-457200"/>
            <a:r>
              <a:rPr lang="en-US" dirty="0" smtClean="0">
                <a:effectLst>
                  <a:outerShdw blurRad="38100" dist="38100" dir="2700000" algn="tl">
                    <a:srgbClr val="000000">
                      <a:alpha val="43137"/>
                    </a:srgbClr>
                  </a:outerShdw>
                </a:effectLst>
              </a:rPr>
              <a:t>Excavation plans (equipment, sequence, etc.)</a:t>
            </a:r>
          </a:p>
          <a:p>
            <a:pPr marL="514350" indent="-457200"/>
            <a:r>
              <a:rPr lang="en-US" dirty="0" smtClean="0">
                <a:effectLst>
                  <a:outerShdw blurRad="38100" dist="38100" dir="2700000" algn="tl">
                    <a:srgbClr val="000000">
                      <a:alpha val="43137"/>
                    </a:srgbClr>
                  </a:outerShdw>
                </a:effectLst>
              </a:rPr>
              <a:t>Water management plan, if applicable</a:t>
            </a:r>
          </a:p>
          <a:p>
            <a:pPr marL="514350" indent="-457200"/>
            <a:r>
              <a:rPr lang="en-US" dirty="0" smtClean="0">
                <a:effectLst>
                  <a:outerShdw blurRad="38100" dist="38100" dir="2700000" algn="tl">
                    <a:srgbClr val="000000">
                      <a:alpha val="43137"/>
                    </a:srgbClr>
                  </a:outerShdw>
                </a:effectLst>
              </a:rPr>
              <a:t>Disposal plan for contaminated materials (location, method, documentation)</a:t>
            </a:r>
          </a:p>
          <a:p>
            <a:pPr marL="514350" indent="-457200"/>
            <a:r>
              <a:rPr lang="en-US" dirty="0" smtClean="0">
                <a:effectLst>
                  <a:outerShdw blurRad="38100" dist="38100" dir="2700000" algn="tl">
                    <a:srgbClr val="000000">
                      <a:alpha val="43137"/>
                    </a:srgbClr>
                  </a:outerShdw>
                </a:effectLst>
              </a:rPr>
              <a:t>Material source needs</a:t>
            </a:r>
          </a:p>
          <a:p>
            <a:pPr marL="514350" indent="-457200"/>
            <a:r>
              <a:rPr lang="en-US" dirty="0" smtClean="0">
                <a:effectLst>
                  <a:outerShdw blurRad="38100" dist="38100" dir="2700000" algn="tl">
                    <a:srgbClr val="000000">
                      <a:alpha val="43137"/>
                    </a:srgbClr>
                  </a:outerShdw>
                </a:effectLst>
              </a:rPr>
              <a:t>Invasive weed prevention and management measures</a:t>
            </a:r>
          </a:p>
          <a:p>
            <a:pPr marL="514350" indent="-457200"/>
            <a:r>
              <a:rPr lang="en-US" dirty="0" smtClean="0">
                <a:effectLst>
                  <a:outerShdw blurRad="38100" dist="38100" dir="2700000" algn="tl">
                    <a:srgbClr val="000000">
                      <a:alpha val="43137"/>
                    </a:srgbClr>
                  </a:outerShdw>
                </a:effectLst>
              </a:rPr>
              <a:t>Measures to protect other resource values (forest health, </a:t>
            </a:r>
            <a:r>
              <a:rPr lang="en-US" dirty="0" err="1" smtClean="0">
                <a:effectLst>
                  <a:outerShdw blurRad="38100" dist="38100" dir="2700000" algn="tl">
                    <a:srgbClr val="000000">
                      <a:alpha val="43137"/>
                    </a:srgbClr>
                  </a:outerShdw>
                </a:effectLst>
              </a:rPr>
              <a:t>viewshed</a:t>
            </a:r>
            <a:r>
              <a:rPr lang="en-US" dirty="0" smtClean="0">
                <a:effectLst>
                  <a:outerShdw blurRad="38100" dist="38100" dir="2700000" algn="tl">
                    <a:srgbClr val="000000">
                      <a:alpha val="43137"/>
                    </a:srgbClr>
                  </a:outerShdw>
                </a:effectLst>
              </a:rPr>
              <a:t>, recreation, etc.)</a:t>
            </a:r>
          </a:p>
          <a:p>
            <a:pPr marL="514350" indent="-457200"/>
            <a:r>
              <a:rPr lang="en-US" dirty="0" smtClean="0">
                <a:effectLst>
                  <a:outerShdw blurRad="38100" dist="38100" dir="2700000" algn="tl">
                    <a:srgbClr val="000000">
                      <a:alpha val="43137"/>
                    </a:srgbClr>
                  </a:outerShdw>
                </a:effectLst>
              </a:rPr>
              <a:t>Final site reclamation plan</a:t>
            </a:r>
          </a:p>
          <a:p>
            <a:pPr marL="514350" indent="-457200"/>
            <a:r>
              <a:rPr lang="en-US" dirty="0" err="1" smtClean="0">
                <a:effectLst>
                  <a:outerShdw blurRad="38100" dist="38100" dir="2700000" algn="tl">
                    <a:srgbClr val="000000">
                      <a:alpha val="43137"/>
                    </a:srgbClr>
                  </a:outerShdw>
                </a:effectLst>
              </a:rPr>
              <a:t>Revegetation</a:t>
            </a:r>
            <a:r>
              <a:rPr lang="en-US" dirty="0" smtClean="0">
                <a:effectLst>
                  <a:outerShdw blurRad="38100" dist="38100" dir="2700000" algn="tl">
                    <a:srgbClr val="000000">
                      <a:alpha val="43137"/>
                    </a:srgbClr>
                  </a:outerShdw>
                </a:effectLst>
              </a:rPr>
              <a:t> Objectives and methods for achieving them</a:t>
            </a:r>
          </a:p>
          <a:p>
            <a:pPr marL="514350" indent="-457200"/>
            <a:r>
              <a:rPr lang="en-US" dirty="0" smtClean="0">
                <a:effectLst>
                  <a:outerShdw blurRad="38100" dist="38100" dir="2700000" algn="tl">
                    <a:srgbClr val="000000">
                      <a:alpha val="43137"/>
                    </a:srgbClr>
                  </a:outerShdw>
                </a:effectLst>
              </a:rPr>
              <a:t>Monitoring Plan to verify reclamation success</a:t>
            </a:r>
          </a:p>
        </p:txBody>
      </p:sp>
      <p:sp>
        <p:nvSpPr>
          <p:cNvPr id="4" name="TextBox 3"/>
          <p:cNvSpPr txBox="1"/>
          <p:nvPr/>
        </p:nvSpPr>
        <p:spPr>
          <a:xfrm>
            <a:off x="1066800" y="2667000"/>
            <a:ext cx="6629400" cy="2246769"/>
          </a:xfrm>
          <a:prstGeom prst="rect">
            <a:avLst/>
          </a:prstGeom>
          <a:solidFill>
            <a:srgbClr val="92D050"/>
          </a:solidFill>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NO NEED TO WRITE IT ALL DOWN!</a:t>
            </a:r>
          </a:p>
          <a:p>
            <a:pPr algn="ctr"/>
            <a:r>
              <a:rPr lang="en-US" sz="2000" b="1" dirty="0" smtClean="0">
                <a:solidFill>
                  <a:srgbClr val="FFFF00"/>
                </a:solidFill>
                <a:effectLst>
                  <a:outerShdw blurRad="38100" dist="38100" dir="2700000" algn="tl">
                    <a:srgbClr val="000000">
                      <a:alpha val="43137"/>
                    </a:srgbClr>
                  </a:outerShdw>
                </a:effectLst>
              </a:rPr>
              <a:t>We’ll work with you if you end up in the situation where you need to submit a plan.  </a:t>
            </a:r>
          </a:p>
          <a:p>
            <a:pPr algn="ctr"/>
            <a:endParaRPr lang="en-US" sz="2000" b="1" dirty="0">
              <a:solidFill>
                <a:srgbClr val="FFFF00"/>
              </a:solidFill>
              <a:effectLst>
                <a:outerShdw blurRad="38100" dist="38100" dir="2700000" algn="tl">
                  <a:srgbClr val="000000">
                    <a:alpha val="43137"/>
                  </a:srgbClr>
                </a:outerShdw>
              </a:effectLst>
            </a:endParaRPr>
          </a:p>
          <a:p>
            <a:pPr algn="ctr"/>
            <a:r>
              <a:rPr lang="en-US" sz="2000" b="1" dirty="0" smtClean="0">
                <a:solidFill>
                  <a:srgbClr val="FFFF00"/>
                </a:solidFill>
                <a:effectLst>
                  <a:outerShdw blurRad="38100" dist="38100" dir="2700000" algn="tl">
                    <a:srgbClr val="000000">
                      <a:alpha val="43137"/>
                    </a:srgbClr>
                  </a:outerShdw>
                </a:effectLst>
              </a:rPr>
              <a:t>The point is that the plan has to be a thorough</a:t>
            </a:r>
          </a:p>
          <a:p>
            <a:pPr algn="ctr"/>
            <a:r>
              <a:rPr lang="en-US" sz="2000" b="1" dirty="0" smtClean="0">
                <a:solidFill>
                  <a:srgbClr val="FFFF00"/>
                </a:solidFill>
                <a:effectLst>
                  <a:outerShdw blurRad="38100" dist="38100" dir="2700000" algn="tl">
                    <a:srgbClr val="000000">
                      <a:alpha val="43137"/>
                    </a:srgbClr>
                  </a:outerShdw>
                </a:effectLst>
              </a:rPr>
              <a:t>and detailed project plan covering everything from beginning to end.</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32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Administrative Costs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8199"/>
          </a:xfrm>
        </p:spPr>
        <p:txBody>
          <a:bodyPr/>
          <a:lstStyle/>
          <a:p>
            <a:pPr>
              <a:spcAft>
                <a:spcPts val="1800"/>
              </a:spcAft>
            </a:pPr>
            <a:r>
              <a:rPr lang="en-US" dirty="0" smtClean="0">
                <a:effectLst>
                  <a:outerShdw blurRad="38100" dist="38100" dir="2700000" algn="tl">
                    <a:srgbClr val="000000">
                      <a:alpha val="43137"/>
                    </a:srgbClr>
                  </a:outerShdw>
                </a:effectLst>
              </a:rPr>
              <a:t>Trespass</a:t>
            </a:r>
            <a:endParaRPr lang="en-US" i="1" dirty="0" smtClean="0">
              <a:effectLst>
                <a:outerShdw blurRad="38100" dist="38100" dir="2700000" algn="tl">
                  <a:srgbClr val="000000">
                    <a:alpha val="43137"/>
                  </a:srgbClr>
                </a:outerShdw>
              </a:effectLst>
            </a:endParaRPr>
          </a:p>
          <a:p>
            <a:pPr>
              <a:spcAft>
                <a:spcPts val="1800"/>
              </a:spcAft>
            </a:pPr>
            <a:r>
              <a:rPr lang="en-US" dirty="0" smtClean="0">
                <a:effectLst>
                  <a:outerShdw blurRad="38100" dist="38100" dir="2700000" algn="tl">
                    <a:srgbClr val="000000">
                      <a:alpha val="43137"/>
                    </a:srgbClr>
                  </a:outerShdw>
                </a:effectLst>
              </a:rPr>
              <a:t>Rental</a:t>
            </a:r>
          </a:p>
          <a:p>
            <a:pPr>
              <a:spcAft>
                <a:spcPts val="1800"/>
              </a:spcAft>
            </a:pPr>
            <a:r>
              <a:rPr lang="en-US" dirty="0" smtClean="0">
                <a:effectLst>
                  <a:outerShdw blurRad="38100" dist="38100" dir="2700000" algn="tl">
                    <a:srgbClr val="000000">
                      <a:alpha val="43137"/>
                    </a:srgbClr>
                  </a:outerShdw>
                </a:effectLst>
              </a:rPr>
              <a:t>Rehabilitating/Restoring </a:t>
            </a:r>
            <a:r>
              <a:rPr lang="en-US" dirty="0" smtClean="0">
                <a:effectLst>
                  <a:outerShdw blurRad="38100" dist="38100" dir="2700000" algn="tl">
                    <a:srgbClr val="000000">
                      <a:alpha val="43137"/>
                    </a:srgbClr>
                  </a:outerShdw>
                </a:effectLst>
              </a:rPr>
              <a:t>land </a:t>
            </a:r>
            <a:r>
              <a:rPr lang="en-US" dirty="0" smtClean="0">
                <a:effectLst>
                  <a:outerShdw blurRad="38100" dist="38100" dir="2700000" algn="tl">
                    <a:srgbClr val="000000">
                      <a:alpha val="43137"/>
                    </a:srgbClr>
                  </a:outerShdw>
                </a:effectLst>
              </a:rPr>
              <a:t>damages</a:t>
            </a:r>
          </a:p>
          <a:p>
            <a:pPr>
              <a:spcAft>
                <a:spcPts val="1800"/>
              </a:spcAft>
            </a:pPr>
            <a:r>
              <a:rPr lang="en-US" dirty="0" smtClean="0">
                <a:effectLst>
                  <a:outerShdw blurRad="38100" dist="38100" dir="2700000" algn="tl">
                    <a:srgbClr val="000000">
                      <a:alpha val="43137"/>
                    </a:srgbClr>
                  </a:outerShdw>
                </a:effectLst>
              </a:rPr>
              <a:t>Monitoring</a:t>
            </a:r>
          </a:p>
          <a:p>
            <a:pPr>
              <a:spcAft>
                <a:spcPts val="1800"/>
              </a:spcAft>
            </a:pPr>
            <a:r>
              <a:rPr lang="en-US" dirty="0" smtClean="0">
                <a:effectLst>
                  <a:outerShdw blurRad="38100" dist="38100" dir="2700000" algn="tl">
                    <a:srgbClr val="000000">
                      <a:alpha val="43137"/>
                    </a:srgbClr>
                  </a:outerShdw>
                </a:effectLst>
              </a:rPr>
              <a:t>Permitting for ancillary purposes</a:t>
            </a:r>
            <a:endParaRPr lang="en-US" dirty="0">
              <a:effectLst>
                <a:outerShdw blurRad="38100" dist="38100" dir="2700000" algn="tl">
                  <a:srgbClr val="000000">
                    <a:alpha val="43137"/>
                  </a:srgbClr>
                </a:outerShdw>
              </a:effectLst>
            </a:endParaRPr>
          </a:p>
          <a:p>
            <a:pPr marL="0" indent="0">
              <a:buNone/>
            </a:pP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7634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1143000"/>
          </a:xfrm>
        </p:spPr>
        <p:txBody>
          <a:bodyPr/>
          <a:lstStyle/>
          <a:p>
            <a:r>
              <a:rPr lang="en-US" sz="4000" dirty="0" smtClean="0">
                <a:effectLst>
                  <a:outerShdw blurRad="38100" dist="38100" dir="2700000" algn="tl">
                    <a:srgbClr val="000000">
                      <a:alpha val="43137"/>
                    </a:srgbClr>
                  </a:outerShdw>
                </a:effectLst>
              </a:rPr>
              <a:t>National Environmental Policy Act Compliance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1"/>
            <a:ext cx="7924800" cy="3657600"/>
          </a:xfrm>
        </p:spPr>
        <p:txBody>
          <a:bodyPr>
            <a:normAutofit/>
          </a:bodyPr>
          <a:lstStyle/>
          <a:p>
            <a:pPr>
              <a:spcAft>
                <a:spcPts val="1800"/>
              </a:spcAft>
            </a:pPr>
            <a:r>
              <a:rPr lang="en-US" dirty="0" smtClean="0">
                <a:effectLst>
                  <a:outerShdw blurRad="38100" dist="38100" dir="2700000" algn="tl">
                    <a:srgbClr val="000000">
                      <a:alpha val="43137"/>
                    </a:srgbClr>
                  </a:outerShdw>
                </a:effectLst>
              </a:rPr>
              <a:t>Documentation per the National Environmental Policy Act (NEPA) is required.</a:t>
            </a:r>
            <a:endParaRPr lang="en-US" i="1"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Processing under trespass the </a:t>
            </a:r>
            <a:r>
              <a:rPr lang="en-US" dirty="0">
                <a:effectLst>
                  <a:outerShdw blurRad="38100" dist="38100" dir="2700000" algn="tl">
                    <a:srgbClr val="000000">
                      <a:alpha val="43137"/>
                    </a:srgbClr>
                  </a:outerShdw>
                </a:effectLst>
              </a:rPr>
              <a:t>BLM </a:t>
            </a:r>
            <a:r>
              <a:rPr lang="en-US" dirty="0" smtClean="0">
                <a:effectLst>
                  <a:outerShdw blurRad="38100" dist="38100" dir="2700000" algn="tl">
                    <a:srgbClr val="000000">
                      <a:alpha val="43137"/>
                    </a:srgbClr>
                  </a:outerShdw>
                </a:effectLst>
              </a:rPr>
              <a:t>prepares </a:t>
            </a:r>
            <a:r>
              <a:rPr lang="en-US" dirty="0">
                <a:effectLst>
                  <a:outerShdw blurRad="38100" dist="38100" dir="2700000" algn="tl">
                    <a:srgbClr val="000000">
                      <a:alpha val="43137"/>
                    </a:srgbClr>
                  </a:outerShdw>
                </a:effectLst>
              </a:rPr>
              <a:t>the NEPA </a:t>
            </a:r>
            <a:r>
              <a:rPr lang="en-US" dirty="0" smtClean="0">
                <a:effectLst>
                  <a:outerShdw blurRad="38100" dist="38100" dir="2700000" algn="tl">
                    <a:srgbClr val="000000">
                      <a:alpha val="43137"/>
                    </a:srgbClr>
                  </a:outerShdw>
                </a:effectLst>
              </a:rPr>
              <a:t>analysis, usually an environmental assessment which requires full cost recovery.</a:t>
            </a: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7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2963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0" y="0"/>
            <a:ext cx="304800" cy="6858000"/>
          </a:xfrm>
          <a:prstGeom prst="rect">
            <a:avLst/>
          </a:prstGeom>
          <a:solidFill>
            <a:srgbClr val="5C8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86800" y="0"/>
            <a:ext cx="457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8382000" cy="6858000"/>
          </a:xfrm>
          <a:prstGeom prst="rect">
            <a:avLst/>
          </a:prstGeom>
          <a:gradFill>
            <a:gsLst>
              <a:gs pos="99000">
                <a:srgbClr val="D2EBB7"/>
              </a:gs>
              <a:gs pos="41000">
                <a:srgbClr val="9CB86E"/>
              </a:gs>
              <a:gs pos="100000">
                <a:srgbClr val="9CB86E"/>
              </a:gs>
              <a:gs pos="100000">
                <a:srgbClr val="156B1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5486400"/>
            <a:ext cx="1119827" cy="979849"/>
          </a:xfrm>
          <a:prstGeom prst="rect">
            <a:avLst/>
          </a:prstGeom>
        </p:spPr>
      </p:pic>
      <p:sp>
        <p:nvSpPr>
          <p:cNvPr id="2" name="TextBox 1"/>
          <p:cNvSpPr txBox="1"/>
          <p:nvPr/>
        </p:nvSpPr>
        <p:spPr>
          <a:xfrm>
            <a:off x="3733800" y="3352800"/>
            <a:ext cx="633507" cy="369332"/>
          </a:xfrm>
          <a:prstGeom prst="rect">
            <a:avLst/>
          </a:prstGeom>
          <a:noFill/>
        </p:spPr>
        <p:txBody>
          <a:bodyPr wrap="none" rtlCol="0">
            <a:spAutoFit/>
          </a:bodyPr>
          <a:lstStyle/>
          <a:p>
            <a:r>
              <a:rPr lang="en-US" dirty="0" smtClean="0"/>
              <a:t>MAP</a:t>
            </a:r>
            <a:endParaRPr lang="en-US" dirty="0"/>
          </a:p>
        </p:txBody>
      </p:sp>
      <p:pic>
        <p:nvPicPr>
          <p:cNvPr id="1026" name="Picture 2" descr="\\ilmakfd3ds1\fd\users\thammond\Desktop\dalton_lst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411"/>
            <a:ext cx="5223164" cy="6759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34811" y="4267200"/>
            <a:ext cx="2063385" cy="338554"/>
          </a:xfrm>
          <a:prstGeom prst="rect">
            <a:avLst/>
          </a:prstGeom>
          <a:solidFill>
            <a:srgbClr val="FFFF00"/>
          </a:solidFill>
          <a:effectLst>
            <a:outerShdw blurRad="50800" dist="38100" dir="8100000" algn="tr" rotWithShape="0">
              <a:prstClr val="black">
                <a:alpha val="40000"/>
              </a:prstClr>
            </a:outerShdw>
          </a:effectLst>
        </p:spPr>
        <p:txBody>
          <a:bodyPr wrap="none" rtlCol="0">
            <a:spAutoFit/>
          </a:bodyPr>
          <a:lstStyle/>
          <a:p>
            <a:r>
              <a:rPr lang="en-US" sz="1600" dirty="0" smtClean="0"/>
              <a:t>YUKON CROSSING</a:t>
            </a:r>
            <a:endParaRPr lang="en-US" sz="1600" dirty="0"/>
          </a:p>
        </p:txBody>
      </p:sp>
      <p:sp>
        <p:nvSpPr>
          <p:cNvPr id="5" name="TextBox 4"/>
          <p:cNvSpPr txBox="1"/>
          <p:nvPr/>
        </p:nvSpPr>
        <p:spPr>
          <a:xfrm>
            <a:off x="3733800" y="1318974"/>
            <a:ext cx="1617238" cy="769441"/>
          </a:xfrm>
          <a:prstGeom prst="rect">
            <a:avLst/>
          </a:prstGeom>
          <a:solidFill>
            <a:srgbClr val="FFFF00"/>
          </a:solidFill>
          <a:effectLst>
            <a:outerShdw blurRad="50800" dist="38100" dir="8100000" algn="tr" rotWithShape="0">
              <a:prstClr val="black">
                <a:alpha val="40000"/>
              </a:prstClr>
            </a:outerShdw>
          </a:effectLst>
        </p:spPr>
        <p:txBody>
          <a:bodyPr wrap="none" rtlCol="0">
            <a:spAutoFit/>
          </a:bodyPr>
          <a:lstStyle/>
          <a:p>
            <a:r>
              <a:rPr lang="en-US" sz="1600" dirty="0" smtClean="0"/>
              <a:t>MILEPOST 301</a:t>
            </a:r>
          </a:p>
          <a:p>
            <a:r>
              <a:rPr lang="en-US" sz="1400" dirty="0" smtClean="0"/>
              <a:t>(just south of </a:t>
            </a:r>
          </a:p>
          <a:p>
            <a:r>
              <a:rPr lang="en-US" sz="1400" dirty="0" smtClean="0"/>
              <a:t>Slope Mountain)</a:t>
            </a:r>
            <a:endParaRPr lang="en-US" sz="1400" dirty="0"/>
          </a:p>
        </p:txBody>
      </p:sp>
      <p:cxnSp>
        <p:nvCxnSpPr>
          <p:cNvPr id="7" name="Straight Arrow Connector 6"/>
          <p:cNvCxnSpPr/>
          <p:nvPr/>
        </p:nvCxnSpPr>
        <p:spPr>
          <a:xfrm flipH="1" flipV="1">
            <a:off x="3200401" y="762000"/>
            <a:ext cx="609599" cy="556974"/>
          </a:xfrm>
          <a:prstGeom prst="straightConnector1">
            <a:avLst/>
          </a:prstGeom>
          <a:ln w="6350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00401" y="4636532"/>
            <a:ext cx="609599" cy="1154668"/>
          </a:xfrm>
          <a:prstGeom prst="straightConnector1">
            <a:avLst/>
          </a:prstGeom>
          <a:ln w="6350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75564" y="152400"/>
            <a:ext cx="3082637"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rPr>
              <a:t>Federal Public Land</a:t>
            </a:r>
            <a:endParaRPr lang="en-US" sz="2400" dirty="0">
              <a:effectLst>
                <a:outerShdw blurRad="38100" dist="38100" dir="2700000" algn="tl">
                  <a:srgbClr val="000000">
                    <a:alpha val="43137"/>
                  </a:srgbClr>
                </a:outerShdw>
              </a:effectLst>
              <a:latin typeface="+mj-lt"/>
            </a:endParaRPr>
          </a:p>
        </p:txBody>
      </p:sp>
      <p:sp>
        <p:nvSpPr>
          <p:cNvPr id="15" name="TextBox 14"/>
          <p:cNvSpPr txBox="1"/>
          <p:nvPr/>
        </p:nvSpPr>
        <p:spPr>
          <a:xfrm>
            <a:off x="5452558" y="698242"/>
            <a:ext cx="2929442" cy="4524315"/>
          </a:xfrm>
          <a:prstGeom prst="rect">
            <a:avLst/>
          </a:prstGeom>
          <a:noFill/>
        </p:spPr>
        <p:txBody>
          <a:bodyPr wrap="square" rtlCol="0">
            <a:spAutoFit/>
          </a:bodyPr>
          <a:lstStyle/>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The majority of the land from the Yukon River to mile post 301 is Federal Public Land</a:t>
            </a:r>
            <a:r>
              <a:rPr lang="en-US" dirty="0" smtClean="0">
                <a:effectLst>
                  <a:outerShdw blurRad="38100" dist="38100" dir="2700000" algn="tl">
                    <a:srgbClr val="000000">
                      <a:alpha val="43137"/>
                    </a:srgbClr>
                  </a:outerShdw>
                </a:effectLst>
              </a:rPr>
              <a:t>.</a:t>
            </a:r>
          </a:p>
          <a:p>
            <a:endParaRPr lang="en-US"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Unlike many highways in the state, the Dalton highway </a:t>
            </a:r>
            <a:r>
              <a:rPr lang="en-US" dirty="0" smtClean="0">
                <a:effectLst>
                  <a:outerShdw blurRad="38100" dist="38100" dir="2700000" algn="tl">
                    <a:srgbClr val="000000">
                      <a:alpha val="43137"/>
                    </a:srgbClr>
                  </a:outerShdw>
                </a:effectLst>
              </a:rPr>
              <a:t>occupies </a:t>
            </a:r>
            <a:r>
              <a:rPr lang="en-US" dirty="0">
                <a:effectLst>
                  <a:outerShdw blurRad="38100" dist="38100" dir="2700000" algn="tl">
                    <a:srgbClr val="000000">
                      <a:alpha val="43137"/>
                    </a:srgbClr>
                  </a:outerShdw>
                </a:effectLst>
              </a:rPr>
              <a:t>a </a:t>
            </a:r>
            <a:r>
              <a:rPr lang="en-US" dirty="0" smtClean="0">
                <a:effectLst>
                  <a:outerShdw blurRad="38100" dist="38100" dir="2700000" algn="tl">
                    <a:srgbClr val="000000">
                      <a:alpha val="43137"/>
                    </a:srgbClr>
                  </a:outerShdw>
                </a:effectLst>
              </a:rPr>
              <a:t>Federal right </a:t>
            </a:r>
            <a:r>
              <a:rPr lang="en-US" dirty="0">
                <a:effectLst>
                  <a:outerShdw blurRad="38100" dist="38100" dir="2700000" algn="tl">
                    <a:srgbClr val="000000">
                      <a:alpha val="43137"/>
                    </a:srgbClr>
                  </a:outerShdw>
                </a:effectLst>
              </a:rPr>
              <a:t>of way; the underlying estate is Federal Public Land. </a:t>
            </a: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TAPS </a:t>
            </a:r>
            <a:r>
              <a:rPr lang="en-US" dirty="0" smtClean="0">
                <a:effectLst>
                  <a:outerShdw blurRad="38100" dist="38100" dir="2700000" algn="tl">
                    <a:srgbClr val="000000">
                      <a:alpha val="43137"/>
                    </a:srgbClr>
                  </a:outerShdw>
                </a:effectLst>
              </a:rPr>
              <a:t>occupies </a:t>
            </a:r>
            <a:r>
              <a:rPr lang="en-US" dirty="0">
                <a:effectLst>
                  <a:outerShdw blurRad="38100" dist="38100" dir="2700000" algn="tl">
                    <a:srgbClr val="000000">
                      <a:alpha val="43137"/>
                    </a:srgbClr>
                  </a:outerShdw>
                </a:effectLst>
              </a:rPr>
              <a:t>a </a:t>
            </a:r>
            <a:r>
              <a:rPr lang="en-US" dirty="0" smtClean="0">
                <a:effectLst>
                  <a:outerShdw blurRad="38100" dist="38100" dir="2700000" algn="tl">
                    <a:srgbClr val="000000">
                      <a:alpha val="43137"/>
                    </a:srgbClr>
                  </a:outerShdw>
                </a:effectLst>
              </a:rPr>
              <a:t>Federal right </a:t>
            </a:r>
            <a:r>
              <a:rPr lang="en-US" dirty="0">
                <a:effectLst>
                  <a:outerShdw blurRad="38100" dist="38100" dir="2700000" algn="tl">
                    <a:srgbClr val="000000">
                      <a:alpha val="43137"/>
                    </a:srgbClr>
                  </a:outerShdw>
                </a:effectLst>
              </a:rPr>
              <a:t>of way.  The underlying estate is Federal Public Land</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6" name="Oval 15"/>
          <p:cNvSpPr/>
          <p:nvPr/>
        </p:nvSpPr>
        <p:spPr>
          <a:xfrm>
            <a:off x="2593966" y="3251947"/>
            <a:ext cx="149234" cy="2017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9600" y="1863021"/>
            <a:ext cx="1969898" cy="584775"/>
          </a:xfrm>
          <a:prstGeom prst="rect">
            <a:avLst/>
          </a:prstGeom>
          <a:solidFill>
            <a:srgbClr val="FF0000"/>
          </a:solidFill>
          <a:effectLst>
            <a:outerShdw blurRad="50800" dist="38100" dir="8100000" algn="tr" rotWithShape="0">
              <a:prstClr val="black">
                <a:alpha val="40000"/>
              </a:prstClr>
            </a:outerShdw>
          </a:effectLst>
        </p:spPr>
        <p:txBody>
          <a:bodyPr wrap="none" rtlCol="0">
            <a:spAutoFit/>
          </a:bodyPr>
          <a:lstStyle/>
          <a:p>
            <a:r>
              <a:rPr lang="en-US" sz="1600" dirty="0" smtClean="0"/>
              <a:t>COLDFOOT NODE</a:t>
            </a:r>
          </a:p>
          <a:p>
            <a:r>
              <a:rPr lang="en-US" sz="1600" dirty="0" smtClean="0"/>
              <a:t>(State Land)</a:t>
            </a:r>
            <a:endParaRPr lang="en-US" sz="1600" dirty="0"/>
          </a:p>
        </p:txBody>
      </p:sp>
      <p:cxnSp>
        <p:nvCxnSpPr>
          <p:cNvPr id="19" name="Straight Arrow Connector 18"/>
          <p:cNvCxnSpPr>
            <a:endCxn id="16" idx="1"/>
          </p:cNvCxnSpPr>
          <p:nvPr/>
        </p:nvCxnSpPr>
        <p:spPr>
          <a:xfrm>
            <a:off x="2289166" y="2560899"/>
            <a:ext cx="326655" cy="7205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0" y="0"/>
            <a:ext cx="304800" cy="6858000"/>
          </a:xfrm>
          <a:prstGeom prst="rect">
            <a:avLst/>
          </a:prstGeom>
          <a:solidFill>
            <a:srgbClr val="5C8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8686800" y="0"/>
            <a:ext cx="457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5486400"/>
            <a:ext cx="1119827" cy="979849"/>
          </a:xfrm>
          <a:prstGeom prst="rect">
            <a:avLst/>
          </a:prstGeom>
        </p:spPr>
      </p:pic>
      <p:sp>
        <p:nvSpPr>
          <p:cNvPr id="12" name="TextBox 11"/>
          <p:cNvSpPr txBox="1"/>
          <p:nvPr/>
        </p:nvSpPr>
        <p:spPr>
          <a:xfrm>
            <a:off x="4495800" y="152400"/>
            <a:ext cx="3082637" cy="461665"/>
          </a:xfrm>
          <a:prstGeom prst="rect">
            <a:avLst/>
          </a:prstGeom>
          <a:noFill/>
        </p:spPr>
        <p:txBody>
          <a:bodyPr wrap="square" rtlCol="0">
            <a:spAutoFit/>
          </a:bodyPr>
          <a:lstStyle/>
          <a:p>
            <a:pPr algn="ctr"/>
            <a:r>
              <a:rPr lang="en-US" sz="2400" dirty="0">
                <a:solidFill>
                  <a:srgbClr val="000000"/>
                </a:solidFill>
                <a:effectLst>
                  <a:outerShdw blurRad="38100" dist="38100" dir="2700000" algn="tl">
                    <a:srgbClr val="000000">
                      <a:alpha val="43137"/>
                    </a:srgbClr>
                  </a:outerShdw>
                </a:effectLst>
              </a:rPr>
              <a:t>Federal Public Land</a:t>
            </a:r>
          </a:p>
        </p:txBody>
      </p:sp>
      <p:sp>
        <p:nvSpPr>
          <p:cNvPr id="15" name="TextBox 14"/>
          <p:cNvSpPr txBox="1"/>
          <p:nvPr/>
        </p:nvSpPr>
        <p:spPr>
          <a:xfrm>
            <a:off x="4495800" y="698242"/>
            <a:ext cx="38862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0000"/>
                </a:solidFill>
                <a:effectLst>
                  <a:outerShdw blurRad="38100" dist="38100" dir="2700000" algn="tl">
                    <a:srgbClr val="000000">
                      <a:alpha val="43137"/>
                    </a:srgbClr>
                  </a:outerShdw>
                </a:effectLst>
              </a:rPr>
              <a:t>A large portion of </a:t>
            </a:r>
            <a:r>
              <a:rPr lang="en-US" sz="2000" dirty="0">
                <a:solidFill>
                  <a:srgbClr val="000000"/>
                </a:solidFill>
                <a:effectLst>
                  <a:outerShdw blurRad="38100" dist="38100" dir="2700000" algn="tl">
                    <a:srgbClr val="000000">
                      <a:alpha val="43137"/>
                    </a:srgbClr>
                  </a:outerShdw>
                </a:effectLst>
              </a:rPr>
              <a:t>the land from the </a:t>
            </a:r>
            <a:r>
              <a:rPr lang="en-US" sz="2000" dirty="0" smtClean="0">
                <a:solidFill>
                  <a:srgbClr val="000000"/>
                </a:solidFill>
                <a:effectLst>
                  <a:outerShdw blurRad="38100" dist="38100" dir="2700000" algn="tl">
                    <a:srgbClr val="000000">
                      <a:alpha val="43137"/>
                    </a:srgbClr>
                  </a:outerShdw>
                </a:effectLst>
              </a:rPr>
              <a:t>Valdez to Delta Junction is </a:t>
            </a:r>
            <a:r>
              <a:rPr lang="en-US" sz="2000" dirty="0">
                <a:solidFill>
                  <a:srgbClr val="000000"/>
                </a:solidFill>
                <a:effectLst>
                  <a:outerShdw blurRad="38100" dist="38100" dir="2700000" algn="tl">
                    <a:srgbClr val="000000">
                      <a:alpha val="43137"/>
                    </a:srgbClr>
                  </a:outerShdw>
                </a:effectLst>
              </a:rPr>
              <a:t>Federal Public Land</a:t>
            </a:r>
            <a:r>
              <a:rPr lang="en-US" sz="2000" dirty="0" smtClean="0">
                <a:solidFill>
                  <a:srgbClr val="000000"/>
                </a:solidFill>
                <a:effectLst>
                  <a:outerShdw blurRad="38100" dist="38100" dir="2700000" algn="tl">
                    <a:srgbClr val="000000">
                      <a:alpha val="43137"/>
                    </a:srgbClr>
                  </a:outerShdw>
                </a:effectLst>
              </a:rPr>
              <a:t>.  </a:t>
            </a:r>
            <a:endParaRPr lang="en-US" sz="2000" dirty="0">
              <a:solidFill>
                <a:srgbClr val="000000"/>
              </a:solidFill>
              <a:effectLst>
                <a:outerShdw blurRad="38100" dist="38100" dir="2700000" algn="tl">
                  <a:srgbClr val="000000">
                    <a:alpha val="43137"/>
                  </a:srgbClr>
                </a:outerShdw>
              </a:effectLst>
            </a:endParaRPr>
          </a:p>
          <a:p>
            <a:endParaRPr lang="en-US" sz="2000" dirty="0">
              <a:solidFill>
                <a:srgbClr val="00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dirty="0">
                <a:solidFill>
                  <a:srgbClr val="000000"/>
                </a:solidFill>
                <a:effectLst>
                  <a:outerShdw blurRad="38100" dist="38100" dir="2700000" algn="tl">
                    <a:srgbClr val="000000">
                      <a:alpha val="43137"/>
                    </a:srgbClr>
                  </a:outerShdw>
                </a:effectLst>
              </a:rPr>
              <a:t>Unlike many highways in the state, </a:t>
            </a:r>
            <a:r>
              <a:rPr lang="en-US" sz="2000" dirty="0" smtClean="0">
                <a:solidFill>
                  <a:srgbClr val="000000"/>
                </a:solidFill>
                <a:effectLst>
                  <a:outerShdw blurRad="38100" dist="38100" dir="2700000" algn="tl">
                    <a:srgbClr val="000000">
                      <a:alpha val="43137"/>
                    </a:srgbClr>
                  </a:outerShdw>
                </a:effectLst>
              </a:rPr>
              <a:t>portions of the Richardson </a:t>
            </a:r>
            <a:r>
              <a:rPr lang="en-US" sz="2000" dirty="0">
                <a:solidFill>
                  <a:srgbClr val="000000"/>
                </a:solidFill>
                <a:effectLst>
                  <a:outerShdw blurRad="38100" dist="38100" dir="2700000" algn="tl">
                    <a:srgbClr val="000000">
                      <a:alpha val="43137"/>
                    </a:srgbClr>
                  </a:outerShdw>
                </a:effectLst>
              </a:rPr>
              <a:t>highway occupies a Federal right of way; the underlying estate is Federal Public Land. </a:t>
            </a:r>
          </a:p>
          <a:p>
            <a:endParaRPr lang="en-US" sz="2000" dirty="0">
              <a:solidFill>
                <a:srgbClr val="00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dirty="0">
                <a:solidFill>
                  <a:srgbClr val="000000"/>
                </a:solidFill>
                <a:effectLst>
                  <a:outerShdw blurRad="38100" dist="38100" dir="2700000" algn="tl">
                    <a:srgbClr val="000000">
                      <a:alpha val="43137"/>
                    </a:srgbClr>
                  </a:outerShdw>
                </a:effectLst>
              </a:rPr>
              <a:t>TAPS occupies a Federal right of way.  The underlying estate is Federal Public Land.</a:t>
            </a:r>
          </a:p>
        </p:txBody>
      </p:sp>
      <p:pic>
        <p:nvPicPr>
          <p:cNvPr id="3" name="Picture 2" descr="I:\administration\Public Affairs\internal\Briefing papers\2015_GFO_RichHwyPipelineCorridor_Tiekel_DonnellyD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11545"/>
            <a:ext cx="4186382" cy="684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8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sz="4000" dirty="0" smtClean="0">
                <a:effectLst>
                  <a:outerShdw blurRad="38100" dist="38100" dir="2700000" algn="tl">
                    <a:srgbClr val="000000">
                      <a:alpha val="43137"/>
                    </a:srgbClr>
                  </a:outerShdw>
                </a:effectLst>
              </a:rPr>
              <a:t>Infrastructure on Public Lands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981200"/>
            <a:ext cx="8305800" cy="4525963"/>
          </a:xfrm>
        </p:spPr>
        <p:txBody>
          <a:bodyPr>
            <a:normAutofit/>
          </a:bodyPr>
          <a:lstStyle/>
          <a:p>
            <a:pPr>
              <a:spcAft>
                <a:spcPts val="1200"/>
              </a:spcAft>
            </a:pPr>
            <a:r>
              <a:rPr lang="en-US" dirty="0" smtClean="0">
                <a:effectLst>
                  <a:outerShdw blurRad="38100" dist="38100" dir="2700000" algn="tl">
                    <a:srgbClr val="000000">
                      <a:alpha val="43137"/>
                    </a:srgbClr>
                  </a:outerShdw>
                </a:effectLst>
              </a:rPr>
              <a:t>Developed and maintained by other  agencies or companies </a:t>
            </a:r>
          </a:p>
          <a:p>
            <a:pPr marL="457200" lvl="1" indent="0">
              <a:buNone/>
            </a:pPr>
            <a:r>
              <a:rPr lang="en-US" sz="2400" dirty="0" smtClean="0">
                <a:effectLst>
                  <a:outerShdw blurRad="38100" dist="38100" dir="2700000" algn="tl">
                    <a:srgbClr val="000000">
                      <a:alpha val="43137"/>
                    </a:srgbClr>
                  </a:outerShdw>
                </a:effectLst>
              </a:rPr>
              <a:t>Examples:  Highways (DOT)</a:t>
            </a:r>
          </a:p>
          <a:p>
            <a:pPr marL="1828800" lvl="4" indent="0">
              <a:spcAft>
                <a:spcPts val="1800"/>
              </a:spcAft>
              <a:buNone/>
            </a:pP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Transalaska</a:t>
            </a:r>
            <a:r>
              <a:rPr lang="en-US" sz="2400" dirty="0" smtClean="0">
                <a:effectLst>
                  <a:outerShdw blurRad="38100" dist="38100" dir="2700000" algn="tl">
                    <a:srgbClr val="000000">
                      <a:alpha val="43137"/>
                    </a:srgbClr>
                  </a:outerShdw>
                </a:effectLst>
              </a:rPr>
              <a:t> Pipeline (</a:t>
            </a:r>
            <a:r>
              <a:rPr lang="en-US" sz="2400" dirty="0" err="1" smtClean="0">
                <a:effectLst>
                  <a:outerShdw blurRad="38100" dist="38100" dir="2700000" algn="tl">
                    <a:srgbClr val="000000">
                      <a:alpha val="43137"/>
                    </a:srgbClr>
                  </a:outerShdw>
                </a:effectLst>
              </a:rPr>
              <a:t>Alyeska</a:t>
            </a:r>
            <a:r>
              <a:rPr lang="en-US" sz="2400" dirty="0" smtClean="0">
                <a:effectLst>
                  <a:outerShdw blurRad="38100" dist="38100" dir="2700000" algn="tl">
                    <a:srgbClr val="000000">
                      <a:alpha val="43137"/>
                    </a:srgbClr>
                  </a:outerShdw>
                </a:effectLst>
              </a:rPr>
              <a:t> Pipeline  Co.)</a:t>
            </a:r>
          </a:p>
          <a:p>
            <a:r>
              <a:rPr lang="en-US" dirty="0">
                <a:solidFill>
                  <a:srgbClr val="000000"/>
                </a:solidFill>
                <a:effectLst>
                  <a:outerShdw blurRad="38100" dist="38100" dir="2700000" algn="tl">
                    <a:srgbClr val="000000">
                      <a:alpha val="43137"/>
                    </a:srgbClr>
                  </a:outerShdw>
                </a:effectLst>
              </a:rPr>
              <a:t>BLM authorizes access </a:t>
            </a:r>
            <a:r>
              <a:rPr lang="en-US" dirty="0" smtClean="0">
                <a:solidFill>
                  <a:srgbClr val="000000"/>
                </a:solidFill>
                <a:effectLst>
                  <a:outerShdw blurRad="38100" dist="38100" dir="2700000" algn="tl">
                    <a:srgbClr val="000000">
                      <a:alpha val="43137"/>
                    </a:srgbClr>
                  </a:outerShdw>
                </a:effectLst>
              </a:rPr>
              <a:t>via </a:t>
            </a:r>
            <a:r>
              <a:rPr lang="en-US" dirty="0">
                <a:solidFill>
                  <a:srgbClr val="000000"/>
                </a:solidFill>
                <a:effectLst>
                  <a:outerShdw blurRad="38100" dist="38100" dir="2700000" algn="tl">
                    <a:srgbClr val="000000">
                      <a:alpha val="43137"/>
                    </a:srgbClr>
                  </a:outerShdw>
                </a:effectLst>
              </a:rPr>
              <a:t>Right of Way </a:t>
            </a:r>
            <a:r>
              <a:rPr lang="en-US" dirty="0" smtClean="0">
                <a:solidFill>
                  <a:srgbClr val="000000"/>
                </a:solidFill>
                <a:effectLst>
                  <a:outerShdw blurRad="38100" dist="38100" dir="2700000" algn="tl">
                    <a:srgbClr val="000000">
                      <a:alpha val="43137"/>
                    </a:srgbClr>
                  </a:outerShdw>
                </a:effectLst>
              </a:rPr>
              <a:t>(ROW) or </a:t>
            </a:r>
            <a:r>
              <a:rPr lang="en-US" dirty="0">
                <a:solidFill>
                  <a:srgbClr val="000000"/>
                </a:solidFill>
                <a:effectLst>
                  <a:outerShdw blurRad="38100" dist="38100" dir="2700000" algn="tl">
                    <a:srgbClr val="000000">
                      <a:alpha val="43137"/>
                    </a:srgbClr>
                  </a:outerShdw>
                </a:effectLst>
              </a:rPr>
              <a:t>Easement</a:t>
            </a:r>
          </a:p>
          <a:p>
            <a:pPr marL="1828800" lvl="4" indent="0">
              <a:buNone/>
            </a:pPr>
            <a:endParaRPr lang="en-US" sz="2400" dirty="0" smtClean="0">
              <a:effectLst>
                <a:outerShdw blurRad="38100" dist="38100" dir="2700000" algn="tl">
                  <a:srgbClr val="000000">
                    <a:alpha val="43137"/>
                  </a:srgbClr>
                </a:outerShdw>
              </a:effectLst>
            </a:endParaRPr>
          </a:p>
          <a:p>
            <a:pPr marL="1828800" lvl="4" indent="0">
              <a:buNone/>
            </a:pPr>
            <a:endParaRPr lang="en-US" sz="2400" dirty="0" smtClean="0">
              <a:effectLst>
                <a:outerShdw blurRad="38100" dist="38100" dir="2700000" algn="tl">
                  <a:srgbClr val="000000">
                    <a:alpha val="43137"/>
                  </a:srgbClr>
                </a:outerShdw>
              </a:effectLst>
            </a:endParaRPr>
          </a:p>
          <a:p>
            <a:endParaRPr lang="en-US"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796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Spill Response Authority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Aft>
                <a:spcPts val="1800"/>
              </a:spcAft>
            </a:pPr>
            <a:r>
              <a:rPr lang="en-US" dirty="0" smtClean="0">
                <a:effectLst>
                  <a:outerShdw blurRad="38100" dist="38100" dir="2700000" algn="tl">
                    <a:srgbClr val="000000">
                      <a:alpha val="43137"/>
                    </a:srgbClr>
                  </a:outerShdw>
                </a:effectLst>
              </a:rPr>
              <a:t>Department of Environmental Conservation (DEC) leads response </a:t>
            </a:r>
          </a:p>
          <a:p>
            <a:pPr>
              <a:spcAft>
                <a:spcPts val="1800"/>
              </a:spcAft>
            </a:pPr>
            <a:r>
              <a:rPr lang="en-US" dirty="0" smtClean="0">
                <a:effectLst>
                  <a:outerShdw blurRad="38100" dist="38100" dir="2700000" algn="tl">
                    <a:srgbClr val="000000">
                      <a:alpha val="43137"/>
                    </a:srgbClr>
                  </a:outerShdw>
                </a:effectLst>
              </a:rPr>
              <a:t>Inside ROW or Easement</a:t>
            </a:r>
          </a:p>
          <a:p>
            <a:pPr>
              <a:spcAft>
                <a:spcPts val="1200"/>
              </a:spcAft>
            </a:pPr>
            <a:r>
              <a:rPr lang="en-US" dirty="0" smtClean="0">
                <a:solidFill>
                  <a:srgbClr val="000000"/>
                </a:solidFill>
                <a:effectLst>
                  <a:outerShdw blurRad="38100" dist="38100" dir="2700000" algn="tl">
                    <a:srgbClr val="000000">
                      <a:alpha val="43137"/>
                    </a:srgbClr>
                  </a:outerShdw>
                </a:effectLst>
              </a:rPr>
              <a:t>Outside </a:t>
            </a:r>
            <a:r>
              <a:rPr lang="en-US" dirty="0">
                <a:solidFill>
                  <a:srgbClr val="000000"/>
                </a:solidFill>
                <a:effectLst>
                  <a:outerShdw blurRad="38100" dist="38100" dir="2700000" algn="tl">
                    <a:srgbClr val="000000">
                      <a:alpha val="43137"/>
                    </a:srgbClr>
                  </a:outerShdw>
                </a:effectLst>
              </a:rPr>
              <a:t>Right of Way or </a:t>
            </a:r>
            <a:r>
              <a:rPr lang="en-US" dirty="0" smtClean="0">
                <a:solidFill>
                  <a:srgbClr val="000000"/>
                </a:solidFill>
                <a:effectLst>
                  <a:outerShdw blurRad="38100" dist="38100" dir="2700000" algn="tl">
                    <a:srgbClr val="000000">
                      <a:alpha val="43137"/>
                    </a:srgbClr>
                  </a:outerShdw>
                </a:effectLst>
              </a:rPr>
              <a:t>Easement</a:t>
            </a:r>
          </a:p>
        </p:txBody>
      </p:sp>
    </p:spTree>
    <p:extLst>
      <p:ext uri="{BB962C8B-B14F-4D97-AF65-F5344CB8AC3E}">
        <p14:creationId xmlns:p14="http://schemas.microsoft.com/office/powerpoint/2010/main" val="338704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outerShdw blurRad="38100" dist="38100" dir="2700000" algn="tl">
                    <a:srgbClr val="000000">
                      <a:alpha val="43137"/>
                    </a:srgbClr>
                  </a:outerShdw>
                </a:effectLst>
              </a:rPr>
              <a:t>Spill Response Outside ROW</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924800" cy="4525963"/>
          </a:xfrm>
        </p:spPr>
        <p:txBody>
          <a:bodyPr>
            <a:normAutofit/>
          </a:bodyPr>
          <a:lstStyle/>
          <a:p>
            <a:r>
              <a:rPr lang="en-US" dirty="0" smtClean="0">
                <a:effectLst>
                  <a:outerShdw blurRad="38100" dist="38100" dir="2700000" algn="tl">
                    <a:srgbClr val="000000">
                      <a:alpha val="43137"/>
                    </a:srgbClr>
                  </a:outerShdw>
                </a:effectLst>
              </a:rPr>
              <a:t>Response/Cleanup Action</a:t>
            </a:r>
          </a:p>
          <a:p>
            <a:r>
              <a:rPr lang="en-US" dirty="0" smtClean="0">
                <a:effectLst>
                  <a:outerShdw blurRad="38100" dist="38100" dir="2700000" algn="tl">
                    <a:srgbClr val="000000">
                      <a:alpha val="43137"/>
                    </a:srgbClr>
                  </a:outerShdw>
                </a:effectLst>
              </a:rPr>
              <a:t>Site Restoration</a:t>
            </a:r>
          </a:p>
          <a:p>
            <a:r>
              <a:rPr lang="en-US" dirty="0" smtClean="0">
                <a:effectLst>
                  <a:outerShdw blurRad="38100" dist="38100" dir="2700000" algn="tl">
                    <a:srgbClr val="000000">
                      <a:alpha val="43137"/>
                    </a:srgbClr>
                  </a:outerShdw>
                </a:effectLst>
              </a:rPr>
              <a:t>Trespass/Admi</a:t>
            </a:r>
            <a:r>
              <a:rPr lang="en-US" dirty="0" smtClean="0">
                <a:effectLst>
                  <a:outerShdw blurRad="38100" dist="38100" dir="2700000" algn="tl">
                    <a:srgbClr val="000000">
                      <a:alpha val="43137"/>
                    </a:srgbClr>
                  </a:outerShdw>
                </a:effectLst>
              </a:rPr>
              <a:t>nistrative Costs/NEPA</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Ancillary Land Use permitting</a:t>
            </a:r>
          </a:p>
          <a:p>
            <a:pPr marL="0" indent="0">
              <a:buNone/>
            </a:pPr>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54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Response Actions and Restoration</a:t>
            </a:r>
            <a:endParaRPr lang="en-US" sz="4000" dirty="0"/>
          </a:p>
        </p:txBody>
      </p:sp>
      <p:sp>
        <p:nvSpPr>
          <p:cNvPr id="3" name="Content Placeholder 2"/>
          <p:cNvSpPr>
            <a:spLocks noGrp="1"/>
          </p:cNvSpPr>
          <p:nvPr>
            <p:ph idx="1"/>
          </p:nvPr>
        </p:nvSpPr>
        <p:spPr>
          <a:xfrm>
            <a:off x="609600" y="1905000"/>
            <a:ext cx="7772400" cy="4525963"/>
          </a:xfrm>
        </p:spPr>
        <p:txBody>
          <a:bodyPr/>
          <a:lstStyle/>
          <a:p>
            <a:r>
              <a:rPr lang="en-US" dirty="0" smtClean="0">
                <a:effectLst>
                  <a:outerShdw blurRad="38100" dist="38100" dir="2700000" algn="tl">
                    <a:srgbClr val="000000">
                      <a:alpha val="43137"/>
                    </a:srgbClr>
                  </a:outerShdw>
                </a:effectLst>
              </a:rPr>
              <a:t>Emergency Response</a:t>
            </a:r>
          </a:p>
          <a:p>
            <a:r>
              <a:rPr lang="en-US" dirty="0" smtClean="0">
                <a:effectLst>
                  <a:outerShdw blurRad="38100" dist="38100" dir="2700000" algn="tl">
                    <a:srgbClr val="000000">
                      <a:alpha val="43137"/>
                    </a:srgbClr>
                  </a:outerShdw>
                </a:effectLst>
              </a:rPr>
              <a:t>Remediation</a:t>
            </a:r>
          </a:p>
          <a:p>
            <a:r>
              <a:rPr lang="en-US" dirty="0" smtClean="0">
                <a:effectLst>
                  <a:outerShdw blurRad="38100" dist="38100" dir="2700000" algn="tl">
                    <a:srgbClr val="000000">
                      <a:alpha val="43137"/>
                    </a:srgbClr>
                  </a:outerShdw>
                </a:effectLst>
              </a:rPr>
              <a:t>Restoration</a:t>
            </a:r>
          </a:p>
          <a:p>
            <a:r>
              <a:rPr lang="en-US" dirty="0" smtClean="0">
                <a:effectLst>
                  <a:outerShdw blurRad="38100" dist="38100" dir="2700000" algn="tl">
                    <a:srgbClr val="000000">
                      <a:alpha val="43137"/>
                    </a:srgbClr>
                  </a:outerShdw>
                </a:effectLst>
              </a:rPr>
              <a:t>Monitoring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434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Trespass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2000" dirty="0">
                <a:effectLst>
                  <a:outerShdw blurRad="38100" dist="38100" dir="2700000" algn="tl">
                    <a:srgbClr val="000000">
                      <a:alpha val="43137"/>
                    </a:srgbClr>
                  </a:outerShdw>
                </a:effectLst>
              </a:rPr>
              <a:t>(43 CFR 2808.10)</a:t>
            </a:r>
          </a:p>
          <a:p>
            <a:r>
              <a:rPr lang="en-US" dirty="0" smtClean="0">
                <a:effectLst>
                  <a:outerShdw blurRad="38100" dist="38100" dir="2700000" algn="tl">
                    <a:srgbClr val="000000">
                      <a:alpha val="43137"/>
                    </a:srgbClr>
                  </a:outerShdw>
                </a:effectLst>
              </a:rPr>
              <a:t>Using, occupying, or developing the public lands/resources without authorization</a:t>
            </a:r>
          </a:p>
          <a:p>
            <a:r>
              <a:rPr lang="en-US" dirty="0" smtClean="0">
                <a:effectLst>
                  <a:outerShdw blurRad="38100" dist="38100" dir="2700000" algn="tl">
                    <a:srgbClr val="000000">
                      <a:alpha val="43137"/>
                    </a:srgbClr>
                  </a:outerShdw>
                </a:effectLst>
              </a:rPr>
              <a:t>Non-willful trespass is by mistake or inadvertence.</a:t>
            </a:r>
          </a:p>
          <a:p>
            <a:pPr marL="0" indent="0">
              <a:buNone/>
            </a:pPr>
            <a:r>
              <a:rPr lang="en-US" b="1" i="1" dirty="0" smtClean="0">
                <a:effectLst>
                  <a:outerShdw blurRad="38100" dist="38100" dir="2700000" algn="tl">
                    <a:srgbClr val="000000">
                      <a:alpha val="43137"/>
                    </a:srgbClr>
                  </a:outerShdw>
                </a:effectLst>
              </a:rPr>
              <a:t>An accidental release of hazardous materials to Public lands is a non-willful trespass.</a:t>
            </a:r>
          </a:p>
        </p:txBody>
      </p:sp>
    </p:spTree>
    <p:extLst>
      <p:ext uri="{BB962C8B-B14F-4D97-AF65-F5344CB8AC3E}">
        <p14:creationId xmlns:p14="http://schemas.microsoft.com/office/powerpoint/2010/main" val="34030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Ancillary Land Uses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Aft>
                <a:spcPts val="1800"/>
              </a:spcAft>
              <a:buFont typeface="Arial" panose="020B0604020202020204" pitchFamily="34" charset="0"/>
              <a:buChar char="•"/>
            </a:pPr>
            <a:r>
              <a:rPr lang="en-US" i="1" dirty="0" smtClean="0">
                <a:effectLst>
                  <a:outerShdw blurRad="38100" dist="38100" dir="2700000" algn="tl">
                    <a:srgbClr val="000000">
                      <a:alpha val="43137"/>
                    </a:srgbClr>
                  </a:outerShdw>
                </a:effectLst>
              </a:rPr>
              <a:t>Other uses of Public Land ancillary to the spill response </a:t>
            </a:r>
            <a:r>
              <a:rPr lang="en-US" i="1" dirty="0" smtClean="0">
                <a:effectLst>
                  <a:outerShdw blurRad="38100" dist="38100" dir="2700000" algn="tl">
                    <a:srgbClr val="000000">
                      <a:alpha val="43137"/>
                    </a:srgbClr>
                  </a:outerShdw>
                </a:effectLst>
              </a:rPr>
              <a:t>(monitoring wells etc.)</a:t>
            </a:r>
            <a:endParaRPr lang="en-US" i="1" dirty="0" smtClean="0">
              <a:effectLst>
                <a:outerShdw blurRad="38100" dist="38100" dir="2700000" algn="tl">
                  <a:srgbClr val="000000">
                    <a:alpha val="43137"/>
                  </a:srgbClr>
                </a:outerShdw>
              </a:effectLst>
            </a:endParaRPr>
          </a:p>
          <a:p>
            <a:pPr>
              <a:spcAft>
                <a:spcPts val="1800"/>
              </a:spcAft>
            </a:pPr>
            <a:r>
              <a:rPr lang="en-US" i="1" dirty="0" smtClean="0">
                <a:effectLst>
                  <a:outerShdw blurRad="38100" dist="38100" dir="2700000" algn="tl">
                    <a:srgbClr val="000000">
                      <a:alpha val="43137"/>
                    </a:srgbClr>
                  </a:outerShdw>
                </a:effectLst>
              </a:rPr>
              <a:t>Requires a land use permit (</a:t>
            </a:r>
            <a:r>
              <a:rPr lang="en-US" dirty="0">
                <a:solidFill>
                  <a:srgbClr val="FF0000"/>
                </a:solidFill>
                <a:effectLst>
                  <a:outerShdw blurRad="38100" dist="38100" dir="2700000" algn="tl">
                    <a:srgbClr val="000000">
                      <a:alpha val="43137"/>
                    </a:srgbClr>
                  </a:outerShdw>
                </a:effectLst>
              </a:rPr>
              <a:t>Form </a:t>
            </a:r>
            <a:r>
              <a:rPr lang="en-US" dirty="0" smtClean="0">
                <a:solidFill>
                  <a:srgbClr val="FF0000"/>
                </a:solidFill>
                <a:effectLst>
                  <a:outerShdw blurRad="38100" dist="38100" dir="2700000" algn="tl">
                    <a:srgbClr val="000000">
                      <a:alpha val="43137"/>
                    </a:srgbClr>
                  </a:outerShdw>
                </a:effectLst>
              </a:rPr>
              <a:t>2920-1 project plan</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a:spcAft>
                <a:spcPts val="1800"/>
              </a:spcAft>
              <a:buFont typeface="Arial" panose="020B0604020202020204" pitchFamily="34" charset="0"/>
              <a:buChar char="•"/>
            </a:pPr>
            <a:r>
              <a:rPr lang="en-US" i="1" dirty="0" smtClean="0">
                <a:effectLst>
                  <a:outerShdw blurRad="38100" dist="38100" dir="2700000" algn="tl">
                    <a:srgbClr val="000000">
                      <a:alpha val="43137"/>
                    </a:srgbClr>
                  </a:outerShdw>
                </a:effectLst>
              </a:rPr>
              <a:t>Accessing fill material requires separate authorization </a:t>
            </a:r>
            <a:r>
              <a:rPr lang="en-US" i="1" dirty="0" smtClean="0">
                <a:effectLst>
                  <a:outerShdw blurRad="38100" dist="38100" dir="2700000" algn="tl">
                    <a:srgbClr val="000000">
                      <a:alpha val="43137"/>
                    </a:srgbClr>
                  </a:outerShdw>
                </a:effectLst>
              </a:rPr>
              <a:t>with associated fees</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5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16986</TotalTime>
  <Words>1257</Words>
  <Application>Microsoft Office PowerPoint</Application>
  <PresentationFormat>On-screen Show (4:3)</PresentationFormat>
  <Paragraphs>153</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Theme2</vt:lpstr>
      <vt:lpstr>Spill Response on Public Lands</vt:lpstr>
      <vt:lpstr>PowerPoint Presentation</vt:lpstr>
      <vt:lpstr>PowerPoint Presentation</vt:lpstr>
      <vt:lpstr>Infrastructure on Public Lands</vt:lpstr>
      <vt:lpstr>Spill Response Authority</vt:lpstr>
      <vt:lpstr>Spill Response Outside ROW </vt:lpstr>
      <vt:lpstr>Response Actions and Restoration</vt:lpstr>
      <vt:lpstr>Trespass</vt:lpstr>
      <vt:lpstr>Ancillary Land Uses</vt:lpstr>
      <vt:lpstr>Key Information for Project Plan</vt:lpstr>
      <vt:lpstr>Administrative Costs</vt:lpstr>
      <vt:lpstr>National Environmental Policy Act Compliance</vt:lpstr>
      <vt:lpstr>Questions?</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Spill Response on the Dalton</dc:title>
  <dc:creator>Hammond, Tim O</dc:creator>
  <cp:lastModifiedBy>Walthour, Robin</cp:lastModifiedBy>
  <cp:revision>208</cp:revision>
  <cp:lastPrinted>2015-04-24T19:48:51Z</cp:lastPrinted>
  <dcterms:created xsi:type="dcterms:W3CDTF">2015-04-07T15:37:55Z</dcterms:created>
  <dcterms:modified xsi:type="dcterms:W3CDTF">2017-03-29T00:07:58Z</dcterms:modified>
</cp:coreProperties>
</file>