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1" r:id="rId5"/>
    <p:sldId id="286" r:id="rId6"/>
    <p:sldId id="292" r:id="rId7"/>
    <p:sldId id="287" r:id="rId8"/>
    <p:sldId id="298" r:id="rId9"/>
    <p:sldId id="300" r:id="rId10"/>
    <p:sldId id="297" r:id="rId11"/>
    <p:sldId id="290" r:id="rId12"/>
    <p:sldId id="294" r:id="rId13"/>
    <p:sldId id="295" r:id="rId14"/>
    <p:sldId id="296" r:id="rId15"/>
    <p:sldId id="299" r:id="rId16"/>
    <p:sldId id="302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D"/>
    <a:srgbClr val="2F2F2F"/>
    <a:srgbClr val="00CC00"/>
    <a:srgbClr val="F3B519"/>
    <a:srgbClr val="00FF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64452" autoAdjust="0"/>
  </p:normalViewPr>
  <p:slideViewPr>
    <p:cSldViewPr showGuides="1"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94CA1176-C813-4E2F-9F08-65697A24E2E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6D01419F-054E-45A9-90DC-FF5A4C28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Compartment breech of the Lead Trailer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Photo - Damage of Semi Truck</a:t>
            </a:r>
          </a:p>
          <a:p>
            <a:r>
              <a:rPr lang="en-US" dirty="0" smtClean="0"/>
              <a:t>Right Photo</a:t>
            </a:r>
            <a:r>
              <a:rPr lang="en-US" baseline="0" dirty="0" smtClean="0"/>
              <a:t> – Damage to the aft and forward section of the Pup Trailer </a:t>
            </a:r>
          </a:p>
          <a:p>
            <a:r>
              <a:rPr lang="en-US" baseline="0" smtClean="0"/>
              <a:t>Estimated </a:t>
            </a:r>
            <a:r>
              <a:rPr lang="en-US" baseline="0" dirty="0" smtClean="0"/>
              <a:t>Cost of Repair – Pushing in the upward amount of </a:t>
            </a:r>
            <a:r>
              <a:rPr lang="en-US" baseline="0" smtClean="0"/>
              <a:t>$100,000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r>
              <a:rPr lang="en-US" baseline="0" dirty="0" smtClean="0"/>
              <a:t> of site allowed accurate delineation of site, much more effective in the long run. When able this is advisable.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2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Tanker Recovery</a:t>
            </a:r>
            <a:r>
              <a:rPr lang="en-US" baseline="0" dirty="0" smtClean="0"/>
              <a:t> Operation </a:t>
            </a:r>
          </a:p>
          <a:p>
            <a:pPr marL="0" indent="0">
              <a:buNone/>
            </a:pPr>
            <a:r>
              <a:rPr lang="en-US" baseline="0" dirty="0" smtClean="0"/>
              <a:t>  - </a:t>
            </a:r>
            <a:r>
              <a:rPr lang="en-US" dirty="0" smtClean="0"/>
              <a:t>Swift response, Very good collaboration</a:t>
            </a:r>
          </a:p>
          <a:p>
            <a:pPr marL="0" indent="0">
              <a:buNone/>
            </a:pPr>
            <a:r>
              <a:rPr lang="en-US" dirty="0" smtClean="0"/>
              <a:t>  - Spill</a:t>
            </a:r>
            <a:r>
              <a:rPr lang="en-US" baseline="0" dirty="0" smtClean="0"/>
              <a:t> kits from other companies (Buckets for Leaks and Absorbs for Free standing)</a:t>
            </a:r>
          </a:p>
          <a:p>
            <a:pPr marL="0" indent="0">
              <a:buNone/>
            </a:pPr>
            <a:r>
              <a:rPr lang="en-US" baseline="0" dirty="0" smtClean="0"/>
              <a:t>  - Lodge owners – Meyers lake lodge.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Response Van - Available and loaded with equipment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Site Investigation – Went well</a:t>
            </a:r>
            <a:r>
              <a:rPr lang="en-US" baseline="0" dirty="0" smtClean="0"/>
              <a:t> </a:t>
            </a:r>
            <a:r>
              <a:rPr lang="en-US" dirty="0" smtClean="0"/>
              <a:t>(Minor Comments in Equipment</a:t>
            </a:r>
            <a:r>
              <a:rPr lang="en-US" baseline="0" dirty="0" smtClean="0"/>
              <a:t> Slide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Delineation of Site</a:t>
            </a:r>
          </a:p>
          <a:p>
            <a:pPr marL="0" indent="0">
              <a:buNone/>
            </a:pPr>
            <a:r>
              <a:rPr lang="en-US" dirty="0" smtClean="0"/>
              <a:t>  - Product remained in a relatively</a:t>
            </a:r>
            <a:r>
              <a:rPr lang="en-US" baseline="0" dirty="0" smtClean="0"/>
              <a:t> small area</a:t>
            </a:r>
          </a:p>
          <a:p>
            <a:pPr marL="0" indent="0">
              <a:buNone/>
            </a:pPr>
            <a:r>
              <a:rPr lang="en-US" baseline="0" dirty="0" smtClean="0"/>
              <a:t>  - No threat of Waterways </a:t>
            </a:r>
          </a:p>
          <a:p>
            <a:pPr marL="0" indent="0">
              <a:buNone/>
            </a:pPr>
            <a:r>
              <a:rPr lang="en-US" baseline="0" dirty="0" smtClean="0"/>
              <a:t>  - Just slightly under road prism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Snow/Free product Removal initially/recovery of product later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Management</a:t>
            </a:r>
            <a:r>
              <a:rPr lang="en-US" baseline="0" dirty="0" smtClean="0"/>
              <a:t> of Dig </a:t>
            </a:r>
          </a:p>
          <a:p>
            <a:pPr marL="0" indent="0">
              <a:buNone/>
            </a:pPr>
            <a:r>
              <a:rPr lang="en-US" baseline="0" dirty="0" smtClean="0"/>
              <a:t>  - simultaneous operations (More efficient/Increased risk)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Spill</a:t>
            </a:r>
            <a:r>
              <a:rPr lang="en-US" baseline="0" dirty="0" smtClean="0"/>
              <a:t> occurred right in the middle of a </a:t>
            </a:r>
            <a:r>
              <a:rPr lang="en-US" dirty="0" smtClean="0"/>
              <a:t>Dog Race Event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Concern of spill impact for event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Lodging for spill personnel at Meier’s Lake Lodge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Assigned by 3</a:t>
            </a:r>
            <a:r>
              <a:rPr lang="en-US" baseline="30000" dirty="0" smtClean="0"/>
              <a:t>rd</a:t>
            </a:r>
            <a:r>
              <a:rPr lang="en-US" dirty="0" smtClean="0"/>
              <a:t> Party Insurance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Unfamiliar</a:t>
            </a:r>
            <a:r>
              <a:rPr lang="en-US" baseline="0" dirty="0" smtClean="0"/>
              <a:t> with Alaska’s Operating Conditions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Stakeholder not involved in Selection Process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Communication between agencies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Incident Site &amp; Local Terrain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Culvert in road prism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Planned road construction in the future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Limited on the Dig. 1:1 Ratio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Truck turn around distance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sz="3400" dirty="0" smtClean="0"/>
              <a:t>Equipment </a:t>
            </a:r>
          </a:p>
          <a:p>
            <a:pPr marL="0" indent="0">
              <a:buFontTx/>
              <a:buNone/>
            </a:pPr>
            <a:r>
              <a:rPr lang="en-US" sz="3400" dirty="0" smtClean="0"/>
              <a:t>- Excavator Bucket</a:t>
            </a:r>
          </a:p>
          <a:p>
            <a:pPr marL="0" indent="0">
              <a:buFontTx/>
              <a:buNone/>
            </a:pPr>
            <a:r>
              <a:rPr lang="en-US" sz="3400" dirty="0" smtClean="0"/>
              <a:t>- High Quality GPS</a:t>
            </a:r>
          </a:p>
          <a:p>
            <a:pPr marL="0" indent="0">
              <a:buFontTx/>
              <a:buNone/>
            </a:pPr>
            <a:r>
              <a:rPr lang="en-US" sz="3400" dirty="0" smtClean="0"/>
              <a:t> </a:t>
            </a:r>
          </a:p>
          <a:p>
            <a:pPr marL="0" indent="0">
              <a:buFontTx/>
              <a:buNone/>
            </a:pPr>
            <a:r>
              <a:rPr lang="en-US" dirty="0" smtClean="0"/>
              <a:t>Environmental Factors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Weather Conditions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Wildlife concerns (Mylar in response trailer)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Excavated materials were thermally</a:t>
            </a:r>
            <a:r>
              <a:rPr lang="en-US" baseline="0" dirty="0" smtClean="0"/>
              <a:t> treated in North Pole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monitor for erosion of backfilled</a:t>
            </a:r>
            <a:r>
              <a:rPr lang="en-US" baseline="0" dirty="0" smtClean="0"/>
              <a:t> area, further work not expected until road construction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Monitor Site Until Spring, When Operations Resume only </a:t>
            </a:r>
            <a:r>
              <a:rPr lang="en-US" dirty="0" smtClean="0">
                <a:solidFill>
                  <a:srgbClr val="FF0000"/>
                </a:solidFill>
              </a:rPr>
              <a:t>monitor for erosion of </a:t>
            </a:r>
            <a:r>
              <a:rPr lang="en-US" dirty="0" err="1" smtClean="0">
                <a:solidFill>
                  <a:srgbClr val="FF0000"/>
                </a:solidFill>
              </a:rPr>
              <a:t>backilled</a:t>
            </a:r>
            <a:r>
              <a:rPr lang="en-US" dirty="0" smtClean="0">
                <a:solidFill>
                  <a:srgbClr val="FF0000"/>
                </a:solidFill>
              </a:rPr>
              <a:t> area, further work not expected until road construction  </a:t>
            </a:r>
          </a:p>
          <a:p>
            <a:r>
              <a:rPr lang="en-US" dirty="0" smtClean="0"/>
              <a:t>Excavated Materials On- Site Removed </a:t>
            </a:r>
            <a:r>
              <a:rPr lang="en-US" dirty="0" smtClean="0">
                <a:solidFill>
                  <a:srgbClr val="FF0000"/>
                </a:solidFill>
              </a:rPr>
              <a:t>and thermally treated in North Pole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Backfilled with Approved Gravel </a:t>
            </a:r>
            <a:r>
              <a:rPr lang="en-US" dirty="0" smtClean="0">
                <a:solidFill>
                  <a:srgbClr val="FF0000"/>
                </a:solidFill>
              </a:rPr>
              <a:t>from BLM pit at </a:t>
            </a:r>
            <a:r>
              <a:rPr lang="en-US" dirty="0" err="1" smtClean="0">
                <a:solidFill>
                  <a:srgbClr val="FF0000"/>
                </a:solidFill>
              </a:rPr>
              <a:t>Miers</a:t>
            </a:r>
            <a:r>
              <a:rPr lang="en-US" dirty="0" smtClean="0">
                <a:solidFill>
                  <a:srgbClr val="FF0000"/>
                </a:solidFill>
              </a:rPr>
              <a:t> Lake, its very sandy which is an issue from erosion standpoint, local backfill important to limit importation of weeds</a:t>
            </a:r>
          </a:p>
          <a:p>
            <a:r>
              <a:rPr lang="en-US" dirty="0" smtClean="0"/>
              <a:t>Incident On-Going , Further Plans to be Determined </a:t>
            </a:r>
            <a:r>
              <a:rPr lang="en-US" dirty="0" smtClean="0">
                <a:solidFill>
                  <a:srgbClr val="FF0000"/>
                </a:solidFill>
              </a:rPr>
              <a:t>major work complete, surface restoration likely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8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419F-054E-45A9-90DC-FF5A4C281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75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830" y="0"/>
            <a:ext cx="676817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6F771-DFF3-40BF-9055-CC24A823D3C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99907-0302-458F-AFBA-8944FE4CF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16979" r="9461" b="50095"/>
          <a:stretch/>
        </p:blipFill>
        <p:spPr>
          <a:xfrm>
            <a:off x="3" y="152400"/>
            <a:ext cx="2375894" cy="845789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114299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69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0" y="969051"/>
            <a:ext cx="646232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0" y="969051"/>
            <a:ext cx="646232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0" y="969051"/>
            <a:ext cx="646232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0" y="969051"/>
            <a:ext cx="646232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0" y="969051"/>
            <a:ext cx="646232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F771-DFF3-40BF-9055-CC24A823D3C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9907-0302-458F-AFBA-8944FE4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4db15fe3-d66c-46b0-b49e-23d236acc27e@namprd17.prod.outlook.com" TargetMode="External"/><Relationship Id="rId5" Type="http://schemas.openxmlformats.org/officeDocument/2006/relationships/image" Target="../media/image9.jpeg"/><Relationship Id="rId4" Type="http://schemas.openxmlformats.org/officeDocument/2006/relationships/image" Target="cid:0ce6db06-bcfa-42de-a2c5-3288be02e3b8@namprd17.prod.outlook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f3e91fc4-7797-4aa9-a69d-d4804af0b821@namprd17.prod.outlook.com" TargetMode="External"/><Relationship Id="rId5" Type="http://schemas.openxmlformats.org/officeDocument/2006/relationships/image" Target="../media/image11.jpeg"/><Relationship Id="rId4" Type="http://schemas.openxmlformats.org/officeDocument/2006/relationships/image" Target="cid:6837f912-a88b-4d31-8093-43e7e56d814d@namprd17.prod.outlook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4191000" cy="176212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>
                <a:solidFill>
                  <a:schemeClr val="bg2"/>
                </a:solidFill>
              </a:rPr>
              <a:t>Mile Post </a:t>
            </a:r>
            <a:r>
              <a:rPr lang="en-US" sz="6500" b="1" dirty="0" smtClean="0">
                <a:solidFill>
                  <a:schemeClr val="bg2"/>
                </a:solidFill>
              </a:rPr>
              <a:t>164.5 Incident</a:t>
            </a:r>
          </a:p>
          <a:p>
            <a:endParaRPr lang="en-US" sz="5400" b="1" dirty="0">
              <a:solidFill>
                <a:schemeClr val="bg2"/>
              </a:solidFill>
            </a:endParaRPr>
          </a:p>
          <a:p>
            <a:r>
              <a:rPr lang="en-US" sz="5400" b="1" dirty="0" smtClean="0">
                <a:solidFill>
                  <a:schemeClr val="bg2"/>
                </a:solidFill>
              </a:rPr>
              <a:t>Lessons Learned Presentation to ADEC  </a:t>
            </a:r>
            <a:endParaRPr lang="en-US" sz="5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57334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Hank Herglotz, Colville Safety Manager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/ Surprises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Dog Race in Vicinity During Spill Response</a:t>
            </a:r>
          </a:p>
          <a:p>
            <a:r>
              <a:rPr lang="en-US" dirty="0"/>
              <a:t>3rd Party Insurance Consultant assigned </a:t>
            </a:r>
            <a:r>
              <a:rPr lang="en-US" dirty="0" smtClean="0"/>
              <a:t>as follow-on </a:t>
            </a:r>
            <a:r>
              <a:rPr lang="en-US" dirty="0"/>
              <a:t>Incident Commander</a:t>
            </a:r>
            <a:endParaRPr lang="en-US" dirty="0" smtClean="0"/>
          </a:p>
          <a:p>
            <a:pPr lvl="1"/>
            <a:r>
              <a:rPr lang="en-US" dirty="0" smtClean="0"/>
              <a:t>Unfamiliar with Alaska’s Operating Conditions</a:t>
            </a:r>
          </a:p>
          <a:p>
            <a:pPr lvl="1"/>
            <a:r>
              <a:rPr lang="en-US" dirty="0" smtClean="0"/>
              <a:t>Stakeholder limited in Contractor Selections</a:t>
            </a:r>
          </a:p>
          <a:p>
            <a:r>
              <a:rPr lang="en-US" dirty="0" smtClean="0"/>
              <a:t>Equipment</a:t>
            </a:r>
          </a:p>
          <a:p>
            <a:pPr lvl="1"/>
            <a:r>
              <a:rPr lang="en-US" sz="3000" dirty="0"/>
              <a:t> </a:t>
            </a:r>
            <a:r>
              <a:rPr lang="en-US" dirty="0" smtClean="0"/>
              <a:t>Availability, Quality, Condition</a:t>
            </a:r>
            <a:r>
              <a:rPr lang="en-US" sz="3000" dirty="0" smtClean="0"/>
              <a:t> </a:t>
            </a:r>
          </a:p>
          <a:p>
            <a:r>
              <a:rPr lang="en-US" dirty="0" smtClean="0"/>
              <a:t>Environmental Factors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Excavated Contaminated Soil &amp; Materials from Site </a:t>
            </a:r>
          </a:p>
          <a:p>
            <a:r>
              <a:rPr lang="en-US" dirty="0" smtClean="0"/>
              <a:t>Backfilled with Approved Gravel Source</a:t>
            </a:r>
          </a:p>
          <a:p>
            <a:r>
              <a:rPr lang="en-US" dirty="0" smtClean="0"/>
              <a:t>Monitoring backfill area for erosion, Future </a:t>
            </a:r>
            <a:r>
              <a:rPr lang="en-US" dirty="0" smtClean="0"/>
              <a:t>Plans to be </a:t>
            </a:r>
            <a:r>
              <a:rPr lang="en-US" dirty="0" smtClean="0"/>
              <a:t>Determined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Insert Photo Here of Google shot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200400" cy="426720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17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Simple “Take-</a:t>
            </a:r>
            <a:r>
              <a:rPr lang="en-US" dirty="0" err="1" smtClean="0"/>
              <a:t>Aways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Up channel Information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gencies (ADEC, BLM, DOT, etc.)</a:t>
            </a:r>
          </a:p>
          <a:p>
            <a:pPr lvl="1"/>
            <a:r>
              <a:rPr lang="en-US" dirty="0" smtClean="0"/>
              <a:t>Internal Communication</a:t>
            </a:r>
          </a:p>
          <a:p>
            <a:r>
              <a:rPr lang="en-US" dirty="0" smtClean="0"/>
              <a:t>Establish timeline of events</a:t>
            </a:r>
          </a:p>
          <a:p>
            <a:r>
              <a:rPr lang="en-US" dirty="0" smtClean="0"/>
              <a:t>Single Gatekeeper </a:t>
            </a:r>
          </a:p>
          <a:p>
            <a:pPr lvl="1"/>
            <a:r>
              <a:rPr lang="en-US" dirty="0" smtClean="0"/>
              <a:t>Information Flow</a:t>
            </a:r>
            <a:r>
              <a:rPr lang="en-US" dirty="0"/>
              <a:t>, </a:t>
            </a:r>
            <a:r>
              <a:rPr lang="en-US" dirty="0" smtClean="0"/>
              <a:t>Catalog &amp; Retrieve  </a:t>
            </a:r>
            <a:endParaRPr lang="en-US" dirty="0"/>
          </a:p>
          <a:p>
            <a:r>
              <a:rPr lang="en-US" dirty="0" smtClean="0"/>
              <a:t>Photographs, Reports &amp; Statements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00200"/>
            <a:ext cx="225789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98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Overview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91054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Date:  </a:t>
            </a:r>
            <a:r>
              <a:rPr lang="en-US" sz="2400" dirty="0" smtClean="0"/>
              <a:t>January 09, 2017</a:t>
            </a:r>
          </a:p>
          <a:p>
            <a:r>
              <a:rPr lang="en-US" sz="2400" b="1" dirty="0" smtClean="0"/>
              <a:t>Time:  </a:t>
            </a:r>
            <a:r>
              <a:rPr lang="en-US" sz="2400" dirty="0" smtClean="0"/>
              <a:t>3:15 p.m. </a:t>
            </a:r>
          </a:p>
          <a:p>
            <a:r>
              <a:rPr lang="en-US" sz="2400" b="1" dirty="0"/>
              <a:t>Location:  </a:t>
            </a:r>
            <a:r>
              <a:rPr lang="en-US" sz="2400" dirty="0"/>
              <a:t>Mile Post </a:t>
            </a:r>
            <a:r>
              <a:rPr lang="en-US" sz="2400" dirty="0" smtClean="0"/>
              <a:t>164.5 of the Richardson Highway</a:t>
            </a:r>
            <a:endParaRPr lang="en-US" sz="2400" dirty="0"/>
          </a:p>
          <a:p>
            <a:r>
              <a:rPr lang="en-US" sz="2400" b="1" dirty="0" smtClean="0"/>
              <a:t>What Happened:  </a:t>
            </a:r>
            <a:r>
              <a:rPr lang="en-US" sz="2400" dirty="0" smtClean="0"/>
              <a:t>A Semi-Truck with a Double Set of Trailers Departed the Roadway</a:t>
            </a:r>
            <a:endParaRPr lang="en-US" sz="2400" b="1" dirty="0" smtClean="0"/>
          </a:p>
          <a:p>
            <a:r>
              <a:rPr lang="en-US" sz="2400" b="1" dirty="0" smtClean="0"/>
              <a:t>Root Cause:  </a:t>
            </a:r>
            <a:r>
              <a:rPr lang="en-US" sz="2400" dirty="0" smtClean="0"/>
              <a:t>Driver Steered Into Over-Plow of </a:t>
            </a:r>
            <a:r>
              <a:rPr lang="en-US" sz="2400" dirty="0"/>
              <a:t>R</a:t>
            </a:r>
            <a:r>
              <a:rPr lang="en-US" sz="2400" dirty="0" smtClean="0"/>
              <a:t>oad</a:t>
            </a:r>
          </a:p>
          <a:p>
            <a:pPr marL="0" indent="0">
              <a:buNone/>
            </a:pPr>
            <a:r>
              <a:rPr lang="en-US" sz="2400" b="1" dirty="0" smtClean="0"/>
              <a:t>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6800" y="1447800"/>
            <a:ext cx="3657600" cy="5251799"/>
            <a:chOff x="4800600" y="1447800"/>
            <a:chExt cx="3922813" cy="5251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1447800"/>
              <a:ext cx="3922813" cy="5045853"/>
            </a:xfrm>
            <a:prstGeom prst="rect">
              <a:avLst/>
            </a:prstGeom>
            <a:noFill/>
          </p:spPr>
        </p:pic>
        <p:grpSp>
          <p:nvGrpSpPr>
            <p:cNvPr id="5" name="Group 4"/>
            <p:cNvGrpSpPr/>
            <p:nvPr/>
          </p:nvGrpSpPr>
          <p:grpSpPr>
            <a:xfrm>
              <a:off x="5446813" y="4149140"/>
              <a:ext cx="3276600" cy="2550459"/>
              <a:chOff x="5013960" y="4648201"/>
              <a:chExt cx="2987040" cy="2514600"/>
            </a:xfrm>
            <a:noFill/>
          </p:grpSpPr>
          <p:pic>
            <p:nvPicPr>
              <p:cNvPr id="8" name="Picture 7"/>
              <p:cNvPicPr/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013960" y="4648201"/>
                <a:ext cx="2987040" cy="25146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</p:pic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6548675" y="5223352"/>
                <a:ext cx="686673" cy="6692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MP164.4 Richardson Hwy</a:t>
                </a:r>
                <a:endPara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7032783" y="5680770"/>
                <a:ext cx="90805" cy="90805"/>
              </a:xfrm>
              <a:prstGeom prst="ellips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 Post </a:t>
            </a:r>
            <a:r>
              <a:rPr lang="en-US" dirty="0"/>
              <a:t>164.5 </a:t>
            </a:r>
            <a:r>
              <a:rPr lang="en-US" dirty="0" smtClean="0"/>
              <a:t>Incident  </a:t>
            </a:r>
            <a:endParaRPr lang="en-US" dirty="0"/>
          </a:p>
        </p:txBody>
      </p:sp>
      <p:pic>
        <p:nvPicPr>
          <p:cNvPr id="2051" name="9C37E343-BD61-4EF8-B73C-73A2099E9825" descr="9C37E343-BD61-4EF8-B73C-73A2099E9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0926" y="2183962"/>
            <a:ext cx="4670105" cy="350257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051314DC-2A1B-4B8D-BE86-26639C5569B6" descr="051314DC-2A1B-4B8D-BE86-26639C5569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058" y="2183963"/>
            <a:ext cx="4670105" cy="350257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Driver Injured with 18 Lost Days of Work </a:t>
            </a:r>
          </a:p>
          <a:p>
            <a:r>
              <a:rPr lang="en-US" dirty="0" smtClean="0"/>
              <a:t>Lead Trailer, Forward Compartment breeched upon impact</a:t>
            </a:r>
          </a:p>
          <a:p>
            <a:r>
              <a:rPr lang="en-US" dirty="0" smtClean="0"/>
              <a:t>Approximately 4000 Gallons of ULSD Spilled on the roadway </a:t>
            </a:r>
          </a:p>
          <a:p>
            <a:r>
              <a:rPr lang="en-US" dirty="0" smtClean="0"/>
              <a:t>Tractor, Lead Trailer &amp; Pup Trailer Damaged </a:t>
            </a:r>
          </a:p>
          <a:p>
            <a:r>
              <a:rPr lang="en-US" dirty="0" smtClean="0"/>
              <a:t>Recovery Operations</a:t>
            </a:r>
          </a:p>
          <a:p>
            <a:r>
              <a:rPr lang="en-US" dirty="0" smtClean="0"/>
              <a:t>Environmental Clean-Up </a:t>
            </a:r>
          </a:p>
          <a:p>
            <a:pPr marL="457200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978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Outcome…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8" name="Picture 9" descr="cid:0ce6db06-bcfa-42de-a2c5-3288be02e3b8@namprd17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68" y="2112816"/>
            <a:ext cx="4906348" cy="35763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id:4db15fe3-d66c-46b0-b49e-23d236acc27e@namprd17.prod.outlook.co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1757" y="2116643"/>
            <a:ext cx="4914003" cy="357631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447800" y="31242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3781158"/>
            <a:ext cx="2308162" cy="288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Outcome…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14" name="Picture 37" descr="cid:6837f912-a88b-4d31-8093-43e7e56d814d@namprd17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4115" y="1970205"/>
            <a:ext cx="3583082" cy="26873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cid:f3e91fc4-7797-4aa9-a69d-d4804af0b821@namprd17.prod.outlook.co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90" y="3542123"/>
            <a:ext cx="3343385" cy="25075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ca86a5c-c135-4625-8511-ae5f528df418@namprd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289" y="2137879"/>
            <a:ext cx="4948238" cy="37111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</a:t>
            </a:r>
            <a:r>
              <a:rPr lang="en-US" dirty="0" smtClean="0"/>
              <a:t> Jan – Incident Occurred </a:t>
            </a:r>
          </a:p>
          <a:p>
            <a:pPr lvl="1"/>
            <a:r>
              <a:rPr lang="en-US" dirty="0" smtClean="0"/>
              <a:t>Activated Incident Command; Agencies notified</a:t>
            </a:r>
          </a:p>
          <a:p>
            <a:pPr lvl="1"/>
            <a:r>
              <a:rPr lang="en-US" dirty="0" smtClean="0"/>
              <a:t>On site recovery operations initiated  </a:t>
            </a:r>
          </a:p>
          <a:p>
            <a:r>
              <a:rPr lang="en-US" dirty="0" smtClean="0"/>
              <a:t>10 Jan – Response Plan in place</a:t>
            </a:r>
          </a:p>
          <a:p>
            <a:r>
              <a:rPr lang="en-US" dirty="0" smtClean="0"/>
              <a:t>11 Jan – Mobilized Equipment to Site </a:t>
            </a:r>
          </a:p>
          <a:p>
            <a:pPr lvl="1"/>
            <a:r>
              <a:rPr lang="en-US" dirty="0"/>
              <a:t>Executed Response </a:t>
            </a:r>
            <a:r>
              <a:rPr lang="en-US" dirty="0" smtClean="0"/>
              <a:t>Plan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6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Reconnaissance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1000" y="5237752"/>
            <a:ext cx="8569656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5017760  -- Vehicle 32-123 right steer tire blow out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gpsartz\AppData\Local\Microsoft\Windows\Temporary Internet Files\Content.Outlook\IOGO6G34\imag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00400" cy="356135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341020"/>
            <a:ext cx="3520015" cy="228590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Survey Environmental  </a:t>
            </a:r>
          </a:p>
          <a:p>
            <a:pPr lvl="1"/>
            <a:r>
              <a:rPr lang="en-US" dirty="0" smtClean="0"/>
              <a:t>Sensitive Areas</a:t>
            </a:r>
          </a:p>
          <a:p>
            <a:pPr lvl="1"/>
            <a:r>
              <a:rPr lang="en-US" dirty="0" smtClean="0"/>
              <a:t>Terrain</a:t>
            </a:r>
          </a:p>
          <a:p>
            <a:pPr lvl="1"/>
            <a:r>
              <a:rPr lang="en-US" dirty="0" smtClean="0"/>
              <a:t>Critical Infrastructure</a:t>
            </a:r>
          </a:p>
          <a:p>
            <a:r>
              <a:rPr lang="en-US" dirty="0" smtClean="0"/>
              <a:t>Potential Impact</a:t>
            </a:r>
          </a:p>
          <a:p>
            <a:r>
              <a:rPr lang="en-US" dirty="0" smtClean="0"/>
              <a:t>Resources Required</a:t>
            </a:r>
          </a:p>
          <a:p>
            <a:pPr lvl="1"/>
            <a:r>
              <a:rPr lang="en-US" dirty="0" smtClean="0"/>
              <a:t>Equipment </a:t>
            </a:r>
          </a:p>
          <a:p>
            <a:pPr lvl="1"/>
            <a:r>
              <a:rPr lang="en-US" dirty="0" smtClean="0"/>
              <a:t>Personnel </a:t>
            </a:r>
          </a:p>
          <a:p>
            <a:endParaRPr lang="en-US" dirty="0" smtClean="0"/>
          </a:p>
          <a:p>
            <a:endParaRPr lang="en-US" u="sng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8000" y="3657600"/>
            <a:ext cx="5334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Tanker Recovery Operation</a:t>
            </a:r>
          </a:p>
          <a:p>
            <a:r>
              <a:rPr lang="en-US" dirty="0" smtClean="0"/>
              <a:t>Response Van </a:t>
            </a:r>
            <a:r>
              <a:rPr lang="en-US" dirty="0"/>
              <a:t>A</a:t>
            </a:r>
            <a:r>
              <a:rPr lang="en-US" dirty="0" smtClean="0"/>
              <a:t>vailability </a:t>
            </a:r>
          </a:p>
          <a:p>
            <a:r>
              <a:rPr lang="en-US" dirty="0"/>
              <a:t>Site Investigation </a:t>
            </a:r>
          </a:p>
          <a:p>
            <a:r>
              <a:rPr lang="en-US" dirty="0" smtClean="0"/>
              <a:t>Delineation of Impacted Area </a:t>
            </a:r>
          </a:p>
          <a:p>
            <a:r>
              <a:rPr lang="en-US" dirty="0" smtClean="0"/>
              <a:t>Snow/Free Product Removal </a:t>
            </a:r>
          </a:p>
          <a:p>
            <a:r>
              <a:rPr lang="en-US" dirty="0" smtClean="0"/>
              <a:t>Excavation Progressed Smoothly </a:t>
            </a:r>
          </a:p>
          <a:p>
            <a:r>
              <a:rPr lang="en-US" dirty="0" smtClean="0"/>
              <a:t>No Injuries or Incidents!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99E6B5A9F8C49BD3F29B857850FD9" ma:contentTypeVersion="2" ma:contentTypeDescription="Create a new document." ma:contentTypeScope="" ma:versionID="a32e03b071de86984add96430166d760">
  <xsd:schema xmlns:xsd="http://www.w3.org/2001/XMLSchema" xmlns:xs="http://www.w3.org/2001/XMLSchema" xmlns:p="http://schemas.microsoft.com/office/2006/metadata/properties" xmlns:ns2="c0daa624-1d1c-4774-a488-2a7505616422" targetNamespace="http://schemas.microsoft.com/office/2006/metadata/properties" ma:root="true" ma:fieldsID="8860772d4700de39f8e82e550530f26b" ns2:_="">
    <xsd:import namespace="c0daa624-1d1c-4774-a488-2a75056164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aa624-1d1c-4774-a488-2a75056164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BE81F-FB0C-458C-8223-C9BFD8C87868}">
  <ds:schemaRefs>
    <ds:schemaRef ds:uri="c0daa624-1d1c-4774-a488-2a7505616422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F0F9FE-E6D3-4EB6-8E17-785433538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11E61-FB5E-4847-B76B-B34BA39B7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daa624-1d1c-4774-a488-2a7505616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676</Words>
  <Application>Microsoft Office PowerPoint</Application>
  <PresentationFormat>On-screen Show (4:3)</PresentationFormat>
  <Paragraphs>139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Incident Overview  </vt:lpstr>
      <vt:lpstr>Mile Post 164.5 Incident  </vt:lpstr>
      <vt:lpstr>Incident Outcome</vt:lpstr>
      <vt:lpstr>Incident Outcome…Cont’</vt:lpstr>
      <vt:lpstr>Incident Outcome…Cont’</vt:lpstr>
      <vt:lpstr>Timeline of Events</vt:lpstr>
      <vt:lpstr>Site Reconnaissance </vt:lpstr>
      <vt:lpstr>What Went Well?</vt:lpstr>
      <vt:lpstr>Challenges / Surprises</vt:lpstr>
      <vt:lpstr>Milestones </vt:lpstr>
      <vt:lpstr> Simple “Take-Aways”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Colville/BP Contract Annual Review June 2013 to June 2014</dc:title>
  <dc:creator>Jim Hebert</dc:creator>
  <cp:lastModifiedBy>Hank Herglotz</cp:lastModifiedBy>
  <cp:revision>256</cp:revision>
  <cp:lastPrinted>2015-05-20T18:58:18Z</cp:lastPrinted>
  <dcterms:created xsi:type="dcterms:W3CDTF">2014-07-26T19:34:28Z</dcterms:created>
  <dcterms:modified xsi:type="dcterms:W3CDTF">2017-03-29T21:59:20Z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0x010100DC499E6B5A9F8C49BD3F29B857850FD9</vt:lpwstr>
  </property>
</Properties>
</file>