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66" r:id="rId6"/>
    <p:sldId id="284" r:id="rId7"/>
    <p:sldId id="285" r:id="rId8"/>
    <p:sldId id="287" r:id="rId9"/>
    <p:sldId id="269" r:id="rId10"/>
    <p:sldId id="272" r:id="rId11"/>
    <p:sldId id="273" r:id="rId12"/>
    <p:sldId id="256" r:id="rId13"/>
    <p:sldId id="275" r:id="rId14"/>
    <p:sldId id="276" r:id="rId15"/>
    <p:sldId id="278" r:id="rId16"/>
    <p:sldId id="280" r:id="rId17"/>
    <p:sldId id="281" r:id="rId18"/>
    <p:sldId id="282"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28" autoAdjust="0"/>
  </p:normalViewPr>
  <p:slideViewPr>
    <p:cSldViewPr>
      <p:cViewPr varScale="1">
        <p:scale>
          <a:sx n="79" d="100"/>
          <a:sy n="79" d="100"/>
        </p:scale>
        <p:origin x="1085"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F2D3FCD5-9384-41D5-82AB-376CCA93EF93}" type="datetimeFigureOut">
              <a:rPr lang="en-US" smtClean="0"/>
              <a:t>4/3/2017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492F5C6-4244-410C-80C6-27DED732517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D3FCD5-9384-41D5-82AB-376CCA93EF93}"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D3FCD5-9384-41D5-82AB-376CCA93EF93}"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D3FCD5-9384-41D5-82AB-376CCA93EF93}"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2D3FCD5-9384-41D5-82AB-376CCA93EF93}" type="datetimeFigureOut">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492F5C6-4244-410C-80C6-27DED732517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D3FCD5-9384-41D5-82AB-376CCA93EF93}"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2D3FCD5-9384-41D5-82AB-376CCA93EF93}" type="datetimeFigureOut">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2D3FCD5-9384-41D5-82AB-376CCA93EF93}" type="datetimeFigureOut">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3FCD5-9384-41D5-82AB-376CCA93EF93}" type="datetimeFigureOut">
              <a:rPr lang="en-US" smtClean="0"/>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D3FCD5-9384-41D5-82AB-376CCA93EF93}"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2D3FCD5-9384-41D5-82AB-376CCA93EF93}" type="datetimeFigureOut">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92F5C6-4244-410C-80C6-27DED73251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2D3FCD5-9384-41D5-82AB-376CCA93EF93}" type="datetimeFigureOut">
              <a:rPr lang="en-US" smtClean="0"/>
              <a:t>4/3/2017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92F5C6-4244-410C-80C6-27DED732517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813" y="533400"/>
            <a:ext cx="7315200" cy="1447800"/>
          </a:xfrm>
        </p:spPr>
        <p:txBody>
          <a:bodyPr>
            <a:noAutofit/>
          </a:bodyPr>
          <a:lstStyle/>
          <a:p>
            <a:pPr algn="ctr"/>
            <a:br>
              <a:rPr lang="en-US" sz="4000" dirty="0"/>
            </a:br>
            <a:br>
              <a:rPr lang="en-US" sz="4000" dirty="0"/>
            </a:br>
            <a:r>
              <a:rPr lang="en-US" sz="3200" dirty="0">
                <a:solidFill>
                  <a:schemeClr val="bg1"/>
                </a:solidFill>
              </a:rPr>
              <a:t>Alaska Trucking</a:t>
            </a:r>
            <a:br>
              <a:rPr lang="en-US" sz="3200" dirty="0">
                <a:solidFill>
                  <a:schemeClr val="bg1"/>
                </a:solidFill>
              </a:rPr>
            </a:br>
            <a:r>
              <a:rPr lang="en-US" sz="2800" dirty="0">
                <a:solidFill>
                  <a:schemeClr val="bg1"/>
                </a:solidFill>
              </a:rPr>
              <a:t>Spill Management Workshop</a:t>
            </a:r>
            <a:endParaRPr lang="en-US" sz="3200" b="1" dirty="0">
              <a:solidFill>
                <a:schemeClr val="bg1"/>
              </a:solidFill>
            </a:endParaRPr>
          </a:p>
        </p:txBody>
      </p:sp>
      <p:sp>
        <p:nvSpPr>
          <p:cNvPr id="3" name="Subtitle 2"/>
          <p:cNvSpPr>
            <a:spLocks noGrp="1"/>
          </p:cNvSpPr>
          <p:nvPr>
            <p:ph type="subTitle" idx="1"/>
          </p:nvPr>
        </p:nvSpPr>
        <p:spPr>
          <a:xfrm>
            <a:off x="1341013" y="2362200"/>
            <a:ext cx="6400800" cy="3962400"/>
          </a:xfrm>
        </p:spPr>
        <p:txBody>
          <a:bodyPr>
            <a:normAutofit lnSpcReduction="10000"/>
          </a:bodyPr>
          <a:lstStyle/>
          <a:p>
            <a:r>
              <a:rPr lang="en-US" dirty="0">
                <a:solidFill>
                  <a:schemeClr val="bg1"/>
                </a:solidFill>
              </a:rPr>
              <a:t>Anchorage</a:t>
            </a:r>
          </a:p>
          <a:p>
            <a:r>
              <a:rPr lang="en-US" dirty="0">
                <a:solidFill>
                  <a:schemeClr val="bg1"/>
                </a:solidFill>
              </a:rPr>
              <a:t>April 4</a:t>
            </a:r>
            <a:r>
              <a:rPr lang="en-US" baseline="30000" dirty="0">
                <a:solidFill>
                  <a:schemeClr val="bg1"/>
                </a:solidFill>
              </a:rPr>
              <a:t>th</a:t>
            </a:r>
            <a:r>
              <a:rPr lang="en-US" dirty="0">
                <a:solidFill>
                  <a:schemeClr val="bg1"/>
                </a:solidFill>
              </a:rPr>
              <a:t> 2017</a:t>
            </a:r>
          </a:p>
          <a:p>
            <a:endParaRPr lang="en-US" dirty="0">
              <a:solidFill>
                <a:schemeClr val="bg1"/>
              </a:solidFill>
            </a:endParaRPr>
          </a:p>
          <a:p>
            <a:endParaRPr lang="en-US" sz="2000" dirty="0">
              <a:solidFill>
                <a:schemeClr val="bg1"/>
              </a:solidFill>
            </a:endParaRPr>
          </a:p>
          <a:p>
            <a:r>
              <a:rPr lang="en-US" sz="2000" dirty="0">
                <a:solidFill>
                  <a:schemeClr val="bg1"/>
                </a:solidFill>
              </a:rPr>
              <a:t>Bob Whittier</a:t>
            </a:r>
          </a:p>
          <a:p>
            <a:r>
              <a:rPr lang="en-US" sz="2000" dirty="0">
                <a:solidFill>
                  <a:schemeClr val="bg1"/>
                </a:solidFill>
              </a:rPr>
              <a:t>Matt Carr</a:t>
            </a:r>
          </a:p>
          <a:p>
            <a:r>
              <a:rPr lang="en-US" sz="2000" dirty="0">
                <a:solidFill>
                  <a:schemeClr val="bg1"/>
                </a:solidFill>
              </a:rPr>
              <a:t>EPA</a:t>
            </a:r>
          </a:p>
          <a:p>
            <a:endParaRPr lang="en-US" sz="2000" dirty="0">
              <a:solidFill>
                <a:schemeClr val="bg1"/>
              </a:solidFill>
            </a:endParaRPr>
          </a:p>
          <a:p>
            <a:endParaRPr lang="en-US" sz="2000" dirty="0">
              <a:solidFill>
                <a:schemeClr val="bg1"/>
              </a:solidFill>
            </a:endParaRPr>
          </a:p>
          <a:p>
            <a:r>
              <a:rPr lang="en-US" sz="2000" dirty="0">
                <a:solidFill>
                  <a:schemeClr val="bg1"/>
                </a:solidFill>
              </a:rPr>
              <a:t> </a:t>
            </a:r>
          </a:p>
          <a:p>
            <a:endParaRPr lang="en-US" sz="2000" dirty="0">
              <a:solidFill>
                <a:schemeClr val="bg1"/>
              </a:solidFill>
            </a:endParaRPr>
          </a:p>
          <a:p>
            <a:endParaRPr lang="en-US" sz="2000" dirty="0">
              <a:solidFill>
                <a:schemeClr val="bg1"/>
              </a:solidFill>
            </a:endParaRPr>
          </a:p>
        </p:txBody>
      </p:sp>
      <p:pic>
        <p:nvPicPr>
          <p:cNvPr id="4" name="Picture 3" descr="epar10erlogo.wmf"/>
          <p:cNvPicPr>
            <a:picLocks noChangeAspect="1"/>
          </p:cNvPicPr>
          <p:nvPr/>
        </p:nvPicPr>
        <p:blipFill>
          <a:blip r:embed="rId2" cstate="print"/>
          <a:stretch>
            <a:fillRect/>
          </a:stretch>
        </p:blipFill>
        <p:spPr>
          <a:xfrm>
            <a:off x="571500" y="4876800"/>
            <a:ext cx="1447800" cy="1447800"/>
          </a:xfrm>
          <a:prstGeom prst="rect">
            <a:avLst/>
          </a:prstGeom>
        </p:spPr>
      </p:pic>
      <p:pic>
        <p:nvPicPr>
          <p:cNvPr id="5" name="Picture 4"/>
          <p:cNvPicPr>
            <a:picLocks noChangeAspect="1"/>
          </p:cNvPicPr>
          <p:nvPr/>
        </p:nvPicPr>
        <p:blipFill>
          <a:blip r:embed="rId3"/>
          <a:stretch>
            <a:fillRect/>
          </a:stretch>
        </p:blipFill>
        <p:spPr>
          <a:xfrm>
            <a:off x="6858000" y="4800600"/>
            <a:ext cx="1752600" cy="1600200"/>
          </a:xfrm>
          <a:prstGeom prst="rect">
            <a:avLst/>
          </a:prstGeom>
        </p:spPr>
      </p:pic>
    </p:spTree>
    <p:extLst>
      <p:ext uri="{BB962C8B-B14F-4D97-AF65-F5344CB8AC3E}">
        <p14:creationId xmlns:p14="http://schemas.microsoft.com/office/powerpoint/2010/main" val="177782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990600"/>
            <a:ext cx="8001001" cy="5562600"/>
          </a:xfrm>
          <a:prstGeom prst="rect">
            <a:avLst/>
          </a:prstGeom>
        </p:spPr>
      </p:pic>
      <p:sp>
        <p:nvSpPr>
          <p:cNvPr id="2" name="TextBox 1"/>
          <p:cNvSpPr txBox="1"/>
          <p:nvPr/>
        </p:nvSpPr>
        <p:spPr>
          <a:xfrm>
            <a:off x="685800" y="304800"/>
            <a:ext cx="7696200" cy="400110"/>
          </a:xfrm>
          <a:prstGeom prst="rect">
            <a:avLst/>
          </a:prstGeom>
          <a:noFill/>
        </p:spPr>
        <p:txBody>
          <a:bodyPr wrap="square" rtlCol="0">
            <a:spAutoFit/>
          </a:bodyPr>
          <a:lstStyle/>
          <a:p>
            <a:pPr algn="ctr"/>
            <a:r>
              <a:rPr lang="en-US" sz="2000" b="1" dirty="0">
                <a:solidFill>
                  <a:schemeClr val="bg1"/>
                </a:solidFill>
              </a:rPr>
              <a:t>Backfilling with Comparable Materials</a:t>
            </a:r>
          </a:p>
        </p:txBody>
      </p:sp>
    </p:spTree>
    <p:extLst>
      <p:ext uri="{BB962C8B-B14F-4D97-AF65-F5344CB8AC3E}">
        <p14:creationId xmlns:p14="http://schemas.microsoft.com/office/powerpoint/2010/main" val="6830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524000"/>
            <a:ext cx="3771900" cy="3581400"/>
          </a:xfrm>
          <a:prstGeom prst="rect">
            <a:avLst/>
          </a:prstGeom>
        </p:spPr>
      </p:pic>
      <p:sp>
        <p:nvSpPr>
          <p:cNvPr id="2" name="TextBox 1"/>
          <p:cNvSpPr txBox="1"/>
          <p:nvPr/>
        </p:nvSpPr>
        <p:spPr>
          <a:xfrm>
            <a:off x="304800" y="990600"/>
            <a:ext cx="4343400" cy="4924425"/>
          </a:xfrm>
          <a:prstGeom prst="rect">
            <a:avLst/>
          </a:prstGeom>
          <a:noFill/>
        </p:spPr>
        <p:txBody>
          <a:bodyPr wrap="square" rtlCol="0">
            <a:spAutoFit/>
          </a:bodyPr>
          <a:lstStyle/>
          <a:p>
            <a:r>
              <a:rPr lang="en-US" sz="2000" b="1" dirty="0">
                <a:solidFill>
                  <a:schemeClr val="bg1"/>
                </a:solidFill>
              </a:rPr>
              <a:t>Issues/Concerns</a:t>
            </a:r>
          </a:p>
          <a:p>
            <a:endParaRPr lang="en-US" sz="2000" b="1" dirty="0">
              <a:solidFill>
                <a:schemeClr val="bg1"/>
              </a:solidFill>
            </a:endParaRPr>
          </a:p>
          <a:p>
            <a:pPr marL="342900" indent="-342900">
              <a:buFont typeface="Wingdings" panose="05000000000000000000" pitchFamily="2" charset="2"/>
              <a:buChar char="§"/>
            </a:pPr>
            <a:r>
              <a:rPr lang="en-US" b="1" dirty="0">
                <a:solidFill>
                  <a:schemeClr val="bg1"/>
                </a:solidFill>
              </a:rPr>
              <a:t>Sub-zero temperatures, snow, freezing rain</a:t>
            </a:r>
          </a:p>
          <a:p>
            <a:pPr marL="342900" indent="-342900">
              <a:buFont typeface="Wingdings" panose="05000000000000000000" pitchFamily="2" charset="2"/>
              <a:buChar char="§"/>
            </a:pPr>
            <a:endParaRPr lang="en-US" b="1" dirty="0">
              <a:solidFill>
                <a:schemeClr val="bg1"/>
              </a:solidFill>
            </a:endParaRPr>
          </a:p>
          <a:p>
            <a:pPr marL="342900" indent="-342900">
              <a:buFont typeface="Wingdings" panose="05000000000000000000" pitchFamily="2" charset="2"/>
              <a:buChar char="§"/>
            </a:pPr>
            <a:r>
              <a:rPr lang="en-US" b="1" dirty="0">
                <a:solidFill>
                  <a:schemeClr val="bg1"/>
                </a:solidFill>
              </a:rPr>
              <a:t>“Cold soaked” equipment</a:t>
            </a:r>
          </a:p>
          <a:p>
            <a:pPr marL="342900" indent="-342900">
              <a:buFont typeface="Wingdings" panose="05000000000000000000" pitchFamily="2" charset="2"/>
              <a:buChar char="§"/>
            </a:pPr>
            <a:endParaRPr lang="en-US" b="1" dirty="0">
              <a:solidFill>
                <a:schemeClr val="bg1"/>
              </a:solidFill>
            </a:endParaRPr>
          </a:p>
          <a:p>
            <a:pPr marL="342900" indent="-342900">
              <a:buFont typeface="Wingdings" panose="05000000000000000000" pitchFamily="2" charset="2"/>
              <a:buChar char="§"/>
            </a:pPr>
            <a:r>
              <a:rPr lang="en-US" b="1" dirty="0">
                <a:solidFill>
                  <a:schemeClr val="bg1"/>
                </a:solidFill>
              </a:rPr>
              <a:t>Poor road conditions</a:t>
            </a:r>
          </a:p>
          <a:p>
            <a:pPr marL="342900" indent="-342900">
              <a:buFont typeface="Wingdings" panose="05000000000000000000" pitchFamily="2" charset="2"/>
              <a:buChar char="§"/>
            </a:pPr>
            <a:endParaRPr lang="en-US" b="1" dirty="0">
              <a:solidFill>
                <a:schemeClr val="bg1"/>
              </a:solidFill>
            </a:endParaRPr>
          </a:p>
          <a:p>
            <a:pPr marL="342900" indent="-342900">
              <a:buFont typeface="Wingdings" panose="05000000000000000000" pitchFamily="2" charset="2"/>
              <a:buChar char="§"/>
            </a:pPr>
            <a:r>
              <a:rPr lang="en-US" b="1" dirty="0">
                <a:solidFill>
                  <a:schemeClr val="bg1"/>
                </a:solidFill>
              </a:rPr>
              <a:t>Long distance travel</a:t>
            </a:r>
          </a:p>
          <a:p>
            <a:pPr marL="342900" indent="-342900">
              <a:buFont typeface="Wingdings" panose="05000000000000000000" pitchFamily="2" charset="2"/>
              <a:buChar char="§"/>
            </a:pPr>
            <a:endParaRPr lang="en-US" b="1" dirty="0">
              <a:solidFill>
                <a:schemeClr val="bg1"/>
              </a:solidFill>
            </a:endParaRPr>
          </a:p>
          <a:p>
            <a:pPr marL="342900" indent="-342900">
              <a:buFont typeface="Wingdings" panose="05000000000000000000" pitchFamily="2" charset="2"/>
              <a:buChar char="§"/>
            </a:pPr>
            <a:r>
              <a:rPr lang="en-US" b="1" dirty="0">
                <a:solidFill>
                  <a:schemeClr val="bg1"/>
                </a:solidFill>
              </a:rPr>
              <a:t>Material frozen in “Side Dumps”</a:t>
            </a:r>
          </a:p>
          <a:p>
            <a:pPr marL="342900" indent="-342900">
              <a:buFont typeface="Wingdings" panose="05000000000000000000" pitchFamily="2" charset="2"/>
              <a:buChar char="§"/>
            </a:pPr>
            <a:endParaRPr lang="en-US" b="1" dirty="0">
              <a:solidFill>
                <a:schemeClr val="bg1"/>
              </a:solidFill>
            </a:endParaRPr>
          </a:p>
          <a:p>
            <a:pPr marL="342900" indent="-342900">
              <a:buFont typeface="Wingdings" panose="05000000000000000000" pitchFamily="2" charset="2"/>
              <a:buChar char="§"/>
            </a:pPr>
            <a:r>
              <a:rPr lang="en-US" b="1" dirty="0">
                <a:solidFill>
                  <a:schemeClr val="bg1"/>
                </a:solidFill>
              </a:rPr>
              <a:t>No connectivity, Sat connections very poor</a:t>
            </a:r>
          </a:p>
          <a:p>
            <a:pPr marL="342900" indent="-342900">
              <a:buFont typeface="Wingdings" panose="05000000000000000000" pitchFamily="2" charset="2"/>
              <a:buChar char="§"/>
            </a:pPr>
            <a:endParaRPr lang="en-US" sz="2000" b="1" dirty="0">
              <a:solidFill>
                <a:schemeClr val="bg1"/>
              </a:solidFill>
            </a:endParaRPr>
          </a:p>
          <a:p>
            <a:pPr marL="342900" indent="-342900">
              <a:buFont typeface="Wingdings" panose="05000000000000000000" pitchFamily="2" charset="2"/>
              <a:buChar char="§"/>
            </a:pPr>
            <a:endParaRPr lang="en-US" sz="2000" b="1" dirty="0">
              <a:solidFill>
                <a:schemeClr val="bg1"/>
              </a:solidFill>
            </a:endParaRPr>
          </a:p>
        </p:txBody>
      </p:sp>
    </p:spTree>
    <p:extLst>
      <p:ext uri="{BB962C8B-B14F-4D97-AF65-F5344CB8AC3E}">
        <p14:creationId xmlns:p14="http://schemas.microsoft.com/office/powerpoint/2010/main" val="415374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350000" cy="4419600"/>
          </a:xfrm>
          <a:prstGeom prst="rect">
            <a:avLst/>
          </a:prstGeom>
        </p:spPr>
      </p:pic>
      <p:sp>
        <p:nvSpPr>
          <p:cNvPr id="5" name="TextBox 4"/>
          <p:cNvSpPr txBox="1"/>
          <p:nvPr/>
        </p:nvSpPr>
        <p:spPr>
          <a:xfrm>
            <a:off x="1828800" y="381000"/>
            <a:ext cx="5791200" cy="892552"/>
          </a:xfrm>
          <a:prstGeom prst="rect">
            <a:avLst/>
          </a:prstGeom>
          <a:noFill/>
        </p:spPr>
        <p:txBody>
          <a:bodyPr wrap="square" rtlCol="0">
            <a:spAutoFit/>
          </a:bodyPr>
          <a:lstStyle/>
          <a:p>
            <a:pPr algn="ctr"/>
            <a:r>
              <a:rPr lang="en-US" sz="2800" dirty="0">
                <a:solidFill>
                  <a:schemeClr val="bg1"/>
                </a:solidFill>
              </a:rPr>
              <a:t>Others</a:t>
            </a:r>
          </a:p>
          <a:p>
            <a:pPr algn="ctr"/>
            <a:r>
              <a:rPr lang="en-US" sz="2400" dirty="0">
                <a:solidFill>
                  <a:schemeClr val="bg1"/>
                </a:solidFill>
              </a:rPr>
              <a:t>MP 89 Richardson HWY</a:t>
            </a:r>
          </a:p>
        </p:txBody>
      </p:sp>
    </p:spTree>
    <p:extLst>
      <p:ext uri="{BB962C8B-B14F-4D97-AF65-F5344CB8AC3E}">
        <p14:creationId xmlns:p14="http://schemas.microsoft.com/office/powerpoint/2010/main" val="202197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6477000" cy="4800600"/>
          </a:xfrm>
          <a:prstGeom prst="rect">
            <a:avLst/>
          </a:prstGeom>
        </p:spPr>
      </p:pic>
      <p:sp>
        <p:nvSpPr>
          <p:cNvPr id="5" name="TextBox 4"/>
          <p:cNvSpPr txBox="1"/>
          <p:nvPr/>
        </p:nvSpPr>
        <p:spPr>
          <a:xfrm>
            <a:off x="1295400" y="381000"/>
            <a:ext cx="6248400" cy="461665"/>
          </a:xfrm>
          <a:prstGeom prst="rect">
            <a:avLst/>
          </a:prstGeom>
          <a:noFill/>
        </p:spPr>
        <p:txBody>
          <a:bodyPr wrap="square" rtlCol="0">
            <a:spAutoFit/>
          </a:bodyPr>
          <a:lstStyle/>
          <a:p>
            <a:pPr algn="ctr"/>
            <a:r>
              <a:rPr lang="en-US" sz="2400" dirty="0">
                <a:solidFill>
                  <a:schemeClr val="bg1"/>
                </a:solidFill>
              </a:rPr>
              <a:t>MP 86 Dalton HWY</a:t>
            </a:r>
          </a:p>
        </p:txBody>
      </p:sp>
    </p:spTree>
    <p:extLst>
      <p:ext uri="{BB962C8B-B14F-4D97-AF65-F5344CB8AC3E}">
        <p14:creationId xmlns:p14="http://schemas.microsoft.com/office/powerpoint/2010/main" val="386020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6705600" cy="4572000"/>
          </a:xfrm>
          <a:prstGeom prst="rect">
            <a:avLst/>
          </a:prstGeom>
        </p:spPr>
      </p:pic>
      <p:sp>
        <p:nvSpPr>
          <p:cNvPr id="5" name="TextBox 4"/>
          <p:cNvSpPr txBox="1"/>
          <p:nvPr/>
        </p:nvSpPr>
        <p:spPr>
          <a:xfrm>
            <a:off x="1447800" y="609600"/>
            <a:ext cx="5867400" cy="461665"/>
          </a:xfrm>
          <a:prstGeom prst="rect">
            <a:avLst/>
          </a:prstGeom>
          <a:noFill/>
        </p:spPr>
        <p:txBody>
          <a:bodyPr wrap="square" rtlCol="0">
            <a:spAutoFit/>
          </a:bodyPr>
          <a:lstStyle/>
          <a:p>
            <a:pPr algn="ctr"/>
            <a:r>
              <a:rPr lang="en-US" sz="2400" dirty="0">
                <a:solidFill>
                  <a:schemeClr val="bg1"/>
                </a:solidFill>
              </a:rPr>
              <a:t>Wiseman Corner-Dalton HWY</a:t>
            </a:r>
          </a:p>
        </p:txBody>
      </p:sp>
    </p:spTree>
    <p:extLst>
      <p:ext uri="{BB962C8B-B14F-4D97-AF65-F5344CB8AC3E}">
        <p14:creationId xmlns:p14="http://schemas.microsoft.com/office/powerpoint/2010/main" val="345011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0200" y="381000"/>
            <a:ext cx="5943600" cy="646331"/>
          </a:xfrm>
          <a:prstGeom prst="rect">
            <a:avLst/>
          </a:prstGeom>
          <a:noFill/>
        </p:spPr>
        <p:txBody>
          <a:bodyPr wrap="square" rtlCol="0">
            <a:spAutoFit/>
          </a:bodyPr>
          <a:lstStyle/>
          <a:p>
            <a:pPr algn="ctr"/>
            <a:r>
              <a:rPr lang="en-US" sz="3600" b="1" dirty="0">
                <a:solidFill>
                  <a:schemeClr val="bg1"/>
                </a:solidFill>
              </a:rPr>
              <a:t>Questions</a:t>
            </a:r>
          </a:p>
        </p:txBody>
      </p:sp>
    </p:spTree>
    <p:extLst>
      <p:ext uri="{BB962C8B-B14F-4D97-AF65-F5344CB8AC3E}">
        <p14:creationId xmlns:p14="http://schemas.microsoft.com/office/powerpoint/2010/main" val="164169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par10erlogo.wmf"/>
          <p:cNvPicPr>
            <a:picLocks noChangeAspect="1"/>
          </p:cNvPicPr>
          <p:nvPr/>
        </p:nvPicPr>
        <p:blipFill>
          <a:blip r:embed="rId2" cstate="print"/>
          <a:stretch>
            <a:fillRect/>
          </a:stretch>
        </p:blipFill>
        <p:spPr>
          <a:xfrm>
            <a:off x="304800" y="5181600"/>
            <a:ext cx="1447800" cy="1447800"/>
          </a:xfrm>
          <a:prstGeom prst="rect">
            <a:avLst/>
          </a:prstGeom>
        </p:spPr>
      </p:pic>
      <p:sp>
        <p:nvSpPr>
          <p:cNvPr id="7" name="TextBox 6"/>
          <p:cNvSpPr txBox="1"/>
          <p:nvPr/>
        </p:nvSpPr>
        <p:spPr>
          <a:xfrm>
            <a:off x="1371600" y="1524000"/>
            <a:ext cx="6781800" cy="3416320"/>
          </a:xfrm>
          <a:prstGeom prst="rect">
            <a:avLst/>
          </a:prstGeom>
          <a:noFill/>
        </p:spPr>
        <p:txBody>
          <a:bodyPr wrap="square" rtlCol="0">
            <a:spAutoFit/>
          </a:bodyPr>
          <a:lstStyle/>
          <a:p>
            <a:pPr algn="ctr"/>
            <a:r>
              <a:rPr lang="en-US" sz="3600" dirty="0"/>
              <a:t>Notification Procedures</a:t>
            </a:r>
          </a:p>
          <a:p>
            <a:pPr algn="ctr"/>
            <a:endParaRPr lang="en-US" sz="3600" dirty="0"/>
          </a:p>
          <a:p>
            <a:pPr algn="ctr"/>
            <a:r>
              <a:rPr lang="en-US" sz="3600" dirty="0"/>
              <a:t>Federal Regulations and Jurisdictions</a:t>
            </a:r>
          </a:p>
          <a:p>
            <a:pPr algn="ctr"/>
            <a:endParaRPr lang="en-US" sz="3600" dirty="0"/>
          </a:p>
          <a:p>
            <a:pPr algn="ctr"/>
            <a:endParaRPr lang="en-US" sz="3600" dirty="0"/>
          </a:p>
        </p:txBody>
      </p:sp>
    </p:spTree>
    <p:extLst>
      <p:ext uri="{BB962C8B-B14F-4D97-AF65-F5344CB8AC3E}">
        <p14:creationId xmlns:p14="http://schemas.microsoft.com/office/powerpoint/2010/main" val="1812938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85800"/>
            <a:ext cx="7010400" cy="584775"/>
          </a:xfrm>
          <a:prstGeom prst="rect">
            <a:avLst/>
          </a:prstGeom>
          <a:noFill/>
        </p:spPr>
        <p:txBody>
          <a:bodyPr wrap="square" rtlCol="0">
            <a:spAutoFit/>
          </a:bodyPr>
          <a:lstStyle/>
          <a:p>
            <a:pPr algn="ctr"/>
            <a:r>
              <a:rPr lang="en-US" sz="3200" dirty="0"/>
              <a:t>Notification Procedures</a:t>
            </a:r>
          </a:p>
        </p:txBody>
      </p:sp>
      <p:sp>
        <p:nvSpPr>
          <p:cNvPr id="6" name="TextBox 5"/>
          <p:cNvSpPr txBox="1"/>
          <p:nvPr/>
        </p:nvSpPr>
        <p:spPr>
          <a:xfrm>
            <a:off x="838200" y="1676400"/>
            <a:ext cx="7620000" cy="3108543"/>
          </a:xfrm>
          <a:prstGeom prst="rect">
            <a:avLst/>
          </a:prstGeom>
          <a:noFill/>
        </p:spPr>
        <p:txBody>
          <a:bodyPr wrap="square" rtlCol="0">
            <a:spAutoFit/>
          </a:bodyPr>
          <a:lstStyle/>
          <a:p>
            <a:r>
              <a:rPr lang="en-US" sz="2800" b="1" dirty="0">
                <a:latin typeface="Times New Roman" pitchFamily="18" charset="0"/>
                <a:cs typeface="Times New Roman" pitchFamily="18" charset="0"/>
              </a:rPr>
              <a:t>§ 110.6 Notice. </a:t>
            </a:r>
          </a:p>
          <a:p>
            <a:r>
              <a:rPr lang="en-US" sz="2800" dirty="0">
                <a:latin typeface="Times New Roman" pitchFamily="18" charset="0"/>
                <a:cs typeface="Times New Roman" pitchFamily="18" charset="0"/>
              </a:rPr>
              <a:t>Any person in charge of a vessel or of an onshore or offshore facility shall, as soon as he or she has knowledge of any discharge of oil from such vessel or facility in violation of section 311(b)(3) of the Act, immediately notify the National Response Center (NRC) (800–424</a:t>
            </a:r>
            <a:r>
              <a:rPr lang="en-US" sz="2800">
                <a:latin typeface="Times New Roman" pitchFamily="18" charset="0"/>
                <a:cs typeface="Times New Roman" pitchFamily="18" charset="0"/>
              </a:rPr>
              <a:t>– 8802)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9810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990600"/>
            <a:ext cx="7315200" cy="3108543"/>
          </a:xfrm>
          <a:prstGeom prst="rect">
            <a:avLst/>
          </a:prstGeom>
          <a:noFill/>
        </p:spPr>
        <p:txBody>
          <a:bodyPr wrap="square" rtlCol="0">
            <a:spAutoFit/>
          </a:bodyPr>
          <a:lstStyle/>
          <a:p>
            <a:pPr marL="457200" indent="-457200">
              <a:buFont typeface="Wingdings" panose="05000000000000000000" pitchFamily="2" charset="2"/>
              <a:buChar char="§"/>
            </a:pPr>
            <a:r>
              <a:rPr lang="en-US" sz="2800" i="1" dirty="0"/>
              <a:t>Definition of Discharge</a:t>
            </a:r>
          </a:p>
          <a:p>
            <a:pPr marL="457200" indent="-457200">
              <a:buFont typeface="Wingdings" panose="05000000000000000000" pitchFamily="2" charset="2"/>
              <a:buChar char="§"/>
            </a:pPr>
            <a:endParaRPr lang="en-US" sz="2800" i="1" dirty="0"/>
          </a:p>
          <a:p>
            <a:pPr marL="457200" indent="-457200">
              <a:buFont typeface="Wingdings" panose="05000000000000000000" pitchFamily="2" charset="2"/>
              <a:buChar char="§"/>
            </a:pPr>
            <a:r>
              <a:rPr lang="en-US" sz="2800" i="1" dirty="0"/>
              <a:t>Authorities… CWA, OPA</a:t>
            </a:r>
          </a:p>
          <a:p>
            <a:pPr marL="457200" indent="-457200">
              <a:buFont typeface="Wingdings" panose="05000000000000000000" pitchFamily="2" charset="2"/>
              <a:buChar char="§"/>
            </a:pPr>
            <a:endParaRPr lang="en-US" sz="2800" i="1" dirty="0"/>
          </a:p>
          <a:p>
            <a:pPr marL="457200" indent="-457200">
              <a:buFont typeface="Wingdings" panose="05000000000000000000" pitchFamily="2" charset="2"/>
              <a:buChar char="§"/>
            </a:pPr>
            <a:r>
              <a:rPr lang="en-US" sz="2800" i="1" dirty="0"/>
              <a:t>US Waters</a:t>
            </a:r>
          </a:p>
          <a:p>
            <a:pPr marL="457200" indent="-457200">
              <a:buFont typeface="Wingdings" panose="05000000000000000000" pitchFamily="2" charset="2"/>
              <a:buChar char="§"/>
            </a:pPr>
            <a:endParaRPr lang="en-US" sz="2800" i="1" dirty="0"/>
          </a:p>
          <a:p>
            <a:pPr marL="457200" indent="-457200">
              <a:buFont typeface="Wingdings" panose="05000000000000000000" pitchFamily="2" charset="2"/>
              <a:buChar char="§"/>
            </a:pPr>
            <a:r>
              <a:rPr lang="en-US" sz="2800" i="1" dirty="0"/>
              <a:t>Oil Spill Liability Trust Fund</a:t>
            </a:r>
          </a:p>
        </p:txBody>
      </p:sp>
    </p:spTree>
    <p:extLst>
      <p:ext uri="{BB962C8B-B14F-4D97-AF65-F5344CB8AC3E}">
        <p14:creationId xmlns:p14="http://schemas.microsoft.com/office/powerpoint/2010/main" val="366619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br>
              <a:rPr lang="en-US" sz="2800" b="1" dirty="0"/>
            </a:br>
            <a:endParaRPr lang="en-US" sz="2800" b="1" dirty="0"/>
          </a:p>
        </p:txBody>
      </p:sp>
      <p:sp>
        <p:nvSpPr>
          <p:cNvPr id="4" name="Text Placeholder 3"/>
          <p:cNvSpPr>
            <a:spLocks noGrp="1"/>
          </p:cNvSpPr>
          <p:nvPr>
            <p:ph type="body" sz="quarter" idx="1"/>
          </p:nvPr>
        </p:nvSpPr>
        <p:spPr>
          <a:xfrm>
            <a:off x="2487612" y="1490038"/>
            <a:ext cx="4040188" cy="750887"/>
          </a:xfrm>
        </p:spPr>
        <p:txBody>
          <a:bodyPr>
            <a:normAutofit fontScale="85000" lnSpcReduction="10000"/>
          </a:bodyPr>
          <a:lstStyle/>
          <a:p>
            <a:pPr algn="ctr"/>
            <a:r>
              <a:rPr lang="en-US" dirty="0">
                <a:solidFill>
                  <a:schemeClr val="bg1"/>
                </a:solidFill>
              </a:rPr>
              <a:t>MP 48 Richardson highway Diesel Discharge</a:t>
            </a:r>
          </a:p>
        </p:txBody>
      </p:sp>
      <p:sp>
        <p:nvSpPr>
          <p:cNvPr id="10" name="TextBox 9"/>
          <p:cNvSpPr txBox="1"/>
          <p:nvPr/>
        </p:nvSpPr>
        <p:spPr>
          <a:xfrm>
            <a:off x="381000" y="2819400"/>
            <a:ext cx="8305800" cy="830997"/>
          </a:xfrm>
          <a:prstGeom prst="rect">
            <a:avLst/>
          </a:prstGeom>
          <a:noFill/>
        </p:spPr>
        <p:txBody>
          <a:bodyPr wrap="square" rtlCol="0">
            <a:spAutoFit/>
          </a:bodyPr>
          <a:lstStyle/>
          <a:p>
            <a:endParaRPr lang="en-US" sz="2400" dirty="0">
              <a:solidFill>
                <a:schemeClr val="bg2">
                  <a:lumMod val="10000"/>
                </a:schemeClr>
              </a:solidFill>
            </a:endParaRPr>
          </a:p>
          <a:p>
            <a:pPr>
              <a:buFont typeface="Wingdings" pitchFamily="2" charset="2"/>
              <a:buChar char="q"/>
            </a:pPr>
            <a:endParaRPr lang="en-US" sz="2400" dirty="0"/>
          </a:p>
        </p:txBody>
      </p:sp>
      <p:pic>
        <p:nvPicPr>
          <p:cNvPr id="5" name="Picture 4" descr="epar10erlogo.wmf"/>
          <p:cNvPicPr>
            <a:picLocks noChangeAspect="1"/>
          </p:cNvPicPr>
          <p:nvPr/>
        </p:nvPicPr>
        <p:blipFill>
          <a:blip r:embed="rId2" cstate="print"/>
          <a:stretch>
            <a:fillRect/>
          </a:stretch>
        </p:blipFill>
        <p:spPr>
          <a:xfrm>
            <a:off x="304800" y="304800"/>
            <a:ext cx="1295400" cy="1295400"/>
          </a:xfrm>
          <a:prstGeom prst="rect">
            <a:avLst/>
          </a:prstGeom>
        </p:spPr>
      </p:pic>
      <p:sp>
        <p:nvSpPr>
          <p:cNvPr id="2" name="TextBox 1"/>
          <p:cNvSpPr txBox="1"/>
          <p:nvPr/>
        </p:nvSpPr>
        <p:spPr>
          <a:xfrm>
            <a:off x="1828800" y="588119"/>
            <a:ext cx="5715000" cy="646331"/>
          </a:xfrm>
          <a:prstGeom prst="rect">
            <a:avLst/>
          </a:prstGeom>
          <a:noFill/>
        </p:spPr>
        <p:txBody>
          <a:bodyPr wrap="square" rtlCol="0">
            <a:spAutoFit/>
          </a:bodyPr>
          <a:lstStyle/>
          <a:p>
            <a:pPr algn="ctr"/>
            <a:r>
              <a:rPr lang="en-US" sz="3600" b="1" dirty="0">
                <a:solidFill>
                  <a:schemeClr val="tx2"/>
                </a:solidFill>
              </a:rPr>
              <a:t>RESPONSE</a:t>
            </a:r>
          </a:p>
        </p:txBody>
      </p:sp>
      <p:pic>
        <p:nvPicPr>
          <p:cNvPr id="11" name="Picture 3" descr="DEC Logo Seal Ma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900" y="25876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073" y="2314913"/>
            <a:ext cx="3886200" cy="2971800"/>
          </a:xfrm>
          <a:prstGeom prst="rect">
            <a:avLst/>
          </a:prstGeom>
        </p:spPr>
      </p:pic>
      <p:sp>
        <p:nvSpPr>
          <p:cNvPr id="12" name="TextBox 11"/>
          <p:cNvSpPr txBox="1"/>
          <p:nvPr/>
        </p:nvSpPr>
        <p:spPr>
          <a:xfrm>
            <a:off x="2819400" y="4800600"/>
            <a:ext cx="990600" cy="253916"/>
          </a:xfrm>
          <a:prstGeom prst="rect">
            <a:avLst/>
          </a:prstGeom>
          <a:noFill/>
        </p:spPr>
        <p:txBody>
          <a:bodyPr wrap="square" rtlCol="0">
            <a:spAutoFit/>
          </a:bodyPr>
          <a:lstStyle/>
          <a:p>
            <a:r>
              <a:rPr lang="en-US" sz="1050" dirty="0">
                <a:solidFill>
                  <a:schemeClr val="bg1"/>
                </a:solidFill>
              </a:rPr>
              <a:t>ADEC photo</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3033713"/>
            <a:ext cx="3810000" cy="3108326"/>
          </a:xfrm>
          <a:prstGeom prst="rect">
            <a:avLst/>
          </a:prstGeom>
        </p:spPr>
      </p:pic>
    </p:spTree>
    <p:extLst>
      <p:ext uri="{BB962C8B-B14F-4D97-AF65-F5344CB8AC3E}">
        <p14:creationId xmlns:p14="http://schemas.microsoft.com/office/powerpoint/2010/main" val="7582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685800"/>
            <a:ext cx="7772400" cy="5324535"/>
          </a:xfrm>
          <a:prstGeom prst="rect">
            <a:avLst/>
          </a:prstGeom>
          <a:noFill/>
        </p:spPr>
        <p:txBody>
          <a:bodyPr wrap="square" rtlCol="0">
            <a:spAutoFit/>
          </a:bodyPr>
          <a:lstStyle/>
          <a:p>
            <a:r>
              <a:rPr lang="en-US" sz="2000" b="1" dirty="0">
                <a:solidFill>
                  <a:schemeClr val="bg1"/>
                </a:solidFill>
              </a:rPr>
              <a:t>BACKGROUND:</a:t>
            </a:r>
          </a:p>
          <a:p>
            <a:endParaRPr lang="en-US" sz="2000" b="1" dirty="0">
              <a:solidFill>
                <a:schemeClr val="bg1"/>
              </a:solidFill>
            </a:endParaRPr>
          </a:p>
          <a:p>
            <a:r>
              <a:rPr lang="en-US" sz="2000" dirty="0">
                <a:solidFill>
                  <a:schemeClr val="bg1"/>
                </a:solidFill>
              </a:rPr>
              <a:t>On December 09, 2014 a “pup” tanker rolled over on the Richardson Highway at MP 48 discharging its contents.</a:t>
            </a:r>
          </a:p>
          <a:p>
            <a:endParaRPr lang="en-US" sz="2000" dirty="0">
              <a:solidFill>
                <a:schemeClr val="bg1"/>
              </a:solidFill>
            </a:endParaRPr>
          </a:p>
          <a:p>
            <a:pPr marL="342900" indent="-342900">
              <a:buFont typeface="Wingdings" panose="05000000000000000000" pitchFamily="2" charset="2"/>
              <a:buChar char="§"/>
            </a:pPr>
            <a:r>
              <a:rPr lang="en-US" sz="2000" dirty="0">
                <a:solidFill>
                  <a:schemeClr val="bg1"/>
                </a:solidFill>
              </a:rPr>
              <a:t>4400 gallons of low sulfur diesel fuel</a:t>
            </a:r>
          </a:p>
          <a:p>
            <a:pPr marL="342900" indent="-342900">
              <a:buFont typeface="Wingdings" panose="05000000000000000000" pitchFamily="2" charset="2"/>
              <a:buChar char="§"/>
            </a:pPr>
            <a:r>
              <a:rPr lang="en-US" sz="2000" dirty="0">
                <a:solidFill>
                  <a:schemeClr val="bg1"/>
                </a:solidFill>
              </a:rPr>
              <a:t>Discharged directly to a frozen creek bed</a:t>
            </a:r>
          </a:p>
          <a:p>
            <a:pPr marL="342900" indent="-342900">
              <a:buFont typeface="Wingdings" panose="05000000000000000000" pitchFamily="2" charset="2"/>
              <a:buChar char="§"/>
            </a:pPr>
            <a:endParaRPr lang="en-US" sz="2000" dirty="0">
              <a:solidFill>
                <a:schemeClr val="bg1"/>
              </a:solidFill>
            </a:endParaRPr>
          </a:p>
          <a:p>
            <a:pPr marL="342900" indent="-342900">
              <a:buFont typeface="Wingdings" panose="05000000000000000000" pitchFamily="2" charset="2"/>
              <a:buChar char="§"/>
            </a:pPr>
            <a:r>
              <a:rPr lang="en-US" sz="2000" b="1" dirty="0">
                <a:solidFill>
                  <a:schemeClr val="bg1"/>
                </a:solidFill>
              </a:rPr>
              <a:t>Why EPA? </a:t>
            </a:r>
          </a:p>
          <a:p>
            <a:pPr marL="342900" indent="-342900">
              <a:buFont typeface="Wingdings" panose="05000000000000000000" pitchFamily="2" charset="2"/>
              <a:buChar char="§"/>
            </a:pPr>
            <a:endParaRPr lang="en-US" sz="2000" dirty="0">
              <a:solidFill>
                <a:schemeClr val="bg1"/>
              </a:solidFill>
            </a:endParaRPr>
          </a:p>
          <a:p>
            <a:pPr marL="342900" indent="-342900">
              <a:buFont typeface="Wingdings" panose="05000000000000000000" pitchFamily="2" charset="2"/>
              <a:buChar char="§"/>
            </a:pPr>
            <a:r>
              <a:rPr lang="en-US" sz="2000" dirty="0">
                <a:solidFill>
                  <a:schemeClr val="bg1"/>
                </a:solidFill>
              </a:rPr>
              <a:t>Large quantity directly to a Navigable Waterway of the US</a:t>
            </a:r>
          </a:p>
          <a:p>
            <a:pPr marL="342900" indent="-342900">
              <a:buFont typeface="Wingdings" panose="05000000000000000000" pitchFamily="2" charset="2"/>
              <a:buChar char="§"/>
            </a:pPr>
            <a:endParaRPr lang="en-US" sz="2000" dirty="0">
              <a:solidFill>
                <a:schemeClr val="bg1"/>
              </a:solidFill>
            </a:endParaRPr>
          </a:p>
          <a:p>
            <a:pPr marL="342900" indent="-342900">
              <a:buFont typeface="Wingdings" panose="05000000000000000000" pitchFamily="2" charset="2"/>
              <a:buChar char="§"/>
            </a:pPr>
            <a:r>
              <a:rPr lang="en-US" sz="2000" dirty="0">
                <a:solidFill>
                  <a:schemeClr val="bg1"/>
                </a:solidFill>
              </a:rPr>
              <a:t>PRP’s inability to pay</a:t>
            </a:r>
          </a:p>
          <a:p>
            <a:pPr marL="342900" indent="-342900">
              <a:buFont typeface="Wingdings" panose="05000000000000000000" pitchFamily="2" charset="2"/>
              <a:buChar char="§"/>
            </a:pPr>
            <a:endParaRPr lang="en-US" sz="2000" dirty="0">
              <a:solidFill>
                <a:schemeClr val="bg1"/>
              </a:solidFill>
            </a:endParaRPr>
          </a:p>
          <a:p>
            <a:pPr marL="342900" indent="-342900">
              <a:buFont typeface="Wingdings" panose="05000000000000000000" pitchFamily="2" charset="2"/>
              <a:buChar char="§"/>
            </a:pPr>
            <a:r>
              <a:rPr lang="en-US" sz="2000" dirty="0">
                <a:solidFill>
                  <a:schemeClr val="bg1"/>
                </a:solidFill>
              </a:rPr>
              <a:t>Sensitivity of the area; salmon habitat, tributary to the Copper River, subsistence use, etc.</a:t>
            </a:r>
          </a:p>
          <a:p>
            <a:pPr marL="342900" indent="-342900">
              <a:buFont typeface="Wingdings" panose="05000000000000000000" pitchFamily="2" charset="2"/>
              <a:buChar char="Ø"/>
            </a:pPr>
            <a:endParaRPr lang="en-US" sz="2000" dirty="0">
              <a:solidFill>
                <a:schemeClr val="bg1"/>
              </a:solidFill>
            </a:endParaRPr>
          </a:p>
        </p:txBody>
      </p:sp>
    </p:spTree>
    <p:extLst>
      <p:ext uri="{BB962C8B-B14F-4D97-AF65-F5344CB8AC3E}">
        <p14:creationId xmlns:p14="http://schemas.microsoft.com/office/powerpoint/2010/main" val="247185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467600" cy="6524863"/>
          </a:xfrm>
          <a:prstGeom prst="rect">
            <a:avLst/>
          </a:prstGeom>
          <a:noFill/>
        </p:spPr>
        <p:txBody>
          <a:bodyPr wrap="square" rtlCol="0">
            <a:spAutoFit/>
          </a:bodyPr>
          <a:lstStyle/>
          <a:p>
            <a:r>
              <a:rPr lang="en-US" sz="2000" b="1" dirty="0">
                <a:solidFill>
                  <a:schemeClr val="bg1"/>
                </a:solidFill>
              </a:rPr>
              <a:t>Chronology:</a:t>
            </a:r>
          </a:p>
          <a:p>
            <a:endParaRPr lang="en-US" sz="2000" b="1" dirty="0">
              <a:solidFill>
                <a:schemeClr val="bg1"/>
              </a:solidFill>
            </a:endParaRPr>
          </a:p>
          <a:p>
            <a:pPr marL="285750" indent="-285750">
              <a:buFont typeface="Wingdings" panose="05000000000000000000" pitchFamily="2" charset="2"/>
              <a:buChar char="§"/>
            </a:pPr>
            <a:r>
              <a:rPr lang="en-US" b="1" dirty="0">
                <a:solidFill>
                  <a:schemeClr val="bg1"/>
                </a:solidFill>
              </a:rPr>
              <a:t>Incident occurrence December 09, 2015</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r>
              <a:rPr lang="en-US" b="1" dirty="0">
                <a:solidFill>
                  <a:schemeClr val="bg1"/>
                </a:solidFill>
              </a:rPr>
              <a:t>December 11, 2014:  Arrived on site and formed UC.  PRP contractor to represent PRP.  PRP issued a NOFI.</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r>
              <a:rPr lang="en-US" b="1" dirty="0">
                <a:solidFill>
                  <a:schemeClr val="bg1"/>
                </a:solidFill>
              </a:rPr>
              <a:t>December 12, 2014: clean up activities commenced with PRP contractor and consultant.</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r>
              <a:rPr lang="en-US" b="1" dirty="0">
                <a:solidFill>
                  <a:schemeClr val="bg1"/>
                </a:solidFill>
              </a:rPr>
              <a:t>December 17, 2014:  PRP contractor notified EPA, and ADEC that insurance/funding was insufficient.</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r>
              <a:rPr lang="en-US" b="1" dirty="0">
                <a:solidFill>
                  <a:schemeClr val="bg1"/>
                </a:solidFill>
              </a:rPr>
              <a:t>The PRP was issued an EPA Administrative Order.  “Could not comply due to lack of resources”.</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r>
              <a:rPr lang="en-US" b="1" dirty="0">
                <a:solidFill>
                  <a:schemeClr val="bg1"/>
                </a:solidFill>
              </a:rPr>
              <a:t>December 20- January 5:  Funding secured via OSLTF, Work plans developed with EPA contractor.</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r>
              <a:rPr lang="en-US" b="1" dirty="0">
                <a:solidFill>
                  <a:schemeClr val="bg1"/>
                </a:solidFill>
              </a:rPr>
              <a:t>January 5-17, 2015:  Clean up activities, soil removal and creek restoration.</a:t>
            </a:r>
          </a:p>
          <a:p>
            <a:pPr marL="285750" indent="-285750">
              <a:buFont typeface="Wingdings" panose="05000000000000000000" pitchFamily="2" charset="2"/>
              <a:buChar char="§"/>
            </a:pPr>
            <a:endParaRPr lang="en-US" b="1" dirty="0">
              <a:solidFill>
                <a:schemeClr val="bg1"/>
              </a:solidFill>
            </a:endParaRPr>
          </a:p>
          <a:p>
            <a:pPr marL="285750" indent="-285750">
              <a:buFont typeface="Wingdings" panose="05000000000000000000" pitchFamily="2" charset="2"/>
              <a:buChar char="§"/>
            </a:pPr>
            <a:endParaRPr lang="en-US" b="1" dirty="0">
              <a:solidFill>
                <a:schemeClr val="bg1"/>
              </a:solidFill>
            </a:endParaRPr>
          </a:p>
        </p:txBody>
      </p:sp>
    </p:spTree>
    <p:extLst>
      <p:ext uri="{BB962C8B-B14F-4D97-AF65-F5344CB8AC3E}">
        <p14:creationId xmlns:p14="http://schemas.microsoft.com/office/powerpoint/2010/main" val="230704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descr="Image result for north slope borough logo"/>
          <p:cNvSpPr>
            <a:spLocks noChangeAspect="1" noChangeArrowheads="1"/>
          </p:cNvSpPr>
          <p:nvPr/>
        </p:nvSpPr>
        <p:spPr bwMode="auto">
          <a:xfrm>
            <a:off x="155575" y="-533400"/>
            <a:ext cx="114300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north slope borough logo"/>
          <p:cNvSpPr>
            <a:spLocks noChangeAspect="1" noChangeArrowheads="1"/>
          </p:cNvSpPr>
          <p:nvPr/>
        </p:nvSpPr>
        <p:spPr bwMode="auto">
          <a:xfrm>
            <a:off x="307975" y="-381000"/>
            <a:ext cx="114300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Image result for north slope borough logo"/>
          <p:cNvSpPr>
            <a:spLocks noChangeAspect="1" noChangeArrowheads="1"/>
          </p:cNvSpPr>
          <p:nvPr/>
        </p:nvSpPr>
        <p:spPr bwMode="auto">
          <a:xfrm>
            <a:off x="460375" y="-228600"/>
            <a:ext cx="114300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75" y="1018773"/>
            <a:ext cx="7696200" cy="5200649"/>
          </a:xfrm>
          <a:prstGeom prst="rect">
            <a:avLst/>
          </a:prstGeom>
        </p:spPr>
      </p:pic>
      <p:sp>
        <p:nvSpPr>
          <p:cNvPr id="2" name="TextBox 1"/>
          <p:cNvSpPr txBox="1"/>
          <p:nvPr/>
        </p:nvSpPr>
        <p:spPr>
          <a:xfrm>
            <a:off x="727075" y="333375"/>
            <a:ext cx="7502525" cy="369332"/>
          </a:xfrm>
          <a:prstGeom prst="rect">
            <a:avLst/>
          </a:prstGeom>
          <a:noFill/>
        </p:spPr>
        <p:txBody>
          <a:bodyPr wrap="square" rtlCol="0">
            <a:spAutoFit/>
          </a:bodyPr>
          <a:lstStyle/>
          <a:p>
            <a:pPr algn="ctr"/>
            <a:r>
              <a:rPr lang="en-US" b="1" dirty="0">
                <a:solidFill>
                  <a:schemeClr val="bg1"/>
                </a:solidFill>
              </a:rPr>
              <a:t>Excavation Operations “</a:t>
            </a:r>
            <a:r>
              <a:rPr lang="en-US" b="1" i="1" dirty="0">
                <a:solidFill>
                  <a:schemeClr val="bg1"/>
                </a:solidFill>
              </a:rPr>
              <a:t>Note contaminated sill”</a:t>
            </a:r>
            <a:endParaRPr lang="en-US" b="1" dirty="0">
              <a:solidFill>
                <a:schemeClr val="bg1"/>
              </a:solidFill>
            </a:endParaRPr>
          </a:p>
        </p:txBody>
      </p:sp>
    </p:spTree>
    <p:extLst>
      <p:ext uri="{BB962C8B-B14F-4D97-AF65-F5344CB8AC3E}">
        <p14:creationId xmlns:p14="http://schemas.microsoft.com/office/powerpoint/2010/main" val="287537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914401"/>
            <a:ext cx="8077200" cy="5638800"/>
          </a:xfrm>
          <a:prstGeom prst="rect">
            <a:avLst/>
          </a:prstGeom>
        </p:spPr>
      </p:pic>
      <p:sp>
        <p:nvSpPr>
          <p:cNvPr id="2" name="TextBox 1"/>
          <p:cNvSpPr txBox="1"/>
          <p:nvPr/>
        </p:nvSpPr>
        <p:spPr>
          <a:xfrm>
            <a:off x="685800" y="381000"/>
            <a:ext cx="7696200" cy="400110"/>
          </a:xfrm>
          <a:prstGeom prst="rect">
            <a:avLst/>
          </a:prstGeom>
          <a:noFill/>
        </p:spPr>
        <p:txBody>
          <a:bodyPr wrap="square" rtlCol="0">
            <a:spAutoFit/>
          </a:bodyPr>
          <a:lstStyle/>
          <a:p>
            <a:pPr algn="ctr"/>
            <a:r>
              <a:rPr lang="en-US" sz="2000" b="1" dirty="0">
                <a:solidFill>
                  <a:schemeClr val="bg1"/>
                </a:solidFill>
              </a:rPr>
              <a:t>“Benching” to Access Contamination at Depth</a:t>
            </a:r>
          </a:p>
        </p:txBody>
      </p:sp>
    </p:spTree>
    <p:extLst>
      <p:ext uri="{BB962C8B-B14F-4D97-AF65-F5344CB8AC3E}">
        <p14:creationId xmlns:p14="http://schemas.microsoft.com/office/powerpoint/2010/main" val="1376010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DCD72A0-4D48-45B1-86A3-5125BA75FF86}">
  <ds:schemaRefs>
    <ds:schemaRef ds:uri="ESRI.ArcGIS.Mapping.OfficeIntegration.PowerPointInfo"/>
  </ds:schemaRefs>
</ds:datastoreItem>
</file>

<file path=customXml/itemProps2.xml><?xml version="1.0" encoding="utf-8"?>
<ds:datastoreItem xmlns:ds="http://schemas.openxmlformats.org/officeDocument/2006/customXml" ds:itemID="{27AAB1BB-C31A-4778-9C90-FDB48976ECE3}">
  <ds:schemaRefs>
    <ds:schemaRef ds:uri="ESRI.ArcGIS.Mapping.OfficeIntegration.PowerPointInfo"/>
  </ds:schemaRefs>
</ds:datastoreItem>
</file>

<file path=customXml/itemProps3.xml><?xml version="1.0" encoding="utf-8"?>
<ds:datastoreItem xmlns:ds="http://schemas.openxmlformats.org/officeDocument/2006/customXml" ds:itemID="{648C755A-FAC8-47A9-BB56-DDB0E5697A1A}">
  <ds:schemaRefs>
    <ds:schemaRef ds:uri="ESRI.ArcGIS.Mapping.OfficeIntegration.PowerPointInfo"/>
  </ds:schemaRefs>
</ds:datastoreItem>
</file>

<file path=customXml/itemProps4.xml><?xml version="1.0" encoding="utf-8"?>
<ds:datastoreItem xmlns:ds="http://schemas.openxmlformats.org/officeDocument/2006/customXml" ds:itemID="{8C2FB188-FCCF-46F8-989B-6DAF730B4E3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Apex</Template>
  <TotalTime>602</TotalTime>
  <Words>360</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Book Antiqua</vt:lpstr>
      <vt:lpstr>Lucida Sans</vt:lpstr>
      <vt:lpstr>Times New Roman</vt:lpstr>
      <vt:lpstr>Wingdings</vt:lpstr>
      <vt:lpstr>Wingdings 2</vt:lpstr>
      <vt:lpstr>Wingdings 3</vt:lpstr>
      <vt:lpstr>Apex</vt:lpstr>
      <vt:lpstr>  Alaska Trucking Spill Management Workshop</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Ecology and Environment,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 H-Pad Release</dc:title>
  <dc:creator>Overpeck, Carl</dc:creator>
  <cp:lastModifiedBy>Whittier, Robert</cp:lastModifiedBy>
  <cp:revision>37</cp:revision>
  <dcterms:created xsi:type="dcterms:W3CDTF">2014-10-25T17:59:21Z</dcterms:created>
  <dcterms:modified xsi:type="dcterms:W3CDTF">2017-04-03T18:00:42Z</dcterms:modified>
</cp:coreProperties>
</file>