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3"/>
  </p:notesMasterIdLst>
  <p:handoutMasterIdLst>
    <p:handoutMasterId r:id="rId14"/>
  </p:handoutMasterIdLst>
  <p:sldIdLst>
    <p:sldId id="360" r:id="rId2"/>
    <p:sldId id="430" r:id="rId3"/>
    <p:sldId id="431" r:id="rId4"/>
    <p:sldId id="432" r:id="rId5"/>
    <p:sldId id="433" r:id="rId6"/>
    <p:sldId id="434" r:id="rId7"/>
    <p:sldId id="435" r:id="rId8"/>
    <p:sldId id="437" r:id="rId9"/>
    <p:sldId id="440" r:id="rId10"/>
    <p:sldId id="439" r:id="rId11"/>
    <p:sldId id="436" r:id="rId12"/>
  </p:sldIdLst>
  <p:sldSz cx="9144000" cy="6858000" type="screen4x3"/>
  <p:notesSz cx="6858000" cy="9296400"/>
  <p:defaultTextStyle>
    <a:defPPr>
      <a:defRPr lang="en-US"/>
    </a:defPPr>
    <a:lvl1pPr algn="l" rtl="0" eaLnBrk="0" fontAlgn="base" hangingPunct="0">
      <a:spcBef>
        <a:spcPct val="0"/>
      </a:spcBef>
      <a:spcAft>
        <a:spcPct val="0"/>
      </a:spcAft>
      <a:defRPr sz="2800" b="1"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800" b="1"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800" b="1"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800" b="1"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800" b="1" kern="1200">
        <a:solidFill>
          <a:schemeClr val="tx1"/>
        </a:solidFill>
        <a:latin typeface="Arial" charset="0"/>
        <a:ea typeface="ＭＳ Ｐゴシック" pitchFamily="34" charset="-128"/>
        <a:cs typeface="+mn-cs"/>
      </a:defRPr>
    </a:lvl5pPr>
    <a:lvl6pPr marL="2286000" algn="l" defTabSz="914400" rtl="0" eaLnBrk="1" latinLnBrk="0" hangingPunct="1">
      <a:defRPr sz="2800" b="1" kern="1200">
        <a:solidFill>
          <a:schemeClr val="tx1"/>
        </a:solidFill>
        <a:latin typeface="Arial" charset="0"/>
        <a:ea typeface="ＭＳ Ｐゴシック" pitchFamily="34" charset="-128"/>
        <a:cs typeface="+mn-cs"/>
      </a:defRPr>
    </a:lvl6pPr>
    <a:lvl7pPr marL="2743200" algn="l" defTabSz="914400" rtl="0" eaLnBrk="1" latinLnBrk="0" hangingPunct="1">
      <a:defRPr sz="2800" b="1" kern="1200">
        <a:solidFill>
          <a:schemeClr val="tx1"/>
        </a:solidFill>
        <a:latin typeface="Arial" charset="0"/>
        <a:ea typeface="ＭＳ Ｐゴシック" pitchFamily="34" charset="-128"/>
        <a:cs typeface="+mn-cs"/>
      </a:defRPr>
    </a:lvl7pPr>
    <a:lvl8pPr marL="3200400" algn="l" defTabSz="914400" rtl="0" eaLnBrk="1" latinLnBrk="0" hangingPunct="1">
      <a:defRPr sz="2800" b="1" kern="1200">
        <a:solidFill>
          <a:schemeClr val="tx1"/>
        </a:solidFill>
        <a:latin typeface="Arial" charset="0"/>
        <a:ea typeface="ＭＳ Ｐゴシック" pitchFamily="34" charset="-128"/>
        <a:cs typeface="+mn-cs"/>
      </a:defRPr>
    </a:lvl8pPr>
    <a:lvl9pPr marL="3657600" algn="l" defTabSz="914400" rtl="0" eaLnBrk="1" latinLnBrk="0" hangingPunct="1">
      <a:defRPr sz="2800"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4" autoAdjust="0"/>
    <p:restoredTop sz="82126" autoAdjust="0"/>
  </p:normalViewPr>
  <p:slideViewPr>
    <p:cSldViewPr>
      <p:cViewPr>
        <p:scale>
          <a:sx n="110" d="100"/>
          <a:sy n="110" d="100"/>
        </p:scale>
        <p:origin x="-1644"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C4F76E08-800D-4810-BBBE-3DFB6A8826FE}" type="datetimeFigureOut">
              <a:rPr lang="en-US"/>
              <a:pPr>
                <a:defRPr/>
              </a:pPr>
              <a:t>03/23/2017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DE174513-4EF7-43E6-B957-A75F9A9A79E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b="0"/>
            </a:lvl1pPr>
          </a:lstStyle>
          <a:p>
            <a:pPr>
              <a:defRPr/>
            </a:pPr>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b="0"/>
            </a:lvl1pPr>
          </a:lstStyle>
          <a:p>
            <a:pPr>
              <a:defRPr/>
            </a:pPr>
            <a:endParaRPr lang="en-US"/>
          </a:p>
        </p:txBody>
      </p:sp>
      <p:sp>
        <p:nvSpPr>
          <p:cNvPr id="13316"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b="0"/>
            </a:lvl1pPr>
          </a:lstStyle>
          <a:p>
            <a:pPr>
              <a:defRPr/>
            </a:pPr>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b="0"/>
            </a:lvl1pPr>
          </a:lstStyle>
          <a:p>
            <a:pPr>
              <a:defRPr/>
            </a:pPr>
            <a:fld id="{86122D91-A183-4C72-B041-19B29897C14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8756312F-AA94-4722-BC5B-0E7E83235C2A}"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smtClean="0"/>
              <a:t>Topics will include:</a:t>
            </a:r>
          </a:p>
          <a:p>
            <a:endParaRPr lang="en-US" smtClean="0"/>
          </a:p>
          <a:p>
            <a:r>
              <a:rPr lang="en-US" smtClean="0"/>
              <a:t>Who we are (Describe yourself and the personnel who conduct pollution response in Alaska).</a:t>
            </a:r>
          </a:p>
          <a:p>
            <a:r>
              <a:rPr lang="en-US" smtClean="0"/>
              <a:t>What we do</a:t>
            </a:r>
          </a:p>
          <a:p>
            <a:r>
              <a:rPr lang="en-US" smtClean="0"/>
              <a:t>Where we do it</a:t>
            </a:r>
          </a:p>
          <a:p>
            <a:r>
              <a:rPr lang="en-US" smtClean="0"/>
              <a:t>When we respond</a:t>
            </a:r>
          </a:p>
        </p:txBody>
      </p:sp>
      <p:sp>
        <p:nvSpPr>
          <p:cNvPr id="15364" name="Slide Number Placeholder 3"/>
          <p:cNvSpPr>
            <a:spLocks noGrp="1"/>
          </p:cNvSpPr>
          <p:nvPr>
            <p:ph type="sldNum" sz="quarter" idx="5"/>
          </p:nvPr>
        </p:nvSpPr>
        <p:spPr>
          <a:noFill/>
        </p:spPr>
        <p:txBody>
          <a:bodyPr/>
          <a:lstStyle/>
          <a:p>
            <a:fld id="{CB39DBF5-E6CD-41DB-AE48-825396F6F79B}"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a:buFontTx/>
              <a:buChar char="-"/>
            </a:pPr>
            <a:r>
              <a:rPr lang="en-US" smtClean="0"/>
              <a:t>F/V Arctic Hunter on the rocks in Dutch Harbor </a:t>
            </a:r>
          </a:p>
          <a:p>
            <a:pPr>
              <a:buFontTx/>
              <a:buChar char="-"/>
            </a:pPr>
            <a:endParaRPr lang="en-US" smtClean="0"/>
          </a:p>
          <a:p>
            <a:pPr>
              <a:buFontTx/>
              <a:buChar char="-"/>
            </a:pPr>
            <a:r>
              <a:rPr lang="en-US" smtClean="0"/>
              <a:t>Van Flipped over, leaking gas and lube oils in Turnagain Arm </a:t>
            </a:r>
          </a:p>
          <a:p>
            <a:pPr>
              <a:buFontTx/>
              <a:buChar char="-"/>
            </a:pPr>
            <a:endParaRPr lang="en-US" smtClean="0"/>
          </a:p>
          <a:p>
            <a:pPr>
              <a:buFontTx/>
              <a:buChar char="-"/>
            </a:pPr>
            <a:r>
              <a:rPr lang="en-US" smtClean="0"/>
              <a:t>Thors Hammer Investigative Photo </a:t>
            </a:r>
          </a:p>
        </p:txBody>
      </p:sp>
      <p:sp>
        <p:nvSpPr>
          <p:cNvPr id="16388" name="Slide Number Placeholder 3"/>
          <p:cNvSpPr>
            <a:spLocks noGrp="1"/>
          </p:cNvSpPr>
          <p:nvPr>
            <p:ph type="sldNum" sz="quarter" idx="5"/>
          </p:nvPr>
        </p:nvSpPr>
        <p:spPr>
          <a:noFill/>
        </p:spPr>
        <p:txBody>
          <a:bodyPr/>
          <a:lstStyle/>
          <a:p>
            <a:fld id="{A195BF33-662D-4A77-B9DF-9FC2B29C33C4}"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a:buFontTx/>
              <a:buChar char="-"/>
            </a:pPr>
            <a:r>
              <a:rPr lang="en-US" smtClean="0"/>
              <a:t>Hand out stickers and handouts with NRC number on here during this portion of the presentation. </a:t>
            </a:r>
          </a:p>
          <a:p>
            <a:pPr>
              <a:buFontTx/>
              <a:buChar char="-"/>
            </a:pPr>
            <a:r>
              <a:rPr lang="en-US" smtClean="0"/>
              <a:t>Cover the “Why” of our job here as well. </a:t>
            </a:r>
          </a:p>
        </p:txBody>
      </p:sp>
      <p:sp>
        <p:nvSpPr>
          <p:cNvPr id="17412" name="Slide Number Placeholder 3"/>
          <p:cNvSpPr>
            <a:spLocks noGrp="1"/>
          </p:cNvSpPr>
          <p:nvPr>
            <p:ph type="sldNum" sz="quarter" idx="5"/>
          </p:nvPr>
        </p:nvSpPr>
        <p:spPr>
          <a:noFill/>
        </p:spPr>
        <p:txBody>
          <a:bodyPr/>
          <a:lstStyle/>
          <a:p>
            <a:fld id="{D5C1D368-0BE2-40EC-8335-12AAEAE014B6}"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spcBef>
                <a:spcPct val="0"/>
              </a:spcBef>
              <a:buFontTx/>
              <a:buChar char="-"/>
            </a:pPr>
            <a:r>
              <a:rPr lang="en-US" smtClean="0"/>
              <a:t>This slide covers the general way we respond, the “how” of our job so to speak. Then explain the priorities , as they guide how we do our job. </a:t>
            </a:r>
          </a:p>
          <a:p>
            <a:pPr eaLnBrk="1" hangingPunct="1">
              <a:spcBef>
                <a:spcPct val="0"/>
              </a:spcBef>
              <a:buFontTx/>
              <a:buChar char="-"/>
            </a:pPr>
            <a:endParaRPr lang="en-US" smtClean="0"/>
          </a:p>
          <a:p>
            <a:pPr eaLnBrk="1" hangingPunct="1">
              <a:spcBef>
                <a:spcPct val="0"/>
              </a:spcBef>
              <a:buFontTx/>
              <a:buChar char="-"/>
            </a:pPr>
            <a:r>
              <a:rPr lang="en-US" smtClean="0"/>
              <a:t>Safety is always the primary concerns for FOSC’s. No ones life is worth an extra recovered gallon of oil or hazardous substance. </a:t>
            </a:r>
          </a:p>
          <a:p>
            <a:pPr eaLnBrk="1" hangingPunct="1">
              <a:spcBef>
                <a:spcPct val="0"/>
              </a:spcBef>
              <a:buFontTx/>
              <a:buChar char="-"/>
            </a:pPr>
            <a:endParaRPr lang="en-US" smtClean="0"/>
          </a:p>
          <a:p>
            <a:pPr eaLnBrk="1" hangingPunct="1">
              <a:spcBef>
                <a:spcPct val="0"/>
              </a:spcBef>
              <a:buFontTx/>
              <a:buChar char="-"/>
            </a:pPr>
            <a:r>
              <a:rPr lang="en-US" smtClean="0"/>
              <a:t>Stabilizing the situation is the next priority. Typically this involves stopping the spill (e.g. plugging the hole, turning off the pump), but can also encompass preventing further damage to the environment or human health (e.g. evacuating personnel out of hazardous areas, setting up site security, etc.) </a:t>
            </a:r>
          </a:p>
          <a:p>
            <a:pPr eaLnBrk="1" hangingPunct="1">
              <a:spcBef>
                <a:spcPct val="0"/>
              </a:spcBef>
              <a:buFontTx/>
              <a:buChar char="-"/>
            </a:pPr>
            <a:endParaRPr lang="en-US" smtClean="0"/>
          </a:p>
          <a:p>
            <a:pPr eaLnBrk="1" hangingPunct="1">
              <a:spcBef>
                <a:spcPct val="0"/>
              </a:spcBef>
              <a:buFontTx/>
              <a:buChar char="-"/>
            </a:pPr>
            <a:r>
              <a:rPr lang="en-US" smtClean="0"/>
              <a:t> Containment and cleanup involves the use of sorbent materials, skimmers, manual removal with tools, and the like. Much like a physician, we do not want to do harm while enacting a cleanup as well. For example, stomping around in a marsh might push oil into the earth, which can choke the plant life. In cases like this, the desire to cleanup must be weighed carefully against the damage cleaning up might cause. </a:t>
            </a:r>
          </a:p>
          <a:p>
            <a:pPr eaLnBrk="1" hangingPunct="1">
              <a:spcBef>
                <a:spcPct val="0"/>
              </a:spcBef>
              <a:buFontTx/>
              <a:buChar char="-"/>
            </a:pPr>
            <a:endParaRPr lang="en-US" smtClean="0"/>
          </a:p>
          <a:p>
            <a:pPr eaLnBrk="1" hangingPunct="1">
              <a:spcBef>
                <a:spcPct val="0"/>
              </a:spcBef>
              <a:buFontTx/>
              <a:buChar char="-"/>
            </a:pPr>
            <a:endParaRPr lang="en-US" smtClean="0"/>
          </a:p>
        </p:txBody>
      </p:sp>
      <p:sp>
        <p:nvSpPr>
          <p:cNvPr id="18436" name="Slide Number Placeholder 3"/>
          <p:cNvSpPr>
            <a:spLocks noGrp="1"/>
          </p:cNvSpPr>
          <p:nvPr>
            <p:ph type="sldNum" sz="quarter" idx="5"/>
          </p:nvPr>
        </p:nvSpPr>
        <p:spPr>
          <a:noFill/>
        </p:spPr>
        <p:txBody>
          <a:bodyPr/>
          <a:lstStyle/>
          <a:p>
            <a:fld id="{34EC4A88-C0E0-4C83-B820-9D8DBA538F1C}"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spcBef>
                <a:spcPct val="0"/>
              </a:spcBef>
            </a:pPr>
            <a:r>
              <a:rPr lang="en-US" smtClean="0"/>
              <a:t>- The national contingency plan already has provisions for coordination with members of the national, area, or regional response teams. In addition to those, the FOSC has to coordinate with unlisted agencies such as a local fire department or law enforcement agency. </a:t>
            </a:r>
          </a:p>
          <a:p>
            <a:pPr eaLnBrk="1" hangingPunct="1">
              <a:spcBef>
                <a:spcPct val="0"/>
              </a:spcBef>
            </a:pPr>
            <a:endParaRPr lang="en-US" smtClean="0"/>
          </a:p>
          <a:p>
            <a:pPr eaLnBrk="1" hangingPunct="1">
              <a:spcBef>
                <a:spcPct val="0"/>
              </a:spcBef>
              <a:buFontTx/>
              <a:buChar char="-"/>
            </a:pPr>
            <a:r>
              <a:rPr lang="en-US" smtClean="0"/>
              <a:t>The FOSC is responsible for communicating information about an incident to the general public. This can range from informing personnel passing by on a small spill to holding press conferences and town hall meetings on large scale incidents (Ala Deepwater Horizon). </a:t>
            </a:r>
          </a:p>
          <a:p>
            <a:pPr eaLnBrk="1" hangingPunct="1">
              <a:spcBef>
                <a:spcPct val="0"/>
              </a:spcBef>
              <a:buFontTx/>
              <a:buChar char="-"/>
            </a:pPr>
            <a:endParaRPr lang="en-US" smtClean="0"/>
          </a:p>
          <a:p>
            <a:pPr eaLnBrk="1" hangingPunct="1">
              <a:spcBef>
                <a:spcPct val="0"/>
              </a:spcBef>
              <a:buFontTx/>
              <a:buChar char="-"/>
            </a:pPr>
            <a:r>
              <a:rPr lang="en-US" smtClean="0"/>
              <a:t>The responsible party is responsible for communicating oil spill damage claims information to the public. If there is a dispute over who the responsible party is, the Coast Guard National Pollution Fund Center can designate the source. If the responsible party (designated or admitted) is unwilling to advertise for claims, the National Pollution Fund Center will do so for them. </a:t>
            </a:r>
          </a:p>
        </p:txBody>
      </p:sp>
      <p:sp>
        <p:nvSpPr>
          <p:cNvPr id="19460" name="Slide Number Placeholder 3"/>
          <p:cNvSpPr>
            <a:spLocks noGrp="1"/>
          </p:cNvSpPr>
          <p:nvPr>
            <p:ph type="sldNum" sz="quarter" idx="5"/>
          </p:nvPr>
        </p:nvSpPr>
        <p:spPr>
          <a:noFill/>
        </p:spPr>
        <p:txBody>
          <a:bodyPr/>
          <a:lstStyle/>
          <a:p>
            <a:fld id="{559CB339-B054-4360-8960-2542418AB23D}" type="slidenum">
              <a:rPr lang="en-US" smtClean="0"/>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41CF54-C6E3-4F74-BD96-495175F1294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E2F4C5-E6DF-499D-A54D-96F6280E64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604838"/>
            <a:ext cx="2058988" cy="5643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4838"/>
            <a:ext cx="6029325" cy="5643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6CCC30-CB8D-469B-AB25-B2E89D4D03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3CB126-E750-41B7-A5FA-CDEF50E19E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602AA8-6BCB-460E-A7AB-861786631F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2133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2133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075631-1655-4E97-9924-919EED3F7F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57C2EB7-728F-46AC-8165-6C4C62D4E6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C29A7F-8A01-4B62-A690-C052B45307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5E5EA2-BF65-4DAC-BA00-1AC972F5AE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C74807-7030-490C-AC18-1F9B4AD467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7E1986-2F40-4ECF-8DE4-1E904254EC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4838"/>
            <a:ext cx="8229600" cy="1384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C0C0C0"/>
                  </a:outerShdw>
                </a:effectLst>
              </a:defRPr>
            </a:lvl1pPr>
          </a:lstStyle>
          <a:p>
            <a:pPr>
              <a:defRPr/>
            </a:pPr>
            <a:endParaRPr lang="en-US"/>
          </a:p>
        </p:txBody>
      </p:sp>
      <p:sp>
        <p:nvSpPr>
          <p:cNvPr id="80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C0C0C0"/>
                  </a:outerShdw>
                </a:effectLst>
              </a:defRPr>
            </a:lvl1pPr>
          </a:lstStyle>
          <a:p>
            <a:pPr>
              <a:defRPr/>
            </a:pPr>
            <a:endParaRPr lang="en-US"/>
          </a:p>
        </p:txBody>
      </p:sp>
      <p:sp>
        <p:nvSpPr>
          <p:cNvPr id="80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C0C0C0"/>
                  </a:outerShdw>
                </a:effectLst>
              </a:defRPr>
            </a:lvl1pPr>
          </a:lstStyle>
          <a:p>
            <a:pPr>
              <a:defRPr/>
            </a:pPr>
            <a:fld id="{C959E34E-675E-44CF-9D84-85706A3037ED}" type="slidenum">
              <a:rPr lang="en-US"/>
              <a:pPr>
                <a:defRPr/>
              </a:pPr>
              <a:t>‹#›</a:t>
            </a:fld>
            <a:endParaRPr lang="en-US"/>
          </a:p>
        </p:txBody>
      </p:sp>
      <p:pic>
        <p:nvPicPr>
          <p:cNvPr id="1031" name="Picture 7" descr="United States Coast Guard"/>
          <p:cNvPicPr>
            <a:picLocks noChangeAspect="1" noChangeArrowheads="1"/>
          </p:cNvPicPr>
          <p:nvPr/>
        </p:nvPicPr>
        <p:blipFill>
          <a:blip r:embed="rId13" cstate="print"/>
          <a:srcRect b="43164"/>
          <a:stretch>
            <a:fillRect/>
          </a:stretch>
        </p:blipFill>
        <p:spPr bwMode="auto">
          <a:xfrm>
            <a:off x="0" y="0"/>
            <a:ext cx="9144000" cy="838200"/>
          </a:xfrm>
          <a:prstGeom prst="rect">
            <a:avLst/>
          </a:prstGeom>
          <a:noFill/>
          <a:ln w="9525">
            <a:noFill/>
            <a:miter lim="800000"/>
            <a:headEnd/>
            <a:tailEnd/>
          </a:ln>
        </p:spPr>
      </p:pic>
      <p:pic>
        <p:nvPicPr>
          <p:cNvPr id="1032" name="Picture 8" descr="United States Coast Guard"/>
          <p:cNvPicPr>
            <a:picLocks noChangeAspect="1" noChangeArrowheads="1"/>
          </p:cNvPicPr>
          <p:nvPr/>
        </p:nvPicPr>
        <p:blipFill>
          <a:blip r:embed="rId13" cstate="print"/>
          <a:srcRect t="58665"/>
          <a:stretch>
            <a:fillRect/>
          </a:stretch>
        </p:blipFill>
        <p:spPr bwMode="auto">
          <a:xfrm>
            <a:off x="0" y="6248400"/>
            <a:ext cx="9144000" cy="6096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600" b="1">
          <a:solidFill>
            <a:schemeClr val="bg2"/>
          </a:solidFill>
          <a:latin typeface="+mj-lt"/>
          <a:ea typeface="+mj-ea"/>
          <a:cs typeface="+mj-cs"/>
        </a:defRPr>
      </a:lvl1pPr>
      <a:lvl2pPr algn="l" rtl="0" eaLnBrk="0" fontAlgn="base" hangingPunct="0">
        <a:spcBef>
          <a:spcPct val="0"/>
        </a:spcBef>
        <a:spcAft>
          <a:spcPct val="0"/>
        </a:spcAft>
        <a:defRPr sz="3600" b="1">
          <a:solidFill>
            <a:schemeClr val="bg2"/>
          </a:solidFill>
          <a:latin typeface="Arial" charset="0"/>
        </a:defRPr>
      </a:lvl2pPr>
      <a:lvl3pPr algn="l" rtl="0" eaLnBrk="0" fontAlgn="base" hangingPunct="0">
        <a:spcBef>
          <a:spcPct val="0"/>
        </a:spcBef>
        <a:spcAft>
          <a:spcPct val="0"/>
        </a:spcAft>
        <a:defRPr sz="3600" b="1">
          <a:solidFill>
            <a:schemeClr val="bg2"/>
          </a:solidFill>
          <a:latin typeface="Arial" charset="0"/>
        </a:defRPr>
      </a:lvl3pPr>
      <a:lvl4pPr algn="l" rtl="0" eaLnBrk="0" fontAlgn="base" hangingPunct="0">
        <a:spcBef>
          <a:spcPct val="0"/>
        </a:spcBef>
        <a:spcAft>
          <a:spcPct val="0"/>
        </a:spcAft>
        <a:defRPr sz="3600" b="1">
          <a:solidFill>
            <a:schemeClr val="bg2"/>
          </a:solidFill>
          <a:latin typeface="Arial" charset="0"/>
        </a:defRPr>
      </a:lvl4pPr>
      <a:lvl5pPr algn="l" rtl="0" eaLnBrk="0" fontAlgn="base" hangingPunct="0">
        <a:spcBef>
          <a:spcPct val="0"/>
        </a:spcBef>
        <a:spcAft>
          <a:spcPct val="0"/>
        </a:spcAft>
        <a:defRPr sz="3600" b="1">
          <a:solidFill>
            <a:schemeClr val="bg2"/>
          </a:solidFill>
          <a:latin typeface="Arial" charset="0"/>
        </a:defRPr>
      </a:lvl5pPr>
      <a:lvl6pPr marL="457200" algn="l" rtl="0" fontAlgn="base">
        <a:spcBef>
          <a:spcPct val="0"/>
        </a:spcBef>
        <a:spcAft>
          <a:spcPct val="0"/>
        </a:spcAft>
        <a:defRPr sz="3600" b="1">
          <a:solidFill>
            <a:schemeClr val="bg2"/>
          </a:solidFill>
          <a:latin typeface="Arial" charset="0"/>
        </a:defRPr>
      </a:lvl6pPr>
      <a:lvl7pPr marL="914400" algn="l" rtl="0" fontAlgn="base">
        <a:spcBef>
          <a:spcPct val="0"/>
        </a:spcBef>
        <a:spcAft>
          <a:spcPct val="0"/>
        </a:spcAft>
        <a:defRPr sz="3600" b="1">
          <a:solidFill>
            <a:schemeClr val="bg2"/>
          </a:solidFill>
          <a:latin typeface="Arial" charset="0"/>
        </a:defRPr>
      </a:lvl7pPr>
      <a:lvl8pPr marL="1371600" algn="l" rtl="0" fontAlgn="base">
        <a:spcBef>
          <a:spcPct val="0"/>
        </a:spcBef>
        <a:spcAft>
          <a:spcPct val="0"/>
        </a:spcAft>
        <a:defRPr sz="3600" b="1">
          <a:solidFill>
            <a:schemeClr val="bg2"/>
          </a:solidFill>
          <a:latin typeface="Arial" charset="0"/>
        </a:defRPr>
      </a:lvl8pPr>
      <a:lvl9pPr marL="1828800" algn="l" rtl="0" fontAlgn="base">
        <a:spcBef>
          <a:spcPct val="0"/>
        </a:spcBef>
        <a:spcAft>
          <a:spcPct val="0"/>
        </a:spcAft>
        <a:defRPr sz="3600" b="1">
          <a:solidFill>
            <a:schemeClr val="bg2"/>
          </a:solidFill>
          <a:latin typeface="Arial" charset="0"/>
        </a:defRPr>
      </a:lvl9pPr>
    </p:titleStyle>
    <p:bodyStyle>
      <a:lvl1pPr marL="342900" indent="-342900" algn="l" rtl="0" eaLnBrk="0" fontAlgn="base" hangingPunct="0">
        <a:spcBef>
          <a:spcPct val="20000"/>
        </a:spcBef>
        <a:spcAft>
          <a:spcPct val="0"/>
        </a:spcAft>
        <a:buClr>
          <a:schemeClr val="bg2"/>
        </a:buClr>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bg2"/>
        </a:buClr>
        <a:buFont typeface="Tahoma" pitchFamily="34" charset="0"/>
        <a:buChar char="–"/>
        <a:defRPr sz="2800">
          <a:solidFill>
            <a:srgbClr val="000000"/>
          </a:solidFill>
          <a:latin typeface="+mn-lt"/>
        </a:defRPr>
      </a:lvl2pPr>
      <a:lvl3pPr marL="1143000" indent="-228600" algn="l" rtl="0" eaLnBrk="0" fontAlgn="base" hangingPunct="0">
        <a:spcBef>
          <a:spcPct val="20000"/>
        </a:spcBef>
        <a:spcAft>
          <a:spcPct val="0"/>
        </a:spcAft>
        <a:buClr>
          <a:schemeClr val="bg2"/>
        </a:buClr>
        <a:buChar char="•"/>
        <a:defRPr sz="2400">
          <a:solidFill>
            <a:srgbClr val="000000"/>
          </a:solidFill>
          <a:latin typeface="+mn-lt"/>
        </a:defRPr>
      </a:lvl3pPr>
      <a:lvl4pPr marL="1600200" indent="-228600" algn="l" rtl="0" eaLnBrk="0" fontAlgn="base" hangingPunct="0">
        <a:spcBef>
          <a:spcPct val="20000"/>
        </a:spcBef>
        <a:spcAft>
          <a:spcPct val="0"/>
        </a:spcAft>
        <a:buClr>
          <a:schemeClr val="bg2"/>
        </a:buClr>
        <a:buFont typeface="Tahoma" pitchFamily="34" charset="0"/>
        <a:buChar char="–"/>
        <a:defRPr sz="2000">
          <a:solidFill>
            <a:srgbClr val="000000"/>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v"/>
        <a:defRPr sz="2000">
          <a:solidFill>
            <a:srgbClr val="000000"/>
          </a:solidFill>
          <a:latin typeface="+mn-lt"/>
        </a:defRPr>
      </a:lvl5pPr>
      <a:lvl6pPr marL="2514600" indent="-228600" algn="l" rtl="0" fontAlgn="base">
        <a:spcBef>
          <a:spcPct val="20000"/>
        </a:spcBef>
        <a:spcAft>
          <a:spcPct val="0"/>
        </a:spcAft>
        <a:buClr>
          <a:schemeClr val="bg2"/>
        </a:buClr>
        <a:buFont typeface="Wingdings" pitchFamily="2" charset="2"/>
        <a:buChar char="v"/>
        <a:defRPr sz="2000">
          <a:solidFill>
            <a:srgbClr val="000000"/>
          </a:solidFill>
          <a:latin typeface="+mn-lt"/>
        </a:defRPr>
      </a:lvl6pPr>
      <a:lvl7pPr marL="2971800" indent="-228600" algn="l" rtl="0" fontAlgn="base">
        <a:spcBef>
          <a:spcPct val="20000"/>
        </a:spcBef>
        <a:spcAft>
          <a:spcPct val="0"/>
        </a:spcAft>
        <a:buClr>
          <a:schemeClr val="bg2"/>
        </a:buClr>
        <a:buFont typeface="Wingdings" pitchFamily="2" charset="2"/>
        <a:buChar char="v"/>
        <a:defRPr sz="2000">
          <a:solidFill>
            <a:srgbClr val="000000"/>
          </a:solidFill>
          <a:latin typeface="+mn-lt"/>
        </a:defRPr>
      </a:lvl7pPr>
      <a:lvl8pPr marL="3429000" indent="-228600" algn="l" rtl="0" fontAlgn="base">
        <a:spcBef>
          <a:spcPct val="20000"/>
        </a:spcBef>
        <a:spcAft>
          <a:spcPct val="0"/>
        </a:spcAft>
        <a:buClr>
          <a:schemeClr val="bg2"/>
        </a:buClr>
        <a:buFont typeface="Wingdings" pitchFamily="2" charset="2"/>
        <a:buChar char="v"/>
        <a:defRPr sz="2000">
          <a:solidFill>
            <a:srgbClr val="000000"/>
          </a:solidFill>
          <a:latin typeface="+mn-lt"/>
        </a:defRPr>
      </a:lvl8pPr>
      <a:lvl9pPr marL="3886200" indent="-228600" algn="l" rtl="0" fontAlgn="base">
        <a:spcBef>
          <a:spcPct val="20000"/>
        </a:spcBef>
        <a:spcAft>
          <a:spcPct val="0"/>
        </a:spcAft>
        <a:buClr>
          <a:schemeClr val="bg2"/>
        </a:buClr>
        <a:buFont typeface="Wingdings" pitchFamily="2" charset="2"/>
        <a:buChar char="v"/>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85800" y="735013"/>
            <a:ext cx="7772400" cy="1470025"/>
          </a:xfrm>
        </p:spPr>
        <p:txBody>
          <a:bodyPr/>
          <a:lstStyle/>
          <a:p>
            <a:pPr algn="ctr" eaLnBrk="1" hangingPunct="1"/>
            <a:r>
              <a:rPr lang="en-US" smtClean="0"/>
              <a:t>US Coast Guard</a:t>
            </a:r>
          </a:p>
        </p:txBody>
      </p:sp>
      <p:sp>
        <p:nvSpPr>
          <p:cNvPr id="2051" name="Subtitle 5"/>
          <p:cNvSpPr>
            <a:spLocks noGrp="1"/>
          </p:cNvSpPr>
          <p:nvPr>
            <p:ph type="subTitle" idx="1"/>
          </p:nvPr>
        </p:nvSpPr>
        <p:spPr>
          <a:xfrm>
            <a:off x="1371600" y="5038725"/>
            <a:ext cx="6400800" cy="982663"/>
          </a:xfrm>
        </p:spPr>
        <p:txBody>
          <a:bodyPr/>
          <a:lstStyle/>
          <a:p>
            <a:pPr eaLnBrk="1" hangingPunct="1"/>
            <a:r>
              <a:rPr lang="en-US" sz="3600" smtClean="0"/>
              <a:t>Sector Anchorage</a:t>
            </a:r>
            <a:endParaRPr lang="en-US" sz="1800" smtClean="0"/>
          </a:p>
        </p:txBody>
      </p:sp>
      <p:pic>
        <p:nvPicPr>
          <p:cNvPr id="2052" name="Picture 4" descr="\\d17ms-a-500\public\Briefs_Presentations\Sector\logo\SecAnc logo GIF.gif"/>
          <p:cNvPicPr>
            <a:picLocks noChangeAspect="1" noChangeArrowheads="1"/>
          </p:cNvPicPr>
          <p:nvPr/>
        </p:nvPicPr>
        <p:blipFill>
          <a:blip r:embed="rId3" cstate="print"/>
          <a:srcRect/>
          <a:stretch>
            <a:fillRect/>
          </a:stretch>
        </p:blipFill>
        <p:spPr bwMode="auto">
          <a:xfrm>
            <a:off x="2819400" y="1773238"/>
            <a:ext cx="3189288" cy="314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r>
              <a:rPr lang="en-US" smtClean="0"/>
              <a:t>National Strike Teams</a:t>
            </a:r>
          </a:p>
          <a:p>
            <a:r>
              <a:rPr lang="en-US" smtClean="0"/>
              <a:t>Navy Supervisor of Salvage and Diving (SUPSALV)</a:t>
            </a:r>
          </a:p>
          <a:p>
            <a:r>
              <a:rPr lang="en-US" smtClean="0"/>
              <a:t>Shoreline Infrastructure Logistics Center (SILC)</a:t>
            </a:r>
          </a:p>
          <a:p>
            <a:r>
              <a:rPr lang="en-US" smtClean="0"/>
              <a:t>Marine Safety Lab (MSL)</a:t>
            </a:r>
          </a:p>
          <a:p>
            <a:endParaRPr lang="en-US" smtClean="0"/>
          </a:p>
        </p:txBody>
      </p:sp>
      <p:pic>
        <p:nvPicPr>
          <p:cNvPr id="11267" name="Picture 2" descr="\\D17ms-a-500\Users1\EMVogel\Home\Desktop\nst.png"/>
          <p:cNvPicPr>
            <a:picLocks noChangeAspect="1" noChangeArrowheads="1"/>
          </p:cNvPicPr>
          <p:nvPr/>
        </p:nvPicPr>
        <p:blipFill>
          <a:blip r:embed="rId2" cstate="print"/>
          <a:srcRect/>
          <a:stretch>
            <a:fillRect/>
          </a:stretch>
        </p:blipFill>
        <p:spPr bwMode="auto">
          <a:xfrm>
            <a:off x="5435600" y="4292600"/>
            <a:ext cx="2619375" cy="17430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smtClean="0"/>
              <a:t>Questions? </a:t>
            </a:r>
          </a:p>
        </p:txBody>
      </p:sp>
      <p:sp>
        <p:nvSpPr>
          <p:cNvPr id="12291" name="Content Placeholder 2"/>
          <p:cNvSpPr>
            <a:spLocks noGrp="1"/>
          </p:cNvSpPr>
          <p:nvPr>
            <p:ph idx="1"/>
          </p:nvPr>
        </p:nvSpPr>
        <p:spPr>
          <a:xfrm>
            <a:off x="304800" y="1646238"/>
            <a:ext cx="8382000" cy="4906962"/>
          </a:xfrm>
        </p:spPr>
        <p:txBody>
          <a:bodyPr/>
          <a:lstStyle/>
          <a:p>
            <a:pPr>
              <a:buFont typeface="Wingdings 2" pitchFamily="18" charset="2"/>
              <a:buNone/>
            </a:pPr>
            <a:endParaRPr lang="en-US" dirty="0" smtClean="0"/>
          </a:p>
          <a:p>
            <a:pPr>
              <a:buFont typeface="Wingdings 2" pitchFamily="18" charset="2"/>
              <a:buNone/>
            </a:pPr>
            <a:r>
              <a:rPr lang="en-US" dirty="0" smtClean="0"/>
              <a:t>National Response Center </a:t>
            </a:r>
          </a:p>
          <a:p>
            <a:pPr>
              <a:buFont typeface="Wingdings 2" pitchFamily="18" charset="2"/>
              <a:buNone/>
            </a:pPr>
            <a:r>
              <a:rPr lang="en-US" dirty="0" smtClean="0"/>
              <a:t>Phone: 1-800-424-8802</a:t>
            </a:r>
          </a:p>
          <a:p>
            <a:pPr>
              <a:buFont typeface="Wingdings 2" pitchFamily="18" charset="2"/>
              <a:buNone/>
            </a:pPr>
            <a:endParaRPr lang="en-US" dirty="0" smtClean="0"/>
          </a:p>
          <a:p>
            <a:pPr>
              <a:buFont typeface="Wingdings 2" pitchFamily="18" charset="2"/>
              <a:buNone/>
            </a:pPr>
            <a:r>
              <a:rPr lang="en-US" sz="2400" dirty="0" smtClean="0"/>
              <a:t>Sector Anchorage FOSCR 24/7 </a:t>
            </a:r>
          </a:p>
          <a:p>
            <a:pPr>
              <a:buFont typeface="Wingdings 2" pitchFamily="18" charset="2"/>
              <a:buNone/>
            </a:pPr>
            <a:r>
              <a:rPr lang="en-US" sz="2400" dirty="0" smtClean="0"/>
              <a:t>Phone: 907-229-7142</a:t>
            </a:r>
          </a:p>
        </p:txBody>
      </p:sp>
      <p:pic>
        <p:nvPicPr>
          <p:cNvPr id="12292" name="Picture 4" descr="C:\Users\BDConger\AppData\Local\Microsoft\Windows\Temporary Internet Files\Content.Outlook\6TY1U2WC\IMG_0609.JPG"/>
          <p:cNvPicPr>
            <a:picLocks noChangeAspect="1" noChangeArrowheads="1"/>
          </p:cNvPicPr>
          <p:nvPr/>
        </p:nvPicPr>
        <p:blipFill>
          <a:blip r:embed="rId2" cstate="print"/>
          <a:srcRect/>
          <a:stretch>
            <a:fillRect/>
          </a:stretch>
        </p:blipFill>
        <p:spPr bwMode="auto">
          <a:xfrm>
            <a:off x="4716016" y="2276872"/>
            <a:ext cx="3936438" cy="29523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188" y="1196975"/>
            <a:ext cx="7772400" cy="1470025"/>
          </a:xfrm>
        </p:spPr>
        <p:txBody>
          <a:bodyPr>
            <a:normAutofit fontScale="90000"/>
          </a:bodyPr>
          <a:lstStyle/>
          <a:p>
            <a:pPr algn="ctr" eaLnBrk="1" fontAlgn="auto" hangingPunct="1">
              <a:spcAft>
                <a:spcPts val="0"/>
              </a:spcAft>
              <a:defRPr/>
            </a:pPr>
            <a:r>
              <a:rPr lang="en-US" sz="5300" dirty="0" smtClean="0">
                <a:solidFill>
                  <a:srgbClr val="000000"/>
                </a:solidFill>
              </a:rPr>
              <a:t>USCG</a:t>
            </a:r>
            <a:br>
              <a:rPr lang="en-US" sz="5300" dirty="0" smtClean="0">
                <a:solidFill>
                  <a:srgbClr val="000000"/>
                </a:solidFill>
              </a:rPr>
            </a:br>
            <a:r>
              <a:rPr lang="en-US" sz="5300" dirty="0" smtClean="0">
                <a:solidFill>
                  <a:srgbClr val="000000"/>
                </a:solidFill>
              </a:rPr>
              <a:t>Incident Management</a:t>
            </a:r>
            <a:br>
              <a:rPr lang="en-US" sz="5300" dirty="0" smtClean="0">
                <a:solidFill>
                  <a:srgbClr val="000000"/>
                </a:solidFill>
              </a:rPr>
            </a:br>
            <a:endParaRPr lang="en-US" dirty="0">
              <a:solidFill>
                <a:srgbClr val="000000"/>
              </a:solidFill>
            </a:endParaRPr>
          </a:p>
        </p:txBody>
      </p:sp>
      <p:pic>
        <p:nvPicPr>
          <p:cNvPr id="3075" name="Picture 4" descr="Q:\SR\IMD\IMD Archives\Operations\IM CASES\Past cases\01JAN14 - 31DEC14\14-063 Shishmaref Oil\Pictures\Shishmaref 05JUN24-08JUN14\DSCN0245.JPG"/>
          <p:cNvPicPr>
            <a:picLocks noChangeAspect="1" noChangeArrowheads="1"/>
          </p:cNvPicPr>
          <p:nvPr/>
        </p:nvPicPr>
        <p:blipFill>
          <a:blip r:embed="rId3" cstate="print"/>
          <a:srcRect/>
          <a:stretch>
            <a:fillRect/>
          </a:stretch>
        </p:blipFill>
        <p:spPr bwMode="auto">
          <a:xfrm>
            <a:off x="179388" y="2492375"/>
            <a:ext cx="4321175" cy="3240088"/>
          </a:xfrm>
          <a:prstGeom prst="rect">
            <a:avLst/>
          </a:prstGeom>
          <a:noFill/>
          <a:ln w="12700">
            <a:solidFill>
              <a:schemeClr val="tx1"/>
            </a:solidFill>
            <a:miter lim="800000"/>
            <a:headEnd/>
            <a:tailEnd/>
          </a:ln>
        </p:spPr>
      </p:pic>
      <p:pic>
        <p:nvPicPr>
          <p:cNvPr id="3077" name="Picture 5" descr="P:\SR\IMD\Admin &amp; Workspace\2016 Cases\16-006 Excavator Tuntutuliak\Pictures April 3 2016\Excavator 6 as of April 3 2016.jpg"/>
          <p:cNvPicPr>
            <a:picLocks noChangeAspect="1" noChangeArrowheads="1"/>
          </p:cNvPicPr>
          <p:nvPr/>
        </p:nvPicPr>
        <p:blipFill>
          <a:blip r:embed="rId4" cstate="print"/>
          <a:srcRect/>
          <a:stretch>
            <a:fillRect/>
          </a:stretch>
        </p:blipFill>
        <p:spPr bwMode="auto">
          <a:xfrm>
            <a:off x="4644008" y="2492896"/>
            <a:ext cx="4320480" cy="324036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0"/>
            <a:ext cx="8229600" cy="1143000"/>
          </a:xfrm>
        </p:spPr>
        <p:txBody>
          <a:bodyPr/>
          <a:lstStyle/>
          <a:p>
            <a:pPr algn="ctr"/>
            <a:r>
              <a:rPr lang="en-US" smtClean="0"/>
              <a:t>What We Do</a:t>
            </a:r>
          </a:p>
        </p:txBody>
      </p:sp>
      <p:sp>
        <p:nvSpPr>
          <p:cNvPr id="4099" name="Content Placeholder 2"/>
          <p:cNvSpPr>
            <a:spLocks noGrp="1"/>
          </p:cNvSpPr>
          <p:nvPr>
            <p:ph idx="1"/>
          </p:nvPr>
        </p:nvSpPr>
        <p:spPr>
          <a:xfrm>
            <a:off x="323850" y="1052513"/>
            <a:ext cx="3962400" cy="4830762"/>
          </a:xfrm>
        </p:spPr>
        <p:txBody>
          <a:bodyPr/>
          <a:lstStyle/>
          <a:p>
            <a:r>
              <a:rPr lang="en-US" smtClean="0"/>
              <a:t>Conduct investigations into pollution incidents .</a:t>
            </a:r>
          </a:p>
          <a:p>
            <a:endParaRPr lang="en-US" smtClean="0"/>
          </a:p>
          <a:p>
            <a:r>
              <a:rPr lang="en-US" smtClean="0"/>
              <a:t>Notify concerned communities and agencies. </a:t>
            </a:r>
          </a:p>
          <a:p>
            <a:endParaRPr lang="en-US" smtClean="0"/>
          </a:p>
          <a:p>
            <a:r>
              <a:rPr lang="en-US" smtClean="0"/>
              <a:t>Clean-up pollution and prevent further pollution.</a:t>
            </a:r>
          </a:p>
          <a:p>
            <a:endParaRPr lang="en-US" smtClean="0"/>
          </a:p>
        </p:txBody>
      </p:sp>
      <p:pic>
        <p:nvPicPr>
          <p:cNvPr id="4100" name="Picture 2" descr="Q:\SR\IMD\Admin &amp; Workspace\2015 Cases\15-006 Savannah Ray\Pictures of Savannah Ray\IMG_2296.jpg"/>
          <p:cNvPicPr>
            <a:picLocks noChangeAspect="1" noChangeArrowheads="1"/>
          </p:cNvPicPr>
          <p:nvPr/>
        </p:nvPicPr>
        <p:blipFill>
          <a:blip r:embed="rId3" cstate="print"/>
          <a:srcRect/>
          <a:stretch>
            <a:fillRect/>
          </a:stretch>
        </p:blipFill>
        <p:spPr bwMode="auto">
          <a:xfrm>
            <a:off x="-15773400" y="-10134600"/>
            <a:ext cx="4114800" cy="2743200"/>
          </a:xfrm>
          <a:prstGeom prst="rect">
            <a:avLst/>
          </a:prstGeom>
          <a:noFill/>
          <a:ln w="9525">
            <a:noFill/>
            <a:miter lim="800000"/>
            <a:headEnd/>
            <a:tailEnd/>
          </a:ln>
        </p:spPr>
      </p:pic>
      <p:pic>
        <p:nvPicPr>
          <p:cNvPr id="4101" name="Picture 5" descr="Q:\SR\IMD\Admin &amp; Workspace\2015 Cases\15-018 Thor's Hammer\Thors Hammer\Picture 025.jpg"/>
          <p:cNvPicPr>
            <a:picLocks noChangeAspect="1" noChangeArrowheads="1"/>
          </p:cNvPicPr>
          <p:nvPr/>
        </p:nvPicPr>
        <p:blipFill>
          <a:blip r:embed="rId4" cstate="print"/>
          <a:srcRect/>
          <a:stretch>
            <a:fillRect/>
          </a:stretch>
        </p:blipFill>
        <p:spPr bwMode="auto">
          <a:xfrm>
            <a:off x="6875463" y="3500438"/>
            <a:ext cx="2087562" cy="2786062"/>
          </a:xfrm>
          <a:prstGeom prst="rect">
            <a:avLst/>
          </a:prstGeom>
          <a:noFill/>
          <a:ln w="12700">
            <a:solidFill>
              <a:schemeClr val="tx1"/>
            </a:solidFill>
            <a:miter lim="800000"/>
            <a:headEnd/>
            <a:tailEnd/>
          </a:ln>
        </p:spPr>
      </p:pic>
      <p:pic>
        <p:nvPicPr>
          <p:cNvPr id="4102" name="Picture 9" descr="F:\Case pics\IMG_5721.JPG"/>
          <p:cNvPicPr>
            <a:picLocks noChangeAspect="1" noChangeArrowheads="1"/>
          </p:cNvPicPr>
          <p:nvPr/>
        </p:nvPicPr>
        <p:blipFill>
          <a:blip r:embed="rId5" cstate="print"/>
          <a:srcRect/>
          <a:stretch>
            <a:fillRect/>
          </a:stretch>
        </p:blipFill>
        <p:spPr bwMode="auto">
          <a:xfrm>
            <a:off x="4787900" y="908050"/>
            <a:ext cx="3384550" cy="2538413"/>
          </a:xfrm>
          <a:prstGeom prst="rect">
            <a:avLst/>
          </a:prstGeom>
          <a:noFill/>
          <a:ln w="9525">
            <a:noFill/>
            <a:miter lim="800000"/>
            <a:headEnd/>
            <a:tailEnd/>
          </a:ln>
        </p:spPr>
      </p:pic>
      <p:pic>
        <p:nvPicPr>
          <p:cNvPr id="4104" name="Picture 8" descr="P:\SR\IMD\Admin &amp; Workspace\2016 Cases\16-024 PC Easy Does It III_Seward\IMG_6134 (3).JPG"/>
          <p:cNvPicPr>
            <a:picLocks noChangeAspect="1" noChangeArrowheads="1"/>
          </p:cNvPicPr>
          <p:nvPr/>
        </p:nvPicPr>
        <p:blipFill>
          <a:blip r:embed="rId6" cstate="print"/>
          <a:srcRect/>
          <a:stretch>
            <a:fillRect/>
          </a:stretch>
        </p:blipFill>
        <p:spPr bwMode="auto">
          <a:xfrm>
            <a:off x="3779912" y="3573016"/>
            <a:ext cx="2963821" cy="222286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0"/>
            <a:ext cx="8229600" cy="1143000"/>
          </a:xfrm>
        </p:spPr>
        <p:txBody>
          <a:bodyPr/>
          <a:lstStyle/>
          <a:p>
            <a:pPr algn="ctr"/>
            <a:r>
              <a:rPr lang="en-US" smtClean="0"/>
              <a:t>Where We Do It</a:t>
            </a:r>
          </a:p>
        </p:txBody>
      </p:sp>
      <p:sp>
        <p:nvSpPr>
          <p:cNvPr id="5123" name="Content Placeholder 2"/>
          <p:cNvSpPr>
            <a:spLocks noGrp="1"/>
          </p:cNvSpPr>
          <p:nvPr>
            <p:ph idx="1"/>
          </p:nvPr>
        </p:nvSpPr>
        <p:spPr>
          <a:xfrm>
            <a:off x="228600" y="1143000"/>
            <a:ext cx="3657600" cy="4953000"/>
          </a:xfrm>
        </p:spPr>
        <p:txBody>
          <a:bodyPr/>
          <a:lstStyle/>
          <a:p>
            <a:r>
              <a:rPr lang="en-US" sz="2400" smtClean="0"/>
              <a:t>Coastal waters, major rivers, and up to 1000 yards inland.</a:t>
            </a:r>
          </a:p>
          <a:p>
            <a:endParaRPr lang="en-US" sz="2400" smtClean="0"/>
          </a:p>
          <a:p>
            <a:r>
              <a:rPr lang="en-US" sz="2400" smtClean="0"/>
              <a:t>Pollution incidents from a Coast Guard regulated vessel or facility. </a:t>
            </a:r>
          </a:p>
          <a:p>
            <a:endParaRPr lang="en-US" sz="2400" smtClean="0"/>
          </a:p>
          <a:p>
            <a:r>
              <a:rPr lang="en-US" sz="2400" smtClean="0"/>
              <a:t>When called upon for assistance by other agencies. </a:t>
            </a:r>
          </a:p>
          <a:p>
            <a:endParaRPr lang="en-US" smtClean="0"/>
          </a:p>
          <a:p>
            <a:endParaRPr lang="en-US" smtClean="0"/>
          </a:p>
        </p:txBody>
      </p:sp>
      <p:pic>
        <p:nvPicPr>
          <p:cNvPr id="5124" name="Picture 13"/>
          <p:cNvPicPr>
            <a:picLocks noChangeAspect="1" noChangeArrowheads="1"/>
          </p:cNvPicPr>
          <p:nvPr/>
        </p:nvPicPr>
        <p:blipFill>
          <a:blip r:embed="rId2" cstate="print"/>
          <a:srcRect/>
          <a:stretch>
            <a:fillRect/>
          </a:stretch>
        </p:blipFill>
        <p:spPr bwMode="auto">
          <a:xfrm>
            <a:off x="3810000" y="1828800"/>
            <a:ext cx="50673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a:lstStyle/>
          <a:p>
            <a:pPr algn="ctr"/>
            <a:r>
              <a:rPr lang="en-US" smtClean="0"/>
              <a:t>When We Respond</a:t>
            </a:r>
          </a:p>
        </p:txBody>
      </p:sp>
      <p:sp>
        <p:nvSpPr>
          <p:cNvPr id="6147" name="Content Placeholder 2"/>
          <p:cNvSpPr>
            <a:spLocks noGrp="1"/>
          </p:cNvSpPr>
          <p:nvPr>
            <p:ph idx="1"/>
          </p:nvPr>
        </p:nvSpPr>
        <p:spPr>
          <a:xfrm>
            <a:off x="381000" y="1143000"/>
            <a:ext cx="8382000" cy="5105400"/>
          </a:xfrm>
        </p:spPr>
        <p:txBody>
          <a:bodyPr/>
          <a:lstStyle/>
          <a:p>
            <a:pPr algn="ctr">
              <a:buFont typeface="Wingdings 2" pitchFamily="18" charset="2"/>
              <a:buNone/>
            </a:pPr>
            <a:r>
              <a:rPr lang="en-US" b="1" u="sng" smtClean="0"/>
              <a:t>WHENEVER NOTIFIED OF A POLLUTION INCIDENT</a:t>
            </a:r>
          </a:p>
          <a:p>
            <a:pPr algn="ctr">
              <a:buFont typeface="Wingdings 2" pitchFamily="18" charset="2"/>
              <a:buNone/>
            </a:pPr>
            <a:endParaRPr lang="en-US" b="1" u="sng" smtClean="0"/>
          </a:p>
        </p:txBody>
      </p:sp>
      <p:pic>
        <p:nvPicPr>
          <p:cNvPr id="6148" name="Picture 3" descr="C:\Users\PRBrown1\Desktop\phone.png"/>
          <p:cNvPicPr>
            <a:picLocks noChangeAspect="1" noChangeArrowheads="1"/>
          </p:cNvPicPr>
          <p:nvPr/>
        </p:nvPicPr>
        <p:blipFill>
          <a:blip r:embed="rId3" cstate="print"/>
          <a:srcRect/>
          <a:stretch>
            <a:fillRect/>
          </a:stretch>
        </p:blipFill>
        <p:spPr bwMode="auto">
          <a:xfrm>
            <a:off x="685800" y="2276475"/>
            <a:ext cx="1990725" cy="1990725"/>
          </a:xfrm>
          <a:prstGeom prst="rect">
            <a:avLst/>
          </a:prstGeom>
          <a:noFill/>
          <a:ln w="12700">
            <a:solidFill>
              <a:schemeClr val="tx1"/>
            </a:solidFill>
            <a:miter lim="800000"/>
            <a:headEnd/>
            <a:tailEnd/>
          </a:ln>
        </p:spPr>
      </p:pic>
      <p:pic>
        <p:nvPicPr>
          <p:cNvPr id="6149" name="Picture 4" descr="C:\Users\PRBrown1\Desktop\Meeting.jpg"/>
          <p:cNvPicPr>
            <a:picLocks noChangeAspect="1" noChangeArrowheads="1"/>
          </p:cNvPicPr>
          <p:nvPr/>
        </p:nvPicPr>
        <p:blipFill>
          <a:blip r:embed="rId4" cstate="print"/>
          <a:srcRect/>
          <a:stretch>
            <a:fillRect/>
          </a:stretch>
        </p:blipFill>
        <p:spPr bwMode="auto">
          <a:xfrm>
            <a:off x="3581400" y="2886075"/>
            <a:ext cx="1866900" cy="2447925"/>
          </a:xfrm>
          <a:prstGeom prst="rect">
            <a:avLst/>
          </a:prstGeom>
          <a:noFill/>
          <a:ln w="12700">
            <a:solidFill>
              <a:schemeClr val="tx1"/>
            </a:solidFill>
            <a:miter lim="800000"/>
            <a:headEnd/>
            <a:tailEnd/>
          </a:ln>
        </p:spPr>
      </p:pic>
      <p:pic>
        <p:nvPicPr>
          <p:cNvPr id="6150" name="Picture 5" descr="C:\Users\PRBrown1\Desktop\Computer.png"/>
          <p:cNvPicPr>
            <a:picLocks noChangeAspect="1" noChangeArrowheads="1"/>
          </p:cNvPicPr>
          <p:nvPr/>
        </p:nvPicPr>
        <p:blipFill>
          <a:blip r:embed="rId5" cstate="print"/>
          <a:srcRect/>
          <a:stretch>
            <a:fillRect/>
          </a:stretch>
        </p:blipFill>
        <p:spPr bwMode="auto">
          <a:xfrm>
            <a:off x="6096000" y="2286000"/>
            <a:ext cx="2466975" cy="1847850"/>
          </a:xfrm>
          <a:prstGeom prst="rect">
            <a:avLst/>
          </a:prstGeom>
          <a:noFill/>
          <a:ln w="12700">
            <a:solidFill>
              <a:schemeClr val="tx1"/>
            </a:solidFill>
            <a:miter lim="800000"/>
            <a:headEnd/>
            <a:tailEnd/>
          </a:ln>
        </p:spPr>
      </p:pic>
      <p:pic>
        <p:nvPicPr>
          <p:cNvPr id="6151" name="Picture 6" descr="C:\Users\PRBrown1\Desktop\Fax.png"/>
          <p:cNvPicPr>
            <a:picLocks noChangeAspect="1" noChangeArrowheads="1"/>
          </p:cNvPicPr>
          <p:nvPr/>
        </p:nvPicPr>
        <p:blipFill>
          <a:blip r:embed="rId6" cstate="print"/>
          <a:srcRect/>
          <a:stretch>
            <a:fillRect/>
          </a:stretch>
        </p:blipFill>
        <p:spPr bwMode="auto">
          <a:xfrm>
            <a:off x="685800" y="4495800"/>
            <a:ext cx="2012950" cy="2057400"/>
          </a:xfrm>
          <a:prstGeom prst="rect">
            <a:avLst/>
          </a:prstGeom>
          <a:noFill/>
          <a:ln w="12700">
            <a:solidFill>
              <a:schemeClr val="tx1"/>
            </a:solidFill>
            <a:miter lim="800000"/>
            <a:headEnd/>
            <a:tailEnd/>
          </a:ln>
        </p:spPr>
      </p:pic>
      <p:pic>
        <p:nvPicPr>
          <p:cNvPr id="6152" name="Picture 7" descr="C:\Users\PRBrown1\Desktop\Radio.png"/>
          <p:cNvPicPr>
            <a:picLocks noChangeAspect="1" noChangeArrowheads="1"/>
          </p:cNvPicPr>
          <p:nvPr/>
        </p:nvPicPr>
        <p:blipFill>
          <a:blip r:embed="rId7" cstate="print"/>
          <a:srcRect/>
          <a:stretch>
            <a:fillRect/>
          </a:stretch>
        </p:blipFill>
        <p:spPr bwMode="auto">
          <a:xfrm>
            <a:off x="6096000" y="4343400"/>
            <a:ext cx="2438400" cy="2143125"/>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5288" y="476250"/>
            <a:ext cx="8229600" cy="1143000"/>
          </a:xfrm>
        </p:spPr>
        <p:txBody>
          <a:bodyPr/>
          <a:lstStyle/>
          <a:p>
            <a:pPr marL="53975" eaLnBrk="1" hangingPunct="1"/>
            <a:r>
              <a:rPr lang="en-US" smtClean="0">
                <a:solidFill>
                  <a:srgbClr val="000000"/>
                </a:solidFill>
              </a:rPr>
              <a:t>General Response Priorities</a:t>
            </a:r>
          </a:p>
        </p:txBody>
      </p:sp>
      <p:sp>
        <p:nvSpPr>
          <p:cNvPr id="7171" name="Content Placeholder 2"/>
          <p:cNvSpPr>
            <a:spLocks noGrp="1"/>
          </p:cNvSpPr>
          <p:nvPr>
            <p:ph idx="1"/>
          </p:nvPr>
        </p:nvSpPr>
        <p:spPr>
          <a:xfrm>
            <a:off x="457200" y="1524000"/>
            <a:ext cx="7772400" cy="2286000"/>
          </a:xfrm>
        </p:spPr>
        <p:txBody>
          <a:bodyPr/>
          <a:lstStyle/>
          <a:p>
            <a:pPr marL="514350" indent="-514350" eaLnBrk="1" hangingPunct="1">
              <a:spcBef>
                <a:spcPct val="0"/>
              </a:spcBef>
              <a:buFontTx/>
              <a:buAutoNum type="arabicPeriod"/>
            </a:pPr>
            <a:r>
              <a:rPr lang="en-US" smtClean="0"/>
              <a:t>Safety of human life</a:t>
            </a:r>
          </a:p>
          <a:p>
            <a:pPr marL="514350" indent="-514350" eaLnBrk="1" hangingPunct="1">
              <a:spcBef>
                <a:spcPct val="0"/>
              </a:spcBef>
              <a:buFontTx/>
              <a:buAutoNum type="arabicPeriod"/>
            </a:pPr>
            <a:endParaRPr lang="en-US" sz="1000" smtClean="0"/>
          </a:p>
          <a:p>
            <a:pPr marL="514350" indent="-514350" eaLnBrk="1" hangingPunct="1">
              <a:spcBef>
                <a:spcPct val="0"/>
              </a:spcBef>
              <a:buFontTx/>
              <a:buAutoNum type="arabicPeriod"/>
            </a:pPr>
            <a:r>
              <a:rPr lang="en-US" smtClean="0"/>
              <a:t>Stabilize the situation</a:t>
            </a:r>
          </a:p>
          <a:p>
            <a:pPr marL="514350" indent="-514350" eaLnBrk="1" hangingPunct="1">
              <a:spcBef>
                <a:spcPct val="0"/>
              </a:spcBef>
              <a:buFontTx/>
              <a:buAutoNum type="arabicPeriod"/>
            </a:pPr>
            <a:endParaRPr lang="en-US" sz="1000" smtClean="0"/>
          </a:p>
          <a:p>
            <a:pPr marL="514350" indent="-514350" eaLnBrk="1" hangingPunct="1">
              <a:spcBef>
                <a:spcPct val="0"/>
              </a:spcBef>
              <a:buFontTx/>
              <a:buAutoNum type="arabicPeriod"/>
            </a:pPr>
            <a:r>
              <a:rPr lang="en-US" smtClean="0"/>
              <a:t>Contain &amp; cleanup contamination</a:t>
            </a:r>
          </a:p>
          <a:p>
            <a:pPr marL="514350" indent="-514350" eaLnBrk="1" hangingPunct="1">
              <a:spcBef>
                <a:spcPct val="0"/>
              </a:spcBef>
              <a:buFontTx/>
              <a:buAutoNum type="arabicPeriod"/>
            </a:pPr>
            <a:endParaRPr lang="en-US" sz="1000" smtClean="0"/>
          </a:p>
          <a:p>
            <a:pPr marL="514350" indent="-514350" eaLnBrk="1" hangingPunct="1">
              <a:spcBef>
                <a:spcPct val="0"/>
              </a:spcBef>
              <a:buFontTx/>
              <a:buAutoNum type="arabicPeriod"/>
            </a:pPr>
            <a:r>
              <a:rPr lang="en-US" smtClean="0"/>
              <a:t>Address all priorities concurrently. </a:t>
            </a:r>
          </a:p>
          <a:p>
            <a:pPr marL="514350" indent="-514350" eaLnBrk="1" hangingPunct="1">
              <a:spcBef>
                <a:spcPct val="0"/>
              </a:spcBef>
              <a:buFontTx/>
              <a:buAutoNum type="arabicPeriod"/>
            </a:pPr>
            <a:endParaRPr lang="en-US" sz="2400" smtClean="0"/>
          </a:p>
        </p:txBody>
      </p:sp>
      <p:pic>
        <p:nvPicPr>
          <p:cNvPr id="7172" name="Picture 4" descr="C:\Users\PRBrown1\Desktop\Safety.png"/>
          <p:cNvPicPr>
            <a:picLocks noChangeAspect="1" noChangeArrowheads="1"/>
          </p:cNvPicPr>
          <p:nvPr/>
        </p:nvPicPr>
        <p:blipFill>
          <a:blip r:embed="rId3" cstate="print"/>
          <a:srcRect/>
          <a:stretch>
            <a:fillRect/>
          </a:stretch>
        </p:blipFill>
        <p:spPr bwMode="auto">
          <a:xfrm>
            <a:off x="755650" y="3716338"/>
            <a:ext cx="2524125" cy="2524125"/>
          </a:xfrm>
          <a:prstGeom prst="rect">
            <a:avLst/>
          </a:prstGeom>
          <a:noFill/>
          <a:ln w="9525">
            <a:noFill/>
            <a:miter lim="800000"/>
            <a:headEnd/>
            <a:tailEnd/>
          </a:ln>
        </p:spPr>
      </p:pic>
      <p:sp>
        <p:nvSpPr>
          <p:cNvPr id="7174" name="TextBox 5"/>
          <p:cNvSpPr txBox="1">
            <a:spLocks noChangeArrowheads="1"/>
          </p:cNvSpPr>
          <p:nvPr/>
        </p:nvSpPr>
        <p:spPr bwMode="auto">
          <a:xfrm>
            <a:off x="3581400" y="4267200"/>
            <a:ext cx="1447800" cy="1862138"/>
          </a:xfrm>
          <a:prstGeom prst="rect">
            <a:avLst/>
          </a:prstGeom>
          <a:noFill/>
          <a:ln w="9525">
            <a:noFill/>
            <a:miter lim="800000"/>
            <a:headEnd/>
            <a:tailEnd/>
          </a:ln>
        </p:spPr>
        <p:txBody>
          <a:bodyPr>
            <a:spAutoFit/>
          </a:bodyPr>
          <a:lstStyle/>
          <a:p>
            <a:pPr algn="ctr"/>
            <a:r>
              <a:rPr lang="en-US" sz="11500">
                <a:solidFill>
                  <a:srgbClr val="000000"/>
                </a:solidFill>
              </a:rPr>
              <a:t>&gt;</a:t>
            </a:r>
          </a:p>
        </p:txBody>
      </p:sp>
      <p:pic>
        <p:nvPicPr>
          <p:cNvPr id="7175" name="Picture 7" descr="P:\SR\IMD\Admin &amp; Workspace\2016 Cases\16-009 Submerged Boat Whittier\RV Quest 3.JPG"/>
          <p:cNvPicPr>
            <a:picLocks noChangeAspect="1" noChangeArrowheads="1"/>
          </p:cNvPicPr>
          <p:nvPr/>
        </p:nvPicPr>
        <p:blipFill>
          <a:blip r:embed="rId4" cstate="print"/>
          <a:srcRect/>
          <a:stretch>
            <a:fillRect/>
          </a:stretch>
        </p:blipFill>
        <p:spPr bwMode="auto">
          <a:xfrm>
            <a:off x="5148064" y="3717032"/>
            <a:ext cx="3295914" cy="24719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476250"/>
            <a:ext cx="8229600" cy="1143000"/>
          </a:xfrm>
        </p:spPr>
        <p:txBody>
          <a:bodyPr/>
          <a:lstStyle/>
          <a:p>
            <a:pPr marL="53975" algn="ctr" eaLnBrk="1" hangingPunct="1"/>
            <a:r>
              <a:rPr lang="en-US" sz="2800" smtClean="0">
                <a:solidFill>
                  <a:srgbClr val="000000"/>
                </a:solidFill>
              </a:rPr>
              <a:t>Communications &amp; Community Involvement  </a:t>
            </a:r>
          </a:p>
        </p:txBody>
      </p:sp>
      <p:sp>
        <p:nvSpPr>
          <p:cNvPr id="8195" name="Content Placeholder 2"/>
          <p:cNvSpPr>
            <a:spLocks noGrp="1"/>
          </p:cNvSpPr>
          <p:nvPr>
            <p:ph idx="1"/>
          </p:nvPr>
        </p:nvSpPr>
        <p:spPr>
          <a:xfrm>
            <a:off x="304800" y="1341438"/>
            <a:ext cx="8839200" cy="3657600"/>
          </a:xfrm>
        </p:spPr>
        <p:txBody>
          <a:bodyPr/>
          <a:lstStyle/>
          <a:p>
            <a:pPr eaLnBrk="1" hangingPunct="1"/>
            <a:r>
              <a:rPr lang="en-US" sz="2400" dirty="0" smtClean="0"/>
              <a:t>Rapid and accurate information to the general public. </a:t>
            </a:r>
          </a:p>
          <a:p>
            <a:pPr eaLnBrk="1" hangingPunct="1"/>
            <a:endParaRPr lang="en-US" sz="1000" dirty="0" smtClean="0"/>
          </a:p>
          <a:p>
            <a:pPr eaLnBrk="1" hangingPunct="1"/>
            <a:r>
              <a:rPr lang="en-US" sz="2400" dirty="0" smtClean="0"/>
              <a:t>Ensure claims information is distributed to affected entities &amp; personnel. </a:t>
            </a:r>
          </a:p>
          <a:p>
            <a:pPr eaLnBrk="1" hangingPunct="1"/>
            <a:endParaRPr lang="en-US" sz="900" dirty="0" smtClean="0"/>
          </a:p>
          <a:p>
            <a:pPr eaLnBrk="1" hangingPunct="1"/>
            <a:r>
              <a:rPr lang="en-US" sz="2400" dirty="0" smtClean="0"/>
              <a:t>Address community questions &amp; concerns.</a:t>
            </a:r>
          </a:p>
          <a:p>
            <a:pPr eaLnBrk="1" hangingPunct="1"/>
            <a:endParaRPr lang="en-US" sz="900" dirty="0" smtClean="0"/>
          </a:p>
          <a:p>
            <a:pPr eaLnBrk="1" hangingPunct="1"/>
            <a:r>
              <a:rPr lang="en-US" sz="2400" dirty="0" smtClean="0"/>
              <a:t>Coordinate community involvement with the response.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sz="2400" dirty="0" smtClean="0"/>
          </a:p>
        </p:txBody>
      </p:sp>
      <p:pic>
        <p:nvPicPr>
          <p:cNvPr id="8198" name="Picture 6" descr="P:\SR\IMD\Admin &amp; Workspace\2016 Cases\16-006 Excavator Tuntutuliak\Pictures April 3 2016\Excavator 2 as of April 3 2016.jpg"/>
          <p:cNvPicPr>
            <a:picLocks noChangeAspect="1" noChangeArrowheads="1"/>
          </p:cNvPicPr>
          <p:nvPr/>
        </p:nvPicPr>
        <p:blipFill>
          <a:blip r:embed="rId3" cstate="print"/>
          <a:srcRect/>
          <a:stretch>
            <a:fillRect/>
          </a:stretch>
        </p:blipFill>
        <p:spPr bwMode="auto">
          <a:xfrm>
            <a:off x="1115616" y="3933056"/>
            <a:ext cx="3096344" cy="2322258"/>
          </a:xfrm>
          <a:prstGeom prst="rect">
            <a:avLst/>
          </a:prstGeom>
          <a:noFill/>
        </p:spPr>
      </p:pic>
      <p:pic>
        <p:nvPicPr>
          <p:cNvPr id="8199" name="Picture 7" descr="P:\SR\IMD\Admin &amp; Workspace\2016 Cases\16-034 Barge grounding - nome\IMG_0031.JPG"/>
          <p:cNvPicPr>
            <a:picLocks noChangeAspect="1" noChangeArrowheads="1"/>
          </p:cNvPicPr>
          <p:nvPr/>
        </p:nvPicPr>
        <p:blipFill>
          <a:blip r:embed="rId4" cstate="print"/>
          <a:srcRect/>
          <a:stretch>
            <a:fillRect/>
          </a:stretch>
        </p:blipFill>
        <p:spPr bwMode="auto">
          <a:xfrm>
            <a:off x="4788024" y="3933056"/>
            <a:ext cx="3096344" cy="232225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Special Teams</a:t>
            </a:r>
          </a:p>
        </p:txBody>
      </p:sp>
      <p:sp>
        <p:nvSpPr>
          <p:cNvPr id="9219" name="Content Placeholder 2"/>
          <p:cNvSpPr>
            <a:spLocks noGrp="1"/>
          </p:cNvSpPr>
          <p:nvPr>
            <p:ph idx="1"/>
          </p:nvPr>
        </p:nvSpPr>
        <p:spPr/>
        <p:txBody>
          <a:bodyPr/>
          <a:lstStyle/>
          <a:p>
            <a:r>
              <a:rPr lang="en-US" smtClean="0"/>
              <a:t>National Response Center (NRC)</a:t>
            </a:r>
          </a:p>
          <a:p>
            <a:r>
              <a:rPr lang="en-US" smtClean="0"/>
              <a:t>Public Information Assist Team (PIAT)</a:t>
            </a:r>
          </a:p>
          <a:p>
            <a:r>
              <a:rPr lang="en-US" smtClean="0"/>
              <a:t>Incident Management Assistance Team (IMAT)</a:t>
            </a:r>
          </a:p>
          <a:p>
            <a:r>
              <a:rPr lang="en-US" smtClean="0"/>
              <a:t>National Pollution Funds Center</a:t>
            </a:r>
          </a:p>
          <a:p>
            <a:endParaRPr lang="en-US" smtClean="0"/>
          </a:p>
        </p:txBody>
      </p:sp>
      <p:pic>
        <p:nvPicPr>
          <p:cNvPr id="9220" name="Picture 2" descr="\\D17ms-a-500\Users1\EMVogel\Home\Desktop\National-Response-Center.jpg"/>
          <p:cNvPicPr>
            <a:picLocks noChangeAspect="1" noChangeArrowheads="1"/>
          </p:cNvPicPr>
          <p:nvPr/>
        </p:nvPicPr>
        <p:blipFill>
          <a:blip r:embed="rId2" cstate="print"/>
          <a:srcRect/>
          <a:stretch>
            <a:fillRect/>
          </a:stretch>
        </p:blipFill>
        <p:spPr bwMode="auto">
          <a:xfrm>
            <a:off x="6084888" y="3716338"/>
            <a:ext cx="2374900" cy="23764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10243" name="Content Placeholder 2"/>
          <p:cNvSpPr>
            <a:spLocks noGrp="1"/>
          </p:cNvSpPr>
          <p:nvPr>
            <p:ph idx="1"/>
          </p:nvPr>
        </p:nvSpPr>
        <p:spPr/>
        <p:txBody>
          <a:bodyPr/>
          <a:lstStyle/>
          <a:p>
            <a:r>
              <a:rPr lang="en-US" smtClean="0"/>
              <a:t>Safety Center Salvage Engineering Response Team (SERT)</a:t>
            </a:r>
          </a:p>
          <a:p>
            <a:r>
              <a:rPr lang="en-US" smtClean="0"/>
              <a:t>Scientific Support Coordinator (SSC)</a:t>
            </a:r>
          </a:p>
          <a:p>
            <a:r>
              <a:rPr lang="en-US" smtClean="0"/>
              <a:t>District Response Advisory Team (DRAT)</a:t>
            </a:r>
          </a:p>
          <a:p>
            <a:endParaRPr lang="en-US" smtClean="0"/>
          </a:p>
          <a:p>
            <a:endParaRPr lang="en-US" smtClean="0"/>
          </a:p>
        </p:txBody>
      </p:sp>
      <p:pic>
        <p:nvPicPr>
          <p:cNvPr id="10244" name="Picture 2" descr="\\D17ms-a-500\Users1\EMVogel\Home\Desktop\Cutter-Elm.jpg"/>
          <p:cNvPicPr>
            <a:picLocks noChangeAspect="1" noChangeArrowheads="1"/>
          </p:cNvPicPr>
          <p:nvPr/>
        </p:nvPicPr>
        <p:blipFill>
          <a:blip r:embed="rId2" cstate="print"/>
          <a:srcRect/>
          <a:stretch>
            <a:fillRect/>
          </a:stretch>
        </p:blipFill>
        <p:spPr bwMode="auto">
          <a:xfrm>
            <a:off x="827088" y="4149725"/>
            <a:ext cx="2673350" cy="20034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31146</TotalTime>
  <Words>665</Words>
  <Application>Microsoft Office PowerPoint</Application>
  <PresentationFormat>On-screen Show (4:3)</PresentationFormat>
  <Paragraphs>87</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ＭＳ Ｐゴシック</vt:lpstr>
      <vt:lpstr>Tahoma</vt:lpstr>
      <vt:lpstr>Wingdings</vt:lpstr>
      <vt:lpstr>Wingdings 2</vt:lpstr>
      <vt:lpstr>Ocean</vt:lpstr>
      <vt:lpstr>US Coast Guard</vt:lpstr>
      <vt:lpstr>USCG Incident Management </vt:lpstr>
      <vt:lpstr>What We Do</vt:lpstr>
      <vt:lpstr>Where We Do It</vt:lpstr>
      <vt:lpstr>When We Respond</vt:lpstr>
      <vt:lpstr>General Response Priorities</vt:lpstr>
      <vt:lpstr>Communications &amp; Community Involvement  </vt:lpstr>
      <vt:lpstr>Special Teams</vt:lpstr>
      <vt:lpstr>Slide 9</vt:lpstr>
      <vt:lpstr>Slide 10</vt:lpstr>
      <vt:lpstr>Questions? </vt:lpstr>
    </vt:vector>
  </TitlesOfParts>
  <Company>The Mitchell Farm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Mitchell</dc:creator>
  <cp:lastModifiedBy>BDConger</cp:lastModifiedBy>
  <cp:revision>984</cp:revision>
  <dcterms:created xsi:type="dcterms:W3CDTF">2007-06-17T00:45:42Z</dcterms:created>
  <dcterms:modified xsi:type="dcterms:W3CDTF">2017-03-23T19:36:02Z</dcterms:modified>
</cp:coreProperties>
</file>