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84" r:id="rId3"/>
    <p:sldId id="285" r:id="rId4"/>
    <p:sldId id="287" r:id="rId5"/>
    <p:sldId id="288" r:id="rId6"/>
    <p:sldId id="305" r:id="rId7"/>
    <p:sldId id="303" r:id="rId8"/>
    <p:sldId id="304" r:id="rId9"/>
    <p:sldId id="290" r:id="rId10"/>
    <p:sldId id="292" r:id="rId11"/>
    <p:sldId id="296" r:id="rId12"/>
    <p:sldId id="294" r:id="rId13"/>
    <p:sldId id="295" r:id="rId14"/>
    <p:sldId id="298" r:id="rId15"/>
    <p:sldId id="302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953735"/>
    <a:srgbClr val="4F81BD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85068" autoAdjust="0"/>
  </p:normalViewPr>
  <p:slideViewPr>
    <p:cSldViewPr>
      <p:cViewPr>
        <p:scale>
          <a:sx n="100" d="100"/>
          <a:sy n="100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tdmsfs02\dms\Shared\Briefings\MSCVE%20Open%20House%203-23-2017\Zack's%20Data\Inspection-Violation%20Data\openhouse%20dat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tdmsfs02\dms\Shared\Briefings\MSCVE%20Open%20House%203-23-2017\Zack's%20Data\Inspection-Violation%20Data\openhouse%20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tdmsfs02\dms\Shared\Briefings\MSCVE%20Open%20House%203-23-2017\Zack's%20Data\Inspection-Violation%20Data\openhouse%20data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tdmsfs02\dms\Shared\Briefings\MSCVE%20Open%20House%203-23-2017\Zack's%20Data\Inspection-Violation%20Data\openhouse%20dat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tdmsfs02\dms\Shared\Briefings\MSCVE%20Open%20House%203-23-2017\Zack's%20Data\Inspection-Violation%20Data\openhouse%20data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V:\Shared\Briefings\MSCVE%20Open%20House%203-23-2017\Zack's%20Data\Inspection-Violation%20Data\openhouse%20data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tdmsfs02\dms\Shared\Briefings\MSCVE%20Open%20House%203-23-2017\Zack's%20Data\Inspection-Violation%20Data\openhouse%20data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000" dirty="0"/>
              <a:t>Alaska Commercial Motor Vehicle Inspections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Alaska Commercial Motor Vehicle Driver Inspections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7589</c:v>
                </c:pt>
                <c:pt idx="1">
                  <c:v>6876</c:v>
                </c:pt>
                <c:pt idx="2">
                  <c:v>4919</c:v>
                </c:pt>
                <c:pt idx="3">
                  <c:v>8953</c:v>
                </c:pt>
                <c:pt idx="4">
                  <c:v>7761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4866176"/>
        <c:axId val="105160000"/>
      </c:barChart>
      <c:catAx>
        <c:axId val="7486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Federal Fiscal Years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160000"/>
        <c:crosses val="autoZero"/>
        <c:auto val="1"/>
        <c:lblAlgn val="ctr"/>
        <c:lblOffset val="100"/>
        <c:noMultiLvlLbl val="0"/>
      </c:catAx>
      <c:valAx>
        <c:axId val="1051600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486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27000" cap="rnd" cmpd="sng">
      <a:solidFill>
        <a:srgbClr val="0070C0"/>
      </a:solidFill>
      <a:round/>
    </a:ln>
    <a:effectLst/>
    <a:scene3d>
      <a:camera prst="orthographicFront"/>
      <a:lightRig rig="threePt" dir="t"/>
    </a:scene3d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HazMat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smtClean="0">
                <a:effectLst/>
              </a:rPr>
              <a:t>Inspection Breakdown</a:t>
            </a:r>
            <a:endParaRPr lang="en-US" sz="1800" b="1" i="0" baseline="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53735"/>
            </a:solidFill>
          </c:spPr>
          <c:invertIfNegative val="0"/>
          <c:cat>
            <c:strRef>
              <c:f>Violations!$C$76:$C$77</c:f>
              <c:strCache>
                <c:ptCount val="2"/>
                <c:pt idx="0">
                  <c:v>Bulk</c:v>
                </c:pt>
                <c:pt idx="1">
                  <c:v>Non-Bulk</c:v>
                </c:pt>
              </c:strCache>
            </c:strRef>
          </c:cat>
          <c:val>
            <c:numRef>
              <c:f>Violations!$E$76:$E$77</c:f>
              <c:numCache>
                <c:formatCode>0.00%</c:formatCode>
                <c:ptCount val="2"/>
                <c:pt idx="0">
                  <c:v>0.64848484848484844</c:v>
                </c:pt>
                <c:pt idx="1">
                  <c:v>0.3515151515151515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168384"/>
        <c:axId val="105148352"/>
      </c:barChart>
      <c:catAx>
        <c:axId val="14516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148352"/>
        <c:crosses val="autoZero"/>
        <c:auto val="1"/>
        <c:lblAlgn val="ctr"/>
        <c:lblOffset val="100"/>
        <c:noMultiLvlLbl val="0"/>
      </c:catAx>
      <c:valAx>
        <c:axId val="1051483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high"/>
        <c:crossAx val="145168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FY2016 </a:t>
            </a:r>
            <a:r>
              <a:rPr lang="en-US" dirty="0" smtClean="0"/>
              <a:t>Inspections </a:t>
            </a:r>
            <a:r>
              <a:rPr lang="en-US" dirty="0"/>
              <a:t>by</a:t>
            </a:r>
            <a:r>
              <a:rPr lang="en-US" baseline="0" dirty="0"/>
              <a:t> Type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53735"/>
            </a:solidFill>
          </c:spPr>
          <c:dPt>
            <c:idx val="0"/>
            <c:bubble3D val="0"/>
            <c:spPr>
              <a:solidFill>
                <a:srgbClr val="9BBB59"/>
              </a:solidFill>
            </c:spPr>
          </c:dPt>
          <c:dPt>
            <c:idx val="1"/>
            <c:bubble3D val="0"/>
            <c:spPr>
              <a:solidFill>
                <a:srgbClr val="953735"/>
              </a:solidFill>
            </c:spPr>
          </c:dPt>
          <c:dPt>
            <c:idx val="2"/>
            <c:bubble3D val="0"/>
            <c:spPr>
              <a:solidFill>
                <a:srgbClr val="953735"/>
              </a:solidFill>
            </c:spPr>
          </c:dPt>
          <c:dLbls>
            <c:dLbl>
              <c:idx val="0"/>
              <c:layout>
                <c:manualLayout>
                  <c:x val="0.22577269823210314"/>
                  <c:y val="-9.2765211166785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945189287263868E-2"/>
                  <c:y val="1.21813409687426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Violations!$C$74:$C$75</c:f>
              <c:strCache>
                <c:ptCount val="2"/>
                <c:pt idx="0">
                  <c:v>Non-Hazmat</c:v>
                </c:pt>
                <c:pt idx="1">
                  <c:v>HazMat</c:v>
                </c:pt>
              </c:strCache>
            </c:strRef>
          </c:cat>
          <c:val>
            <c:numRef>
              <c:f>Violations!$D$74:$D$75</c:f>
              <c:numCache>
                <c:formatCode>General</c:formatCode>
                <c:ptCount val="2"/>
                <c:pt idx="0">
                  <c:v>7266</c:v>
                </c:pt>
                <c:pt idx="1">
                  <c:v>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97"/>
      </c:pieChart>
    </c:plotArea>
    <c:legend>
      <c:legendPos val="t"/>
      <c:layout>
        <c:manualLayout>
          <c:xMode val="edge"/>
          <c:yMode val="edge"/>
          <c:x val="0.21586820946378515"/>
          <c:y val="0.12538940586972083"/>
          <c:w val="0.5514457779027403"/>
          <c:h val="8.3717191601049873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HazMat</a:t>
            </a:r>
            <a:r>
              <a:rPr lang="en-US" sz="1800" b="1" i="0" baseline="0" dirty="0" smtClean="0">
                <a:effectLst/>
              </a:rPr>
              <a:t> Violation Breakdown</a:t>
            </a:r>
            <a:endParaRPr lang="en-US" sz="1800" b="1" i="0" baseline="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53735"/>
            </a:solidFill>
          </c:spPr>
          <c:invertIfNegative val="0"/>
          <c:cat>
            <c:strRef>
              <c:f>Violations!$C$49:$C$54</c:f>
              <c:strCache>
                <c:ptCount val="6"/>
                <c:pt idx="0">
                  <c:v>Shipping Paper</c:v>
                </c:pt>
                <c:pt idx="1">
                  <c:v>Improper Placarding</c:v>
                </c:pt>
                <c:pt idx="2">
                  <c:v>Emergency Response</c:v>
                </c:pt>
                <c:pt idx="3">
                  <c:v>No Retest &amp; Inspection (Cargo Tank)</c:v>
                </c:pt>
                <c:pt idx="4">
                  <c:v>Improper Blocking and Bracing</c:v>
                </c:pt>
                <c:pt idx="5">
                  <c:v>All Other HM Violations</c:v>
                </c:pt>
              </c:strCache>
            </c:strRef>
          </c:cat>
          <c:val>
            <c:numRef>
              <c:f>Violations!$E$49:$E$54</c:f>
              <c:numCache>
                <c:formatCode>0.00%</c:formatCode>
                <c:ptCount val="6"/>
                <c:pt idx="0">
                  <c:v>0.35294117647058826</c:v>
                </c:pt>
                <c:pt idx="1">
                  <c:v>0.18487394957983194</c:v>
                </c:pt>
                <c:pt idx="2">
                  <c:v>9.2436974789915971E-2</c:v>
                </c:pt>
                <c:pt idx="3">
                  <c:v>2.5210084033613446E-2</c:v>
                </c:pt>
                <c:pt idx="4">
                  <c:v>1.680672268907563E-2</c:v>
                </c:pt>
                <c:pt idx="5">
                  <c:v>0.32773109243697479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810624"/>
        <c:axId val="105151808"/>
      </c:barChart>
      <c:catAx>
        <c:axId val="15081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151808"/>
        <c:crosses val="autoZero"/>
        <c:auto val="1"/>
        <c:lblAlgn val="ctr"/>
        <c:lblOffset val="100"/>
        <c:noMultiLvlLbl val="0"/>
      </c:catAx>
      <c:valAx>
        <c:axId val="1051518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high"/>
        <c:crossAx val="150810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FY2016 Violations by</a:t>
            </a:r>
            <a:r>
              <a:rPr lang="en-US" baseline="0"/>
              <a:t> Type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9BBB59"/>
              </a:solidFill>
            </c:spPr>
          </c:dPt>
          <c:dPt>
            <c:idx val="2"/>
            <c:bubble3D val="0"/>
            <c:spPr>
              <a:solidFill>
                <a:srgbClr val="953735"/>
              </a:solidFill>
            </c:spPr>
          </c:dPt>
          <c:dLbls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Violations!$C$86:$C$88</c:f>
              <c:strCache>
                <c:ptCount val="3"/>
                <c:pt idx="0">
                  <c:v>Vehicle</c:v>
                </c:pt>
                <c:pt idx="1">
                  <c:v>Driver</c:v>
                </c:pt>
                <c:pt idx="2">
                  <c:v>HazMat</c:v>
                </c:pt>
              </c:strCache>
            </c:strRef>
          </c:cat>
          <c:val>
            <c:numRef>
              <c:f>Violations!$D$86:$D$88</c:f>
              <c:numCache>
                <c:formatCode>General</c:formatCode>
                <c:ptCount val="3"/>
                <c:pt idx="0">
                  <c:v>6061</c:v>
                </c:pt>
                <c:pt idx="1">
                  <c:v>1720</c:v>
                </c:pt>
                <c:pt idx="2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84"/>
      </c:pieChart>
    </c:plotArea>
    <c:legend>
      <c:legendPos val="t"/>
      <c:layout>
        <c:manualLayout>
          <c:xMode val="edge"/>
          <c:yMode val="edge"/>
          <c:x val="0.24407851129933134"/>
          <c:y val="0.12841970890002383"/>
          <c:w val="0.51147702026690045"/>
          <c:h val="8.3717191601049873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Vehicle Safety Violations FY2016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</c:spPr>
          <c:invertIfNegative val="0"/>
          <c:cat>
            <c:strRef>
              <c:f>Violations!$C$56:$C$61</c:f>
              <c:strCache>
                <c:ptCount val="6"/>
                <c:pt idx="0">
                  <c:v>Size and Weight</c:v>
                </c:pt>
                <c:pt idx="1">
                  <c:v>HOS and RODs</c:v>
                </c:pt>
                <c:pt idx="2">
                  <c:v>Medical Certificate</c:v>
                </c:pt>
                <c:pt idx="3">
                  <c:v>Seat Belt</c:v>
                </c:pt>
                <c:pt idx="4">
                  <c:v>Speeding</c:v>
                </c:pt>
                <c:pt idx="5">
                  <c:v>All Other Driver Violations</c:v>
                </c:pt>
              </c:strCache>
            </c:strRef>
          </c:cat>
          <c:val>
            <c:numRef>
              <c:f>Violations!$E$56:$E$61</c:f>
              <c:numCache>
                <c:formatCode>0.00%</c:formatCode>
                <c:ptCount val="6"/>
                <c:pt idx="0">
                  <c:v>0.52325581395348841</c:v>
                </c:pt>
                <c:pt idx="1">
                  <c:v>0.15755813953488373</c:v>
                </c:pt>
                <c:pt idx="2">
                  <c:v>5.9302325581395351E-2</c:v>
                </c:pt>
                <c:pt idx="3">
                  <c:v>1.627906976744186E-2</c:v>
                </c:pt>
                <c:pt idx="4">
                  <c:v>8.7209302325581394E-3</c:v>
                </c:pt>
                <c:pt idx="5">
                  <c:v>0.23488372093023255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6580864"/>
        <c:axId val="118287744"/>
      </c:barChart>
      <c:valAx>
        <c:axId val="1182877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6580864"/>
        <c:crosses val="autoZero"/>
        <c:crossBetween val="between"/>
      </c:valAx>
      <c:catAx>
        <c:axId val="15658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2877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Driver Safety Violations FY2016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BBB59"/>
            </a:solidFill>
          </c:spPr>
          <c:invertIfNegative val="0"/>
          <c:cat>
            <c:strRef>
              <c:f>Violations!$C$42:$C$47</c:f>
              <c:strCache>
                <c:ptCount val="6"/>
                <c:pt idx="0">
                  <c:v>Brakes</c:v>
                </c:pt>
                <c:pt idx="1">
                  <c:v>Lighting</c:v>
                </c:pt>
                <c:pt idx="2">
                  <c:v>Periodic Inspection</c:v>
                </c:pt>
                <c:pt idx="3">
                  <c:v>Emergency Equipment</c:v>
                </c:pt>
                <c:pt idx="4">
                  <c:v>Tires</c:v>
                </c:pt>
                <c:pt idx="5">
                  <c:v>All Other Vehicle Violations</c:v>
                </c:pt>
              </c:strCache>
            </c:strRef>
          </c:cat>
          <c:val>
            <c:numRef>
              <c:f>Violations!$E$42:$E$47</c:f>
              <c:numCache>
                <c:formatCode>0.00%</c:formatCode>
                <c:ptCount val="6"/>
                <c:pt idx="0">
                  <c:v>0.28988615739976903</c:v>
                </c:pt>
                <c:pt idx="1">
                  <c:v>0.19237749546279492</c:v>
                </c:pt>
                <c:pt idx="2">
                  <c:v>8.4474509156904798E-2</c:v>
                </c:pt>
                <c:pt idx="3">
                  <c:v>6.913050651707639E-2</c:v>
                </c:pt>
                <c:pt idx="4">
                  <c:v>4.3887147335423198E-2</c:v>
                </c:pt>
                <c:pt idx="5">
                  <c:v>0.32024418412803168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6418048"/>
        <c:axId val="118289472"/>
      </c:barChart>
      <c:valAx>
        <c:axId val="1182894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6418048"/>
        <c:crosses val="autoZero"/>
        <c:crossBetween val="between"/>
      </c:valAx>
      <c:catAx>
        <c:axId val="15641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2894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HazMat Safety Violations FY2016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53735"/>
            </a:solidFill>
          </c:spPr>
          <c:invertIfNegative val="0"/>
          <c:cat>
            <c:strRef>
              <c:f>Violations!$C$49:$C$54</c:f>
              <c:strCache>
                <c:ptCount val="6"/>
                <c:pt idx="0">
                  <c:v>Shipping Paper</c:v>
                </c:pt>
                <c:pt idx="1">
                  <c:v>Improper Placarding</c:v>
                </c:pt>
                <c:pt idx="2">
                  <c:v>Emergency Response</c:v>
                </c:pt>
                <c:pt idx="3">
                  <c:v>No Retest &amp; Inspection (Cargo Tank)</c:v>
                </c:pt>
                <c:pt idx="4">
                  <c:v>Improper Blocking and Bracing</c:v>
                </c:pt>
                <c:pt idx="5">
                  <c:v>All Other HM Violations</c:v>
                </c:pt>
              </c:strCache>
            </c:strRef>
          </c:cat>
          <c:val>
            <c:numRef>
              <c:f>Violations!$E$49:$E$54</c:f>
              <c:numCache>
                <c:formatCode>0.00%</c:formatCode>
                <c:ptCount val="6"/>
                <c:pt idx="0">
                  <c:v>0.35294117647058826</c:v>
                </c:pt>
                <c:pt idx="1">
                  <c:v>0.18487394957983194</c:v>
                </c:pt>
                <c:pt idx="2">
                  <c:v>9.2436974789915971E-2</c:v>
                </c:pt>
                <c:pt idx="3">
                  <c:v>2.5210084033613446E-2</c:v>
                </c:pt>
                <c:pt idx="4">
                  <c:v>1.680672268907563E-2</c:v>
                </c:pt>
                <c:pt idx="5">
                  <c:v>0.32773109243697479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6419584"/>
        <c:axId val="118291200"/>
      </c:barChart>
      <c:catAx>
        <c:axId val="15641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291200"/>
        <c:crosses val="autoZero"/>
        <c:auto val="1"/>
        <c:lblAlgn val="ctr"/>
        <c:lblOffset val="100"/>
        <c:noMultiLvlLbl val="0"/>
      </c:catAx>
      <c:valAx>
        <c:axId val="1182912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6419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BABE48-9395-4289-913A-1B2EE52BDBB9}" type="datetimeFigureOut">
              <a:rPr lang="en-US"/>
              <a:pPr>
                <a:defRPr/>
              </a:pPr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155ECF-650E-4CE2-B582-3D951E6A6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441AC6-FC4F-4477-AD48-32AA2210A086}" type="datetimeFigureOut">
              <a:rPr lang="en-US"/>
              <a:pPr>
                <a:defRPr/>
              </a:pPr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55E4D2-B79E-41E5-B5B3-EA5ABB109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8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0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</a:t>
            </a:r>
            <a:r>
              <a:rPr lang="en-US" smtClean="0"/>
              <a:t>comparison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36.8% (182/495) of all </a:t>
            </a:r>
            <a:r>
              <a:rPr lang="en-US" dirty="0" err="1" smtClean="0"/>
              <a:t>HazMat</a:t>
            </a:r>
            <a:r>
              <a:rPr lang="en-US" baseline="0" dirty="0" smtClean="0"/>
              <a:t> inspections have a violation. 10.5% (52/495) of </a:t>
            </a:r>
            <a:r>
              <a:rPr lang="en-US" dirty="0" err="1" smtClean="0"/>
              <a:t>HazMat</a:t>
            </a:r>
            <a:r>
              <a:rPr lang="en-US" baseline="0" dirty="0" smtClean="0"/>
              <a:t> inspections have an OOS violation.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45.1% (3,278/7,266) of all non-</a:t>
            </a:r>
            <a:r>
              <a:rPr lang="en-US" dirty="0" err="1" smtClean="0"/>
              <a:t>HazMat</a:t>
            </a:r>
            <a:r>
              <a:rPr lang="en-US" baseline="0" dirty="0" smtClean="0"/>
              <a:t> inspections have a violation. 11.7% (847/7,266) of non-</a:t>
            </a:r>
            <a:r>
              <a:rPr lang="en-US" dirty="0" err="1" smtClean="0"/>
              <a:t>HazMat</a:t>
            </a:r>
            <a:r>
              <a:rPr lang="en-US" baseline="0" dirty="0" smtClean="0"/>
              <a:t> inspections have an OOS violation.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(2) The term accident does not include: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(i) An occurrence involving only boarding and alighting from a stationary motor vehicle; or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(ii) An occurrence involving only the loading or unloading of cargo. (2) The term accident does not include: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(i) An occurrence involving only boarding and alighting from a stationary motor vehicle; or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(ii) An occurrence involving only the loading or unloading of cargo.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9000"/>
            <a:ext cx="9144000" cy="3438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88" y="0"/>
            <a:ext cx="1316736" cy="3429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0"/>
            <a:ext cx="1316736" cy="3429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0"/>
            <a:ext cx="1304925" cy="3429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4925" cy="3429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0"/>
            <a:ext cx="1304925" cy="3429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08" y="0"/>
            <a:ext cx="1304925" cy="3429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Picture 18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0"/>
            <a:ext cx="1316736" cy="3429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15" descr="dotseal-x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847975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0" y="6556248"/>
            <a:ext cx="91440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50" b="1" i="1" dirty="0" smtClean="0"/>
              <a:t>Keep Alaska Moving</a:t>
            </a:r>
            <a:r>
              <a:rPr lang="en-US" sz="1050" b="1" dirty="0" smtClean="0"/>
              <a:t> </a:t>
            </a:r>
            <a:r>
              <a:rPr lang="en-US" sz="1050" dirty="0" smtClean="0"/>
              <a:t>through service and infrastructure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2611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2"/>
          <p:cNvSpPr txBox="1">
            <a:spLocks/>
          </p:cNvSpPr>
          <p:nvPr userDrawn="1"/>
        </p:nvSpPr>
        <p:spPr>
          <a:xfrm>
            <a:off x="0" y="655624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B8BD35A-75FA-4A87-B6E6-46918E379BB4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7010400" y="655624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B3D18-987C-4A6B-9D8A-0028CE06E0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6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0" y="655624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B8BD35A-75FA-4A87-B6E6-46918E379BB4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7010400" y="655624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B3D18-987C-4A6B-9D8A-0028CE06E0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78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9F69BE-E48A-465C-B021-D9AB6B404C7F}" type="datetimeFigureOut">
              <a:rPr lang="en-US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8B6FD7-91B3-4D10-B688-973CF5EA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2133600" y="6556248"/>
            <a:ext cx="487680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050" b="1" i="1" dirty="0" smtClean="0">
                <a:solidFill>
                  <a:schemeClr val="bg1"/>
                </a:solidFill>
              </a:rPr>
              <a:t>Keep Alaska Moving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dirty="0" smtClean="0">
                <a:solidFill>
                  <a:schemeClr val="bg1"/>
                </a:solidFill>
              </a:rPr>
              <a:t>through service and infrastructure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9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110000"/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5000"/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website:%20www.dot.alaska.gov/mscve" TargetMode="External"/><Relationship Id="rId2" Type="http://schemas.openxmlformats.org/officeDocument/2006/relationships/hyperlink" Target="mailto:MSCVE@alaska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Alaska Department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Transportation &amp; Public Facilities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Alaska </a:t>
            </a:r>
            <a:r>
              <a:rPr lang="en-US" sz="2800" b="1" dirty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Trucking Spill Management </a:t>
            </a:r>
            <a:r>
              <a:rPr lang="en-US" sz="28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Workshop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Daniel V. Smith, Director DOT&amp;PF</a:t>
            </a:r>
            <a:r>
              <a:rPr lang="en-US" sz="2200" dirty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2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MSCVE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4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March/April 2017</a:t>
            </a:r>
            <a:endParaRPr lang="en-US" sz="1400" dirty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9540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Reportable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Crash 49 CFR 390.5 Definitions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Accident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means— 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occurrence involving a commercial motor vehicle operating on a highway in interstate or intrastate commerce which results in: </a:t>
            </a:r>
          </a:p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i) A fatality;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(ii) Bodily injury to a person who, as a result of the injury, immediately receives medical treatment away from the scene of the accident;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iii)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One or more motor vehicles incurring disabling damage as a result of the accident, requiring the motor vehicle(s) to be transported away from the scene by a tow truck or other motor vehicle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52400" y="1219200"/>
            <a:ext cx="89916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50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 smtClean="0"/>
              <a:t>49 CFR 171.15 &amp; 171.16</a:t>
            </a:r>
          </a:p>
          <a:p>
            <a:pPr marL="0" indent="0">
              <a:buFont typeface="Arial" charset="0"/>
              <a:buNone/>
            </a:pPr>
            <a:endParaRPr lang="en-US" sz="2000" b="1" dirty="0" smtClean="0"/>
          </a:p>
          <a:p>
            <a:pPr marL="0" indent="0">
              <a:buFont typeface="Arial" charset="0"/>
              <a:buNone/>
            </a:pPr>
            <a:r>
              <a:rPr lang="en-US" sz="2000" b="1" dirty="0" smtClean="0"/>
              <a:t>(b) Reportable incident. A telephone report is required whenever any of the following occurs during the course of transportation in commerce (including loading, unloading, and temporary storage):</a:t>
            </a:r>
          </a:p>
          <a:p>
            <a:r>
              <a:rPr lang="en-US" sz="2000" b="1" dirty="0" smtClean="0"/>
              <a:t>(1) As a direct result of a hazardous material—</a:t>
            </a:r>
          </a:p>
          <a:p>
            <a:r>
              <a:rPr lang="en-US" sz="2000" b="1" dirty="0" smtClean="0"/>
              <a:t>(i) A person is killed;</a:t>
            </a:r>
          </a:p>
          <a:p>
            <a:r>
              <a:rPr lang="en-US" sz="2000" b="1" dirty="0" smtClean="0"/>
              <a:t>(ii) A person receives an injury requiring admittance to a hospital;</a:t>
            </a:r>
          </a:p>
          <a:p>
            <a:r>
              <a:rPr lang="en-US" sz="2000" b="1" dirty="0" smtClean="0"/>
              <a:t>(iii) The general public is evacuated for one hour or more;</a:t>
            </a:r>
          </a:p>
          <a:p>
            <a:r>
              <a:rPr lang="en-US" sz="2000" b="1" dirty="0" smtClean="0"/>
              <a:t>(iv) A major transportation artery or facility is closed or shut down for one hour or more; or</a:t>
            </a:r>
          </a:p>
          <a:p>
            <a:r>
              <a:rPr lang="en-US" sz="2000" b="1" dirty="0" smtClean="0"/>
              <a:t>(5) A situation exists of such a nature ( e.g. , a continuing danger to life exists at the scene of the incident) …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5490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 AAC 25.200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Transportation of Hazardous Materials, Hazardous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Substances, or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3453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3110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 AAC 25.200(b)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6) 49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C.F.R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171.15(a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 is revised to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specify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the required notice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shall also be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given to the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division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;</a:t>
            </a:r>
          </a:p>
          <a:p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(7) 49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C.F.R.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171.16(b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 is revised to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specify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the required notice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shall also be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given to the division;</a:t>
            </a:r>
          </a:p>
        </p:txBody>
      </p:sp>
    </p:spTree>
    <p:extLst>
      <p:ext uri="{BB962C8B-B14F-4D97-AF65-F5344CB8AC3E}">
        <p14:creationId xmlns:p14="http://schemas.microsoft.com/office/powerpoint/2010/main" val="3453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760"/>
          </a:xfrm>
        </p:spPr>
        <p:txBody>
          <a:bodyPr/>
          <a:lstStyle/>
          <a:p>
            <a:r>
              <a:rPr lang="en-US" dirty="0"/>
              <a:t>Contacts and Links 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838200" y="1676400"/>
            <a:ext cx="7467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50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pitchFamily="2" charset="2"/>
              <a:buNone/>
            </a:pPr>
            <a:endParaRPr lang="en-US" sz="1200" dirty="0" smtClean="0"/>
          </a:p>
          <a:p>
            <a:r>
              <a:rPr lang="en-US" sz="2000" b="1" dirty="0" smtClean="0"/>
              <a:t>AK DOT&amp;PF/MSCVE</a:t>
            </a:r>
          </a:p>
          <a:p>
            <a:pPr lvl="1"/>
            <a:r>
              <a:rPr lang="en-US" sz="2000" b="1" dirty="0" smtClean="0"/>
              <a:t>Commercial Vehicle Customer Service Center </a:t>
            </a:r>
          </a:p>
          <a:p>
            <a:pPr lvl="1"/>
            <a:r>
              <a:rPr lang="en-US" sz="2000" b="1" dirty="0" smtClean="0"/>
              <a:t>Office Phone </a:t>
            </a:r>
          </a:p>
          <a:p>
            <a:pPr lvl="1"/>
            <a:r>
              <a:rPr lang="en-US" sz="2000" b="1" dirty="0" smtClean="0"/>
              <a:t>   907-365-1200 </a:t>
            </a:r>
          </a:p>
          <a:p>
            <a:pPr lvl="1"/>
            <a:r>
              <a:rPr lang="en-US" sz="2000" b="1" dirty="0" smtClean="0"/>
              <a:t>Office Fax  </a:t>
            </a:r>
          </a:p>
          <a:p>
            <a:pPr lvl="1"/>
            <a:r>
              <a:rPr lang="en-US" sz="2000" b="1" dirty="0" smtClean="0"/>
              <a:t>  	907-365-1221 </a:t>
            </a:r>
          </a:p>
          <a:p>
            <a:pPr lvl="1"/>
            <a:r>
              <a:rPr lang="en-US" sz="2000" b="1" dirty="0" smtClean="0"/>
              <a:t>Email at </a:t>
            </a:r>
            <a:r>
              <a:rPr lang="en-US" sz="2000" dirty="0" smtClean="0">
                <a:hlinkClick r:id="rId2"/>
              </a:rPr>
              <a:t>MSCVE@alaska.gov</a:t>
            </a:r>
            <a:endParaRPr lang="en-US" sz="2000" dirty="0" smtClean="0"/>
          </a:p>
          <a:p>
            <a:pPr lvl="1"/>
            <a:r>
              <a:rPr lang="en-US" sz="2000" b="1" dirty="0"/>
              <a:t>Website: </a:t>
            </a:r>
            <a:r>
              <a:rPr lang="en-US" sz="2000" dirty="0">
                <a:hlinkClick r:id="rId3"/>
              </a:rPr>
              <a:t>www.dot.alaska.gov/mscve</a:t>
            </a:r>
            <a:endParaRPr lang="en-US" sz="2000" dirty="0"/>
          </a:p>
          <a:p>
            <a:pPr marL="457200" lvl="1" indent="0">
              <a:buFont typeface="Wingdings" pitchFamily="2" charset="2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3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Questions?</a:t>
            </a:r>
            <a:endParaRPr lang="en-US" dirty="0"/>
          </a:p>
        </p:txBody>
      </p:sp>
      <p:pic>
        <p:nvPicPr>
          <p:cNvPr id="1026" name="Picture 2" descr="H:\Pictures\MSCVE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Alaska Trucking</a:t>
            </a:r>
            <a:br>
              <a:rPr lang="en-US" dirty="0"/>
            </a:br>
            <a:r>
              <a:rPr lang="en-US" dirty="0"/>
              <a:t>Spill Management Workshop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200" y="1981200"/>
            <a:ext cx="8991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50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Measurement Standards Commercial Vehicle Enforcement (MSCVE)</a:t>
            </a:r>
          </a:p>
          <a:p>
            <a:pPr marL="0" indent="0">
              <a:buFont typeface="Arial" charset="0"/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000" b="1" dirty="0"/>
              <a:t>Daniel V. Smith, </a:t>
            </a:r>
            <a:r>
              <a:rPr lang="en-US" sz="2000" b="1" dirty="0" smtClean="0"/>
              <a:t>Director</a:t>
            </a:r>
          </a:p>
          <a:p>
            <a:pPr marL="0" indent="0">
              <a:buNone/>
            </a:pPr>
            <a:r>
              <a:rPr lang="en-US" sz="2000" b="1" dirty="0"/>
              <a:t>DOT&amp;PF, MSCVE</a:t>
            </a:r>
          </a:p>
          <a:p>
            <a:pPr marL="0" indent="0">
              <a:buFont typeface="Arial" charset="0"/>
              <a:buNone/>
            </a:pPr>
            <a:endParaRPr lang="en-US" sz="2000" b="1" dirty="0" smtClean="0"/>
          </a:p>
          <a:p>
            <a:pPr marL="0" indent="0">
              <a:buFont typeface="Arial" charset="0"/>
              <a:buNone/>
            </a:pPr>
            <a:r>
              <a:rPr lang="en-US" sz="2000" b="1" dirty="0" smtClean="0"/>
              <a:t>Carlos Rojas, Sgt.</a:t>
            </a:r>
          </a:p>
          <a:p>
            <a:pPr marL="0" indent="0">
              <a:buFont typeface="Arial" charset="0"/>
              <a:buNone/>
            </a:pPr>
            <a:r>
              <a:rPr lang="en-US" sz="2000" b="1" dirty="0" smtClean="0"/>
              <a:t>Fairbanks Area Supervisor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CVE Mission</a:t>
            </a:r>
            <a:endParaRPr lang="en-US" dirty="0"/>
          </a:p>
        </p:txBody>
      </p:sp>
      <p:pic>
        <p:nvPicPr>
          <p:cNvPr id="6" name="Picture 2" descr="V:\Shared\Division Photographs\2012 Photographs\Bridg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79" y="3284016"/>
            <a:ext cx="3806290" cy="219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1737" y="1349375"/>
            <a:ext cx="7408863" cy="34512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50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Enhance Safety of the Motoring Public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Protect the Public Infrastructure</a:t>
            </a:r>
          </a:p>
        </p:txBody>
      </p:sp>
      <p:pic>
        <p:nvPicPr>
          <p:cNvPr id="8" name="Picture 3" descr="V:\Shared\Division Photographs\Anchorage prover 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698000"/>
            <a:ext cx="3048000" cy="155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:\Shared\Division Photographs\2012 Photographs\CV Accident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62084"/>
            <a:ext cx="2469965" cy="185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960"/>
          </a:xfrm>
        </p:spPr>
        <p:txBody>
          <a:bodyPr/>
          <a:lstStyle/>
          <a:p>
            <a:r>
              <a:rPr lang="en-US" kern="0" dirty="0">
                <a:solidFill>
                  <a:srgbClr val="000000"/>
                </a:solidFill>
              </a:rPr>
              <a:t>Safety </a:t>
            </a:r>
            <a:r>
              <a:rPr lang="en-US" kern="0" dirty="0" smtClean="0">
                <a:solidFill>
                  <a:srgbClr val="000000"/>
                </a:solidFill>
              </a:rPr>
              <a:t>Programs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0"/>
            <a:ext cx="2819399" cy="170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6400800" cy="4191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&lt;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b="1" kern="0" dirty="0" smtClean="0">
                <a:solidFill>
                  <a:srgbClr val="000000"/>
                </a:solidFill>
              </a:rPr>
              <a:t>Commercial Vehicle Safety Plan Emphasis Areas are </a:t>
            </a:r>
          </a:p>
          <a:p>
            <a:pPr marL="0" indent="0">
              <a:buNone/>
            </a:pPr>
            <a:r>
              <a:rPr lang="en-US" sz="3600" b="1" kern="0" dirty="0">
                <a:solidFill>
                  <a:srgbClr val="000000"/>
                </a:solidFill>
              </a:rPr>
              <a:t> </a:t>
            </a:r>
            <a:r>
              <a:rPr lang="en-US" sz="3600" b="1" kern="0" dirty="0" smtClean="0">
                <a:solidFill>
                  <a:srgbClr val="000000"/>
                </a:solidFill>
              </a:rPr>
              <a:t>       designed to Reduce Injuries and Save Lives</a:t>
            </a:r>
          </a:p>
          <a:p>
            <a:pPr marL="457200" lvl="1" indent="0">
              <a:buFontTx/>
              <a:buNone/>
            </a:pPr>
            <a:r>
              <a:rPr lang="en-US" sz="3600" b="1" kern="0" dirty="0" smtClean="0">
                <a:solidFill>
                  <a:srgbClr val="000000"/>
                </a:solidFill>
              </a:rPr>
              <a:t>                        </a:t>
            </a:r>
          </a:p>
          <a:p>
            <a:r>
              <a:rPr lang="en-US" sz="3600" b="1" kern="0" dirty="0" smtClean="0">
                <a:solidFill>
                  <a:srgbClr val="000000"/>
                </a:solidFill>
              </a:rPr>
              <a:t>State CMV Program Objectives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 smtClean="0">
                <a:solidFill>
                  <a:srgbClr val="000000"/>
                </a:solidFill>
              </a:rPr>
              <a:t>CMV Crash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 smtClean="0">
                <a:solidFill>
                  <a:srgbClr val="000000"/>
                </a:solidFill>
              </a:rPr>
              <a:t>CMV Safety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 smtClean="0">
                <a:solidFill>
                  <a:srgbClr val="000000"/>
                </a:solidFill>
              </a:rPr>
              <a:t>CMV HazMat Safety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 smtClean="0">
                <a:solidFill>
                  <a:srgbClr val="000000"/>
                </a:solidFill>
              </a:rPr>
              <a:t>Passenger Transportation Safety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 smtClean="0">
                <a:solidFill>
                  <a:srgbClr val="000000"/>
                </a:solidFill>
              </a:rPr>
              <a:t>CMV Safety Data Quality</a:t>
            </a:r>
          </a:p>
          <a:p>
            <a:endParaRPr lang="en-US" sz="3600" b="1" kern="0" dirty="0" smtClean="0">
              <a:solidFill>
                <a:srgbClr val="000000"/>
              </a:solidFill>
            </a:endParaRPr>
          </a:p>
          <a:p>
            <a:r>
              <a:rPr lang="en-US" sz="3600" b="1" kern="0" dirty="0" smtClean="0">
                <a:solidFill>
                  <a:srgbClr val="000000"/>
                </a:solidFill>
              </a:rPr>
              <a:t>National </a:t>
            </a:r>
            <a:r>
              <a:rPr lang="en-US" sz="3600" b="1" kern="0" dirty="0">
                <a:solidFill>
                  <a:srgbClr val="000000"/>
                </a:solidFill>
              </a:rPr>
              <a:t>Program Elements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>
                <a:solidFill>
                  <a:srgbClr val="000000"/>
                </a:solidFill>
              </a:rPr>
              <a:t>Driver/Vehicle Inspections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i="1" kern="0" dirty="0">
                <a:solidFill>
                  <a:srgbClr val="000000"/>
                </a:solidFill>
              </a:rPr>
              <a:t>Traffic Enforcement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i="1" kern="0" dirty="0">
                <a:solidFill>
                  <a:srgbClr val="000000"/>
                </a:solidFill>
              </a:rPr>
              <a:t>Compliance Reviews/CSA Interventions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>
                <a:solidFill>
                  <a:srgbClr val="000000"/>
                </a:solidFill>
              </a:rPr>
              <a:t>Public Education &amp; Awareness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kern="0" dirty="0">
                <a:solidFill>
                  <a:srgbClr val="000000"/>
                </a:solidFill>
              </a:rPr>
              <a:t>Data Collection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900" kern="0" dirty="0" smtClean="0">
              <a:solidFill>
                <a:srgbClr val="000000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5" name="Picture 2" descr="V:\Shared\Division Photographs\Big State burned tan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0" y="35052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810" y="685800"/>
            <a:ext cx="8229600" cy="381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000000"/>
                </a:solidFill>
                <a:latin typeface="Arial Black" pitchFamily="34" charset="0"/>
              </a:rPr>
              <a:t>Motor Carrier Safety Assistance Program (MCSAP)</a:t>
            </a:r>
            <a:endParaRPr lang="en-US" sz="2400" kern="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/>
              <a:t>Commercial Vehicle Enforcement Inspections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96071042"/>
              </p:ext>
            </p:extLst>
          </p:nvPr>
        </p:nvGraphicFramePr>
        <p:xfrm>
          <a:off x="1447800" y="1524000"/>
          <a:ext cx="6329916" cy="447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0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/>
              <a:t>Commercial Vehicle Enforcement </a:t>
            </a:r>
            <a:r>
              <a:rPr lang="en-US" sz="3600" dirty="0" smtClean="0"/>
              <a:t>Inspections Breakdown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1524000"/>
            <a:ext cx="9066530" cy="4191000"/>
            <a:chOff x="0" y="1524000"/>
            <a:chExt cx="9066530" cy="4191000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4879119"/>
                </p:ext>
              </p:extLst>
            </p:nvPr>
          </p:nvGraphicFramePr>
          <p:xfrm>
            <a:off x="4494530" y="2362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4507992" y="2895600"/>
              <a:ext cx="12319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3429000" y="4038600"/>
              <a:ext cx="1188720" cy="762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3505200" y="2895600"/>
              <a:ext cx="1112520" cy="762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2205739"/>
                </p:ext>
              </p:extLst>
            </p:nvPr>
          </p:nvGraphicFramePr>
          <p:xfrm>
            <a:off x="0" y="1524000"/>
            <a:ext cx="4584487" cy="419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280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/>
              <a:t>Top Safety Violations Found During a Commercial Vehicle Inspection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524000"/>
            <a:ext cx="9067800" cy="4191000"/>
            <a:chOff x="0" y="1524000"/>
            <a:chExt cx="9067800" cy="4191000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2402939"/>
                </p:ext>
              </p:extLst>
            </p:nvPr>
          </p:nvGraphicFramePr>
          <p:xfrm>
            <a:off x="4495800" y="2362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4494530" y="2895600"/>
              <a:ext cx="13716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3581400" y="3810000"/>
              <a:ext cx="1036320" cy="533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3505200" y="2895600"/>
              <a:ext cx="1112520" cy="914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299213"/>
                </p:ext>
              </p:extLst>
            </p:nvPr>
          </p:nvGraphicFramePr>
          <p:xfrm>
            <a:off x="0" y="1524000"/>
            <a:ext cx="4631690" cy="419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329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/>
              <a:t>Top Safety Violations Found During a Commercial Vehicle Inspection</a:t>
            </a:r>
            <a:endParaRPr lang="en-US" sz="3600" dirty="0"/>
          </a:p>
        </p:txBody>
      </p:sp>
      <p:pic>
        <p:nvPicPr>
          <p:cNvPr id="10" name="Picture 37" descr="http://www.driverrecruiting.com/files/2013/08/Truck-Dr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22" y="1323753"/>
            <a:ext cx="1748627" cy="11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http://www.tamiyausa.com/images/product/chassis/item_page/semi_kit_stand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>
            <a:fillRect/>
          </a:stretch>
        </p:blipFill>
        <p:spPr bwMode="auto">
          <a:xfrm>
            <a:off x="1354211" y="5181600"/>
            <a:ext cx="2057647" cy="12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981231"/>
              </p:ext>
            </p:extLst>
          </p:nvPr>
        </p:nvGraphicFramePr>
        <p:xfrm>
          <a:off x="0" y="2514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086916"/>
              </p:ext>
            </p:extLst>
          </p:nvPr>
        </p:nvGraphicFramePr>
        <p:xfrm>
          <a:off x="4572000" y="11133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666102"/>
              </p:ext>
            </p:extLst>
          </p:nvPr>
        </p:nvGraphicFramePr>
        <p:xfrm>
          <a:off x="4572000" y="37298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15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Alaska Trucking</a:t>
            </a:r>
            <a:br>
              <a:rPr lang="en-US" dirty="0"/>
            </a:br>
            <a:r>
              <a:rPr lang="en-US" dirty="0"/>
              <a:t>Spill Management Workshop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" y="1905000"/>
            <a:ext cx="90678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50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3000" dirty="0" smtClean="0"/>
          </a:p>
          <a:p>
            <a:pPr marL="0" indent="0">
              <a:buFont typeface="Arial" charset="0"/>
              <a:buNone/>
            </a:pPr>
            <a:r>
              <a:rPr lang="en-US" sz="3000" b="1" dirty="0" smtClean="0"/>
              <a:t>Reference Regulations</a:t>
            </a:r>
          </a:p>
          <a:p>
            <a:r>
              <a:rPr lang="en-US" sz="3000" b="1" dirty="0" smtClean="0"/>
              <a:t>17 AAC 25.200, 17 AAC 25.210, and</a:t>
            </a:r>
          </a:p>
          <a:p>
            <a:pPr marL="0" indent="0">
              <a:buNone/>
            </a:pPr>
            <a:r>
              <a:rPr lang="en-US" sz="3000" b="1" dirty="0" smtClean="0"/>
              <a:t>   17 AAC 25.220</a:t>
            </a:r>
          </a:p>
          <a:p>
            <a:r>
              <a:rPr lang="en-US" sz="3000" b="1" dirty="0" smtClean="0"/>
              <a:t>Title 49 Code of Federal Regulations (49 CFR)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2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683</Words>
  <Application>Microsoft Office PowerPoint</Application>
  <PresentationFormat>On-screen Show (4:3)</PresentationFormat>
  <Paragraphs>102</Paragraphs>
  <Slides>15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Presentation3</vt:lpstr>
      <vt:lpstr>PowerPoint Presentation</vt:lpstr>
      <vt:lpstr>Alaska Trucking Spill Management Workshop</vt:lpstr>
      <vt:lpstr>CVE Mission</vt:lpstr>
      <vt:lpstr>Safety Programs</vt:lpstr>
      <vt:lpstr>Commercial Vehicle Enforcement Inspections</vt:lpstr>
      <vt:lpstr>Commercial Vehicle Enforcement Inspections Breakdown</vt:lpstr>
      <vt:lpstr>Top Safety Violations Found During a Commercial Vehicle Inspection</vt:lpstr>
      <vt:lpstr>Top Safety Violations Found During a Commercial Vehicle Inspection</vt:lpstr>
      <vt:lpstr>Alaska Trucking Spill Management Workshop</vt:lpstr>
      <vt:lpstr>Definition</vt:lpstr>
      <vt:lpstr>PowerPoint Presentation</vt:lpstr>
      <vt:lpstr>PowerPoint Presentation</vt:lpstr>
      <vt:lpstr>PowerPoint Presentation</vt:lpstr>
      <vt:lpstr>Contacts and Links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Deppner, Andrea D (DOT)</dc:creator>
  <cp:lastModifiedBy>DOTPF MSCVE User</cp:lastModifiedBy>
  <cp:revision>162</cp:revision>
  <cp:lastPrinted>2017-03-20T19:50:42Z</cp:lastPrinted>
  <dcterms:created xsi:type="dcterms:W3CDTF">2015-03-11T21:05:52Z</dcterms:created>
  <dcterms:modified xsi:type="dcterms:W3CDTF">2017-03-20T22:34:09Z</dcterms:modified>
</cp:coreProperties>
</file>