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333" r:id="rId5"/>
    <p:sldId id="262" r:id="rId6"/>
    <p:sldId id="328" r:id="rId7"/>
    <p:sldId id="329" r:id="rId8"/>
    <p:sldId id="304" r:id="rId9"/>
    <p:sldId id="305" r:id="rId10"/>
    <p:sldId id="318" r:id="rId11"/>
    <p:sldId id="330" r:id="rId12"/>
    <p:sldId id="331" r:id="rId13"/>
    <p:sldId id="337" r:id="rId14"/>
    <p:sldId id="332" r:id="rId15"/>
    <p:sldId id="321" r:id="rId16"/>
    <p:sldId id="322" r:id="rId17"/>
    <p:sldId id="323" r:id="rId18"/>
    <p:sldId id="310" r:id="rId19"/>
    <p:sldId id="302" r:id="rId20"/>
    <p:sldId id="266" r:id="rId21"/>
    <p:sldId id="324" r:id="rId22"/>
    <p:sldId id="267" r:id="rId23"/>
    <p:sldId id="312" r:id="rId24"/>
    <p:sldId id="319" r:id="rId25"/>
    <p:sldId id="259" r:id="rId26"/>
    <p:sldId id="260" r:id="rId27"/>
    <p:sldId id="261" r:id="rId28"/>
    <p:sldId id="317" r:id="rId29"/>
    <p:sldId id="303" r:id="rId30"/>
    <p:sldId id="325" r:id="rId31"/>
    <p:sldId id="326" r:id="rId32"/>
    <p:sldId id="265" r:id="rId33"/>
    <p:sldId id="335" r:id="rId34"/>
    <p:sldId id="336" r:id="rId35"/>
    <p:sldId id="338" r:id="rId36"/>
    <p:sldId id="33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1"/>
    <p:restoredTop sz="94632"/>
  </p:normalViewPr>
  <p:slideViewPr>
    <p:cSldViewPr snapToGrid="0" snapToObjects="1">
      <p:cViewPr varScale="1">
        <p:scale>
          <a:sx n="131" d="100"/>
          <a:sy n="131" d="100"/>
        </p:scale>
        <p:origin x="208" y="776"/>
      </p:cViewPr>
      <p:guideLst/>
    </p:cSldViewPr>
  </p:slideViewPr>
  <p:notesTextViewPr>
    <p:cViewPr>
      <p:scale>
        <a:sx n="1" d="1"/>
        <a:sy n="1" d="1"/>
      </p:scale>
      <p:origin x="0" y="0"/>
    </p:cViewPr>
  </p:notesTextViewPr>
  <p:notesViewPr>
    <p:cSldViewPr snapToGrid="0" snapToObjects="1">
      <p:cViewPr varScale="1">
        <p:scale>
          <a:sx n="127" d="100"/>
          <a:sy n="127" d="100"/>
        </p:scale>
        <p:origin x="40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4E39-ED87-1845-A5AE-66492866D8FB}" type="datetimeFigureOut">
              <a:rPr lang="en-US" smtClean="0"/>
              <a:t>7/28/19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3551-F181-4544-B403-A8C702D724DD}" type="slidenum">
              <a:rPr lang="en-US" smtClean="0"/>
              <a:t>‹#›</a:t>
            </a:fld>
            <a:endParaRPr lang="en-US"/>
          </a:p>
        </p:txBody>
      </p:sp>
    </p:spTree>
    <p:extLst>
      <p:ext uri="{BB962C8B-B14F-4D97-AF65-F5344CB8AC3E}">
        <p14:creationId xmlns:p14="http://schemas.microsoft.com/office/powerpoint/2010/main" val="190234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a:p>
            <a:pPr marL="0" indent="0">
              <a:spcBef>
                <a:spcPts val="600"/>
              </a:spcBef>
              <a:spcAft>
                <a:spcPts val="600"/>
              </a:spcAft>
              <a:buFont typeface="Arial" panose="020B0604020202020204" pitchFamily="34" charset="0"/>
              <a:buNone/>
            </a:pPr>
            <a:r>
              <a:rPr lang="en-US" dirty="0"/>
              <a:t>Note: There are a variety of ways that the topic of math can be presented in an operator training program. This PowerPoint presentation generally follows the AWWA Water Treatment Grade 1 text, but alternative methods of presentation are discussed in the notes throughout the slide deck. The instructor should decide what is the best method of presentation for their purposes in advance of the class and adjust the slide deck accordingly.</a:t>
            </a:r>
          </a:p>
          <a:p>
            <a:pPr>
              <a:spcBef>
                <a:spcPts val="600"/>
              </a:spcBef>
              <a:spcAft>
                <a:spcPts val="600"/>
              </a:spcAft>
            </a:pPr>
            <a:r>
              <a:rPr lang="en-US" dirty="0"/>
              <a:t>Providing each attendee with the same type of scientific calculator is recommended. If the attendees will be using these on their exams, make sure the calculator is non-programmable and is not connected to the internet. One of the more common calculators used in Alaska is the TI30Xa.</a:t>
            </a:r>
          </a:p>
          <a:p>
            <a:pPr>
              <a:spcBef>
                <a:spcPts val="600"/>
              </a:spcBef>
              <a:spcAft>
                <a:spcPts val="600"/>
              </a:spcAft>
            </a:pPr>
            <a:r>
              <a:rPr lang="en-US" dirty="0"/>
              <a:t>The ABC Water Treatment Exam Formula and Conversion Factor Tables used in the ABC exams should be handed out to each attendee. Using those formulas will help the attendees to become more familiar with that formula and conversion table as this is what they will have on the ABC exam.  </a:t>
            </a:r>
          </a:p>
        </p:txBody>
      </p:sp>
      <p:sp>
        <p:nvSpPr>
          <p:cNvPr id="4" name="Slide Number Placeholder 3"/>
          <p:cNvSpPr>
            <a:spLocks noGrp="1"/>
          </p:cNvSpPr>
          <p:nvPr>
            <p:ph type="sldNum" sz="quarter" idx="5"/>
          </p:nvPr>
        </p:nvSpPr>
        <p:spPr/>
        <p:txBody>
          <a:bodyPr/>
          <a:lstStyle/>
          <a:p>
            <a:fld id="{A2FC3551-F181-4544-B403-A8C702D724DD}" type="slidenum">
              <a:rPr lang="en-US" smtClean="0"/>
              <a:t>1</a:t>
            </a:fld>
            <a:endParaRPr lang="en-US" dirty="0"/>
          </a:p>
        </p:txBody>
      </p:sp>
    </p:spTree>
    <p:extLst>
      <p:ext uri="{BB962C8B-B14F-4D97-AF65-F5344CB8AC3E}">
        <p14:creationId xmlns:p14="http://schemas.microsoft.com/office/powerpoint/2010/main" val="18906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10</a:t>
            </a:fld>
            <a:endParaRPr lang="en-US"/>
          </a:p>
        </p:txBody>
      </p:sp>
    </p:spTree>
    <p:extLst>
      <p:ext uri="{BB962C8B-B14F-4D97-AF65-F5344CB8AC3E}">
        <p14:creationId xmlns:p14="http://schemas.microsoft.com/office/powerpoint/2010/main" val="1182292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11</a:t>
            </a:fld>
            <a:endParaRPr lang="en-US"/>
          </a:p>
        </p:txBody>
      </p:sp>
    </p:spTree>
    <p:extLst>
      <p:ext uri="{BB962C8B-B14F-4D97-AF65-F5344CB8AC3E}">
        <p14:creationId xmlns:p14="http://schemas.microsoft.com/office/powerpoint/2010/main" val="332468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12</a:t>
            </a:fld>
            <a:endParaRPr lang="en-US"/>
          </a:p>
        </p:txBody>
      </p:sp>
    </p:spTree>
    <p:extLst>
      <p:ext uri="{BB962C8B-B14F-4D97-AF65-F5344CB8AC3E}">
        <p14:creationId xmlns:p14="http://schemas.microsoft.com/office/powerpoint/2010/main" val="212052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13</a:t>
            </a:fld>
            <a:endParaRPr lang="en-US" dirty="0"/>
          </a:p>
        </p:txBody>
      </p:sp>
    </p:spTree>
    <p:extLst>
      <p:ext uri="{BB962C8B-B14F-4D97-AF65-F5344CB8AC3E}">
        <p14:creationId xmlns:p14="http://schemas.microsoft.com/office/powerpoint/2010/main" val="293081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14</a:t>
            </a:fld>
            <a:endParaRPr lang="en-US"/>
          </a:p>
        </p:txBody>
      </p:sp>
    </p:spTree>
    <p:extLst>
      <p:ext uri="{BB962C8B-B14F-4D97-AF65-F5344CB8AC3E}">
        <p14:creationId xmlns:p14="http://schemas.microsoft.com/office/powerpoint/2010/main" val="39084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15</a:t>
            </a:fld>
            <a:endParaRPr lang="en-US"/>
          </a:p>
        </p:txBody>
      </p:sp>
    </p:spTree>
    <p:extLst>
      <p:ext uri="{BB962C8B-B14F-4D97-AF65-F5344CB8AC3E}">
        <p14:creationId xmlns:p14="http://schemas.microsoft.com/office/powerpoint/2010/main" val="46271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16</a:t>
            </a:fld>
            <a:endParaRPr lang="en-US"/>
          </a:p>
        </p:txBody>
      </p:sp>
    </p:spTree>
    <p:extLst>
      <p:ext uri="{BB962C8B-B14F-4D97-AF65-F5344CB8AC3E}">
        <p14:creationId xmlns:p14="http://schemas.microsoft.com/office/powerpoint/2010/main" val="317506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17</a:t>
            </a:fld>
            <a:endParaRPr lang="en-US"/>
          </a:p>
        </p:txBody>
      </p:sp>
    </p:spTree>
    <p:extLst>
      <p:ext uri="{BB962C8B-B14F-4D97-AF65-F5344CB8AC3E}">
        <p14:creationId xmlns:p14="http://schemas.microsoft.com/office/powerpoint/2010/main" val="38143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18</a:t>
            </a:fld>
            <a:endParaRPr lang="en-US"/>
          </a:p>
        </p:txBody>
      </p:sp>
    </p:spTree>
    <p:extLst>
      <p:ext uri="{BB962C8B-B14F-4D97-AF65-F5344CB8AC3E}">
        <p14:creationId xmlns:p14="http://schemas.microsoft.com/office/powerpoint/2010/main" val="179268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19</a:t>
            </a:fld>
            <a:endParaRPr lang="en-US"/>
          </a:p>
        </p:txBody>
      </p:sp>
    </p:spTree>
    <p:extLst>
      <p:ext uri="{BB962C8B-B14F-4D97-AF65-F5344CB8AC3E}">
        <p14:creationId xmlns:p14="http://schemas.microsoft.com/office/powerpoint/2010/main" val="152241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an exponent is a mathematical operation that shows how many times an operation is repeated: 5</a:t>
            </a:r>
            <a:r>
              <a:rPr lang="en-US" baseline="30000" dirty="0"/>
              <a:t>2</a:t>
            </a:r>
            <a:r>
              <a:rPr lang="en-US" baseline="0" dirty="0"/>
              <a:t> = 5 x 5, N</a:t>
            </a:r>
            <a:r>
              <a:rPr lang="en-US" baseline="30000" dirty="0"/>
              <a:t>3 </a:t>
            </a:r>
            <a:r>
              <a:rPr lang="en-US" baseline="0" dirty="0"/>
              <a:t>= N x N x N</a:t>
            </a:r>
          </a:p>
          <a:p>
            <a:endParaRPr lang="en-US" baseline="0" dirty="0"/>
          </a:p>
          <a:p>
            <a:r>
              <a:rPr lang="en-US" baseline="0" dirty="0"/>
              <a:t>The exponential function key on a scientific calculator can help with this. The key notation is usually </a:t>
            </a:r>
            <a:r>
              <a:rPr lang="en-US" baseline="0" dirty="0" err="1"/>
              <a:t>y</a:t>
            </a:r>
            <a:r>
              <a:rPr lang="en-US" baseline="30000" dirty="0" err="1"/>
              <a:t>x</a:t>
            </a:r>
            <a:r>
              <a:rPr lang="en-US" dirty="0"/>
              <a:t>. Other common exponent keys on most digital calculators are X</a:t>
            </a:r>
            <a:r>
              <a:rPr lang="en-US" baseline="30000" dirty="0"/>
              <a:t>2</a:t>
            </a:r>
            <a:r>
              <a:rPr lang="en-US" dirty="0"/>
              <a:t> and X</a:t>
            </a:r>
            <a:r>
              <a:rPr lang="en-US" baseline="30000" dirty="0"/>
              <a:t>3</a:t>
            </a:r>
            <a:r>
              <a:rPr lang="en-US" dirty="0"/>
              <a:t> which are, in effect, dedicated </a:t>
            </a:r>
            <a:r>
              <a:rPr lang="en-US" dirty="0" err="1"/>
              <a:t>y</a:t>
            </a:r>
            <a:r>
              <a:rPr lang="en-US" baseline="30000" dirty="0" err="1"/>
              <a:t>x</a:t>
            </a:r>
            <a:r>
              <a:rPr lang="en-US" dirty="0"/>
              <a:t> function keys.</a:t>
            </a:r>
          </a:p>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a:t>
            </a:fld>
            <a:endParaRPr lang="en-US"/>
          </a:p>
        </p:txBody>
      </p:sp>
    </p:spTree>
    <p:extLst>
      <p:ext uri="{BB962C8B-B14F-4D97-AF65-F5344CB8AC3E}">
        <p14:creationId xmlns:p14="http://schemas.microsoft.com/office/powerpoint/2010/main" val="9696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20</a:t>
            </a:fld>
            <a:endParaRPr lang="en-US"/>
          </a:p>
        </p:txBody>
      </p:sp>
    </p:spTree>
    <p:extLst>
      <p:ext uri="{BB962C8B-B14F-4D97-AF65-F5344CB8AC3E}">
        <p14:creationId xmlns:p14="http://schemas.microsoft.com/office/powerpoint/2010/main" val="303372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21</a:t>
            </a:fld>
            <a:endParaRPr lang="en-US"/>
          </a:p>
        </p:txBody>
      </p:sp>
    </p:spTree>
    <p:extLst>
      <p:ext uri="{BB962C8B-B14F-4D97-AF65-F5344CB8AC3E}">
        <p14:creationId xmlns:p14="http://schemas.microsoft.com/office/powerpoint/2010/main" val="132969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22</a:t>
            </a:fld>
            <a:endParaRPr lang="en-US"/>
          </a:p>
        </p:txBody>
      </p:sp>
    </p:spTree>
    <p:extLst>
      <p:ext uri="{BB962C8B-B14F-4D97-AF65-F5344CB8AC3E}">
        <p14:creationId xmlns:p14="http://schemas.microsoft.com/office/powerpoint/2010/main" val="2931347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23</a:t>
            </a:fld>
            <a:endParaRPr lang="en-US"/>
          </a:p>
        </p:txBody>
      </p:sp>
    </p:spTree>
    <p:extLst>
      <p:ext uri="{BB962C8B-B14F-4D97-AF65-F5344CB8AC3E}">
        <p14:creationId xmlns:p14="http://schemas.microsoft.com/office/powerpoint/2010/main" val="3407837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24</a:t>
            </a:fld>
            <a:endParaRPr lang="en-US"/>
          </a:p>
        </p:txBody>
      </p:sp>
    </p:spTree>
    <p:extLst>
      <p:ext uri="{BB962C8B-B14F-4D97-AF65-F5344CB8AC3E}">
        <p14:creationId xmlns:p14="http://schemas.microsoft.com/office/powerpoint/2010/main" val="116369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repeated from earlier in this chapter.</a:t>
            </a:r>
          </a:p>
        </p:txBody>
      </p:sp>
      <p:sp>
        <p:nvSpPr>
          <p:cNvPr id="4" name="Slide Number Placeholder 3"/>
          <p:cNvSpPr>
            <a:spLocks noGrp="1"/>
          </p:cNvSpPr>
          <p:nvPr>
            <p:ph type="sldNum" sz="quarter" idx="5"/>
          </p:nvPr>
        </p:nvSpPr>
        <p:spPr/>
        <p:txBody>
          <a:bodyPr/>
          <a:lstStyle/>
          <a:p>
            <a:fld id="{A2FC3551-F181-4544-B403-A8C702D724DD}" type="slidenum">
              <a:rPr lang="en-US" smtClean="0"/>
              <a:t>25</a:t>
            </a:fld>
            <a:endParaRPr lang="en-US"/>
          </a:p>
        </p:txBody>
      </p:sp>
    </p:spTree>
    <p:extLst>
      <p:ext uri="{BB962C8B-B14F-4D97-AF65-F5344CB8AC3E}">
        <p14:creationId xmlns:p14="http://schemas.microsoft.com/office/powerpoint/2010/main" val="3577313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Use the conversion tables in the ABC Water System Exam Formulas and Conversion Factors. Each conversion factor is an equality: literally 1 ft</a:t>
            </a:r>
            <a:r>
              <a:rPr lang="en-US" baseline="30000" dirty="0"/>
              <a:t>3</a:t>
            </a:r>
            <a:r>
              <a:rPr lang="en-US" baseline="0" dirty="0"/>
              <a:t> = 7.48 gallons. This means that when the conversion equation is set up in the form of multiplying fractions, either term in the conversion factor can be the numerator or the denominator. It just needs to be arranged so the proper unit cancels out and the desired unit (the answer) remains in the numerator.</a:t>
            </a: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26</a:t>
            </a:fld>
            <a:endParaRPr lang="en-US"/>
          </a:p>
        </p:txBody>
      </p:sp>
    </p:spTree>
    <p:extLst>
      <p:ext uri="{BB962C8B-B14F-4D97-AF65-F5344CB8AC3E}">
        <p14:creationId xmlns:p14="http://schemas.microsoft.com/office/powerpoint/2010/main" val="987442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27</a:t>
            </a:fld>
            <a:endParaRPr lang="en-US"/>
          </a:p>
        </p:txBody>
      </p:sp>
    </p:spTree>
    <p:extLst>
      <p:ext uri="{BB962C8B-B14F-4D97-AF65-F5344CB8AC3E}">
        <p14:creationId xmlns:p14="http://schemas.microsoft.com/office/powerpoint/2010/main" val="1694376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28</a:t>
            </a:fld>
            <a:endParaRPr lang="en-US"/>
          </a:p>
        </p:txBody>
      </p:sp>
    </p:spTree>
    <p:extLst>
      <p:ext uri="{BB962C8B-B14F-4D97-AF65-F5344CB8AC3E}">
        <p14:creationId xmlns:p14="http://schemas.microsoft.com/office/powerpoint/2010/main" val="1161591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be used to replace much of the box method conversion discussion. </a:t>
            </a:r>
          </a:p>
          <a:p>
            <a:endParaRPr lang="en-US" dirty="0"/>
          </a:p>
          <a:p>
            <a:r>
              <a:rPr lang="en-US" dirty="0"/>
              <a:t>Problem 2 can be used to demonstrate where the conversion from ft</a:t>
            </a:r>
            <a:r>
              <a:rPr lang="en-US" baseline="30000" dirty="0"/>
              <a:t>3</a:t>
            </a:r>
            <a:r>
              <a:rPr lang="en-US" baseline="0" dirty="0"/>
              <a:t>  to gpm comes from: 1 ft</a:t>
            </a:r>
            <a:r>
              <a:rPr lang="en-US" baseline="30000" dirty="0"/>
              <a:t>3</a:t>
            </a:r>
            <a:r>
              <a:rPr lang="en-US" baseline="0" dirty="0"/>
              <a:t>/second  x 7.48 gallons/ft</a:t>
            </a:r>
            <a:r>
              <a:rPr lang="en-US" baseline="30000" dirty="0"/>
              <a:t>3</a:t>
            </a:r>
            <a:r>
              <a:rPr lang="en-US" baseline="0" dirty="0"/>
              <a:t> x 60 seconds/minute = 448.8 gpm/</a:t>
            </a:r>
            <a:r>
              <a:rPr lang="en-US" baseline="0" dirty="0" err="1"/>
              <a:t>cfs</a:t>
            </a:r>
            <a:r>
              <a:rPr lang="en-US" baseline="0" dirty="0"/>
              <a:t>. </a:t>
            </a:r>
          </a:p>
          <a:p>
            <a:endParaRPr lang="en-US" dirty="0"/>
          </a:p>
          <a:p>
            <a:r>
              <a:rPr lang="en-US" baseline="0" dirty="0"/>
              <a:t>Problem 3: the conversion of 27 ft</a:t>
            </a:r>
            <a:r>
              <a:rPr lang="en-US" baseline="30000" dirty="0"/>
              <a:t>3</a:t>
            </a:r>
            <a:r>
              <a:rPr lang="en-US" baseline="0" dirty="0"/>
              <a:t> to 1 yd</a:t>
            </a:r>
            <a:r>
              <a:rPr lang="en-US" baseline="30000" dirty="0"/>
              <a:t>3</a:t>
            </a:r>
            <a:r>
              <a:rPr lang="en-US" baseline="0" dirty="0"/>
              <a:t> is not in the 2017 ABC exam conversion table so the student will need to calculate that from 3</a:t>
            </a:r>
            <a:r>
              <a:rPr lang="en-US" baseline="30000" dirty="0"/>
              <a:t>3</a:t>
            </a:r>
            <a:r>
              <a:rPr lang="en-US" baseline="0" dirty="0"/>
              <a:t>. </a:t>
            </a:r>
          </a:p>
          <a:p>
            <a:endParaRPr lang="en-US" dirty="0"/>
          </a:p>
          <a:p>
            <a:r>
              <a:rPr lang="en-US" baseline="0" dirty="0"/>
              <a:t>Problem 4: moving the decimal point 6 positions to the left solves this quickly without a calculator. </a:t>
            </a:r>
          </a:p>
          <a:p>
            <a:endParaRPr lang="en-US" dirty="0"/>
          </a:p>
          <a:p>
            <a:r>
              <a:rPr lang="en-US" baseline="0" dirty="0"/>
              <a:t>Problem 6: the students can either divide 50,000 (PPM) by one million and multiply by 100% or use the ABC exam conversion factor of 1% = 10,000 mg/L.</a:t>
            </a: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29</a:t>
            </a:fld>
            <a:endParaRPr lang="en-US"/>
          </a:p>
        </p:txBody>
      </p:sp>
    </p:spTree>
    <p:extLst>
      <p:ext uri="{BB962C8B-B14F-4D97-AF65-F5344CB8AC3E}">
        <p14:creationId xmlns:p14="http://schemas.microsoft.com/office/powerpoint/2010/main" val="111731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3</a:t>
            </a:fld>
            <a:endParaRPr lang="en-US"/>
          </a:p>
        </p:txBody>
      </p:sp>
    </p:spTree>
    <p:extLst>
      <p:ext uri="{BB962C8B-B14F-4D97-AF65-F5344CB8AC3E}">
        <p14:creationId xmlns:p14="http://schemas.microsoft.com/office/powerpoint/2010/main" val="767551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30</a:t>
            </a:fld>
            <a:endParaRPr lang="en-US"/>
          </a:p>
        </p:txBody>
      </p:sp>
    </p:spTree>
    <p:extLst>
      <p:ext uri="{BB962C8B-B14F-4D97-AF65-F5344CB8AC3E}">
        <p14:creationId xmlns:p14="http://schemas.microsoft.com/office/powerpoint/2010/main" val="2907215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31</a:t>
            </a:fld>
            <a:endParaRPr lang="en-US"/>
          </a:p>
        </p:txBody>
      </p:sp>
    </p:spTree>
    <p:extLst>
      <p:ext uri="{BB962C8B-B14F-4D97-AF65-F5344CB8AC3E}">
        <p14:creationId xmlns:p14="http://schemas.microsoft.com/office/powerpoint/2010/main" val="4050852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32</a:t>
            </a:fld>
            <a:endParaRPr lang="en-US"/>
          </a:p>
        </p:txBody>
      </p:sp>
    </p:spTree>
    <p:extLst>
      <p:ext uri="{BB962C8B-B14F-4D97-AF65-F5344CB8AC3E}">
        <p14:creationId xmlns:p14="http://schemas.microsoft.com/office/powerpoint/2010/main" val="2762695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2CEBC9B-90D0-8943-B1FA-23CC5C0DDD10}" type="datetime1">
              <a:rPr lang="en-US" smtClean="0"/>
              <a:t>7/28/19</a:t>
            </a:fld>
            <a:endParaRPr lang="en-US" dirty="0"/>
          </a:p>
        </p:txBody>
      </p:sp>
      <p:sp>
        <p:nvSpPr>
          <p:cNvPr id="5" name="Footer Placeholder 4"/>
          <p:cNvSpPr>
            <a:spLocks noGrp="1"/>
          </p:cNvSpPr>
          <p:nvPr>
            <p:ph type="ftr" sz="quarter" idx="11"/>
          </p:nvPr>
        </p:nvSpPr>
        <p:spPr/>
        <p:txBody>
          <a:bodyPr/>
          <a:lstStyle/>
          <a:p>
            <a:r>
              <a:rPr lang="en-US"/>
              <a:t>NTL Alaska, Inc.</a:t>
            </a:r>
            <a:endParaRPr lang="en-US" dirty="0"/>
          </a:p>
        </p:txBody>
      </p:sp>
      <p:sp>
        <p:nvSpPr>
          <p:cNvPr id="6" name="Slide Number Placeholder 5"/>
          <p:cNvSpPr>
            <a:spLocks noGrp="1"/>
          </p:cNvSpPr>
          <p:nvPr>
            <p:ph type="sldNum" sz="quarter" idx="12"/>
          </p:nvPr>
        </p:nvSpPr>
        <p:spPr/>
        <p:txBody>
          <a:bodyPr/>
          <a:lstStyle/>
          <a:p>
            <a:fld id="{DCCB731E-6948-1048-9C64-3F803AA5ACA0}" type="slidenum">
              <a:rPr lang="en-US" smtClean="0"/>
              <a:pPr/>
              <a:t>33</a:t>
            </a:fld>
            <a:endParaRPr lang="en-US" dirty="0"/>
          </a:p>
        </p:txBody>
      </p:sp>
    </p:spTree>
    <p:extLst>
      <p:ext uri="{BB962C8B-B14F-4D97-AF65-F5344CB8AC3E}">
        <p14:creationId xmlns:p14="http://schemas.microsoft.com/office/powerpoint/2010/main" val="4220504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34</a:t>
            </a:fld>
            <a:endParaRPr lang="en-US"/>
          </a:p>
        </p:txBody>
      </p:sp>
    </p:spTree>
    <p:extLst>
      <p:ext uri="{BB962C8B-B14F-4D97-AF65-F5344CB8AC3E}">
        <p14:creationId xmlns:p14="http://schemas.microsoft.com/office/powerpoint/2010/main" val="931054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for exercise: 15 minutes; about half for preparing the examples and half for reporting to the class</a:t>
            </a:r>
          </a:p>
          <a:p>
            <a:endParaRPr lang="en-US" dirty="0"/>
          </a:p>
          <a:p>
            <a:r>
              <a:rPr lang="en-US" dirty="0"/>
              <a:t>One method to save time is to give each work group a flip chart sheet so they can write out their calculation and have it ready for the final presentation</a:t>
            </a:r>
          </a:p>
        </p:txBody>
      </p:sp>
      <p:sp>
        <p:nvSpPr>
          <p:cNvPr id="4" name="Slide Number Placeholder 3"/>
          <p:cNvSpPr>
            <a:spLocks noGrp="1"/>
          </p:cNvSpPr>
          <p:nvPr>
            <p:ph type="sldNum" sz="quarter" idx="5"/>
          </p:nvPr>
        </p:nvSpPr>
        <p:spPr/>
        <p:txBody>
          <a:bodyPr/>
          <a:lstStyle/>
          <a:p>
            <a:fld id="{A2FC3551-F181-4544-B403-A8C702D724DD}" type="slidenum">
              <a:rPr lang="en-US" smtClean="0"/>
              <a:t>35</a:t>
            </a:fld>
            <a:endParaRPr lang="en-US" dirty="0"/>
          </a:p>
        </p:txBody>
      </p:sp>
    </p:spTree>
    <p:extLst>
      <p:ext uri="{BB962C8B-B14F-4D97-AF65-F5344CB8AC3E}">
        <p14:creationId xmlns:p14="http://schemas.microsoft.com/office/powerpoint/2010/main" val="3618302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36</a:t>
            </a:fld>
            <a:endParaRPr lang="en-US" dirty="0"/>
          </a:p>
        </p:txBody>
      </p:sp>
    </p:spTree>
    <p:extLst>
      <p:ext uri="{BB962C8B-B14F-4D97-AF65-F5344CB8AC3E}">
        <p14:creationId xmlns:p14="http://schemas.microsoft.com/office/powerpoint/2010/main" val="325720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Dimensional analysis is presented in the book as a units only system. If the numerical values or quantities to be converted are also included in the equation setup, this system can replace the “Box Method” of conversions presented on pages 61 – 72. </a:t>
            </a:r>
          </a:p>
          <a:p>
            <a:endParaRPr lang="en-US" dirty="0"/>
          </a:p>
          <a:p>
            <a:r>
              <a:rPr lang="en-US" dirty="0"/>
              <a:t>One advantage of using dimensional analysis for conversions is you don’t have to guess whether the answer is going to be larger or smaller than the starting value. Cancellation of the units shows positively whether the conversion value is to be multiplied by or divided into the starting value. To conserve time, a slightly expanded version of dimensional analysis can replace most of the box method discussion in the text.</a:t>
            </a:r>
          </a:p>
          <a:p>
            <a:endParaRPr lang="en-US" dirty="0"/>
          </a:p>
          <a:p>
            <a:r>
              <a:rPr lang="en-US" dirty="0"/>
              <a:t>This slide and additional examples of dimensional analysis are presented under the section on conversions later in this chapter.</a:t>
            </a:r>
          </a:p>
        </p:txBody>
      </p:sp>
      <p:sp>
        <p:nvSpPr>
          <p:cNvPr id="4" name="Slide Number Placeholder 3"/>
          <p:cNvSpPr>
            <a:spLocks noGrp="1"/>
          </p:cNvSpPr>
          <p:nvPr>
            <p:ph type="sldNum" sz="quarter" idx="5"/>
          </p:nvPr>
        </p:nvSpPr>
        <p:spPr/>
        <p:txBody>
          <a:bodyPr/>
          <a:lstStyle/>
          <a:p>
            <a:fld id="{A2FC3551-F181-4544-B403-A8C702D724DD}" type="slidenum">
              <a:rPr lang="en-US" smtClean="0"/>
              <a:t>4</a:t>
            </a:fld>
            <a:endParaRPr lang="en-US"/>
          </a:p>
        </p:txBody>
      </p:sp>
    </p:spTree>
    <p:extLst>
      <p:ext uri="{BB962C8B-B14F-4D97-AF65-F5344CB8AC3E}">
        <p14:creationId xmlns:p14="http://schemas.microsoft.com/office/powerpoint/2010/main" val="360696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5</a:t>
            </a:fld>
            <a:endParaRPr lang="en-US"/>
          </a:p>
        </p:txBody>
      </p:sp>
    </p:spTree>
    <p:extLst>
      <p:ext uri="{BB962C8B-B14F-4D97-AF65-F5344CB8AC3E}">
        <p14:creationId xmlns:p14="http://schemas.microsoft.com/office/powerpoint/2010/main" val="48539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6</a:t>
            </a:fld>
            <a:endParaRPr lang="en-US"/>
          </a:p>
        </p:txBody>
      </p:sp>
    </p:spTree>
    <p:extLst>
      <p:ext uri="{BB962C8B-B14F-4D97-AF65-F5344CB8AC3E}">
        <p14:creationId xmlns:p14="http://schemas.microsoft.com/office/powerpoint/2010/main" val="387082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7</a:t>
            </a:fld>
            <a:endParaRPr lang="en-US"/>
          </a:p>
        </p:txBody>
      </p:sp>
    </p:spTree>
    <p:extLst>
      <p:ext uri="{BB962C8B-B14F-4D97-AF65-F5344CB8AC3E}">
        <p14:creationId xmlns:p14="http://schemas.microsoft.com/office/powerpoint/2010/main" val="387124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8</a:t>
            </a:fld>
            <a:endParaRPr lang="en-US"/>
          </a:p>
        </p:txBody>
      </p:sp>
    </p:spTree>
    <p:extLst>
      <p:ext uri="{BB962C8B-B14F-4D97-AF65-F5344CB8AC3E}">
        <p14:creationId xmlns:p14="http://schemas.microsoft.com/office/powerpoint/2010/main" val="369236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9</a:t>
            </a:fld>
            <a:endParaRPr lang="en-US"/>
          </a:p>
        </p:txBody>
      </p:sp>
    </p:spTree>
    <p:extLst>
      <p:ext uri="{BB962C8B-B14F-4D97-AF65-F5344CB8AC3E}">
        <p14:creationId xmlns:p14="http://schemas.microsoft.com/office/powerpoint/2010/main" val="210233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AC48-91DB-5048-8C65-8BC947552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13474-A6BA-DF4F-82FF-4CF6350F7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328B3-421A-D943-8B08-B4DEEB5D13CE}"/>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5" name="Footer Placeholder 4">
            <a:extLst>
              <a:ext uri="{FF2B5EF4-FFF2-40B4-BE49-F238E27FC236}">
                <a16:creationId xmlns:a16="http://schemas.microsoft.com/office/drawing/2014/main" id="{3F52D9F2-C950-C841-B874-C6668665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15C64-7B66-D646-BB98-F3374522082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74093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2ECE-9D78-1F45-B41E-8108B2880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D1D52-7DF1-7E44-828D-BCB7545AE9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AF80-0639-C048-B368-7D46D2DAB15E}"/>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5" name="Footer Placeholder 4">
            <a:extLst>
              <a:ext uri="{FF2B5EF4-FFF2-40B4-BE49-F238E27FC236}">
                <a16:creationId xmlns:a16="http://schemas.microsoft.com/office/drawing/2014/main" id="{0A09DBED-9ED0-F540-888F-5685048AE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BBBDC-459A-0B40-8C87-515E67BBFA9F}"/>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595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D014F-575A-3547-A071-5ED5C3E55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9A60D-1822-E540-9317-4E3D35A8EE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EC48-3DC4-9A48-8616-6EE29CD59DE6}"/>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5" name="Footer Placeholder 4">
            <a:extLst>
              <a:ext uri="{FF2B5EF4-FFF2-40B4-BE49-F238E27FC236}">
                <a16:creationId xmlns:a16="http://schemas.microsoft.com/office/drawing/2014/main" id="{B9E06466-E700-3841-ABE3-E8D2FD77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6F410-8835-974D-AB31-2A244233A55A}"/>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4887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431-FB24-2E4C-8815-AA1C6F0A2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4D77-A0CE-5344-BA75-E86BECC1E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84D7-30F5-2E4D-AC01-B36BD9062109}"/>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5" name="Footer Placeholder 4">
            <a:extLst>
              <a:ext uri="{FF2B5EF4-FFF2-40B4-BE49-F238E27FC236}">
                <a16:creationId xmlns:a16="http://schemas.microsoft.com/office/drawing/2014/main" id="{711A8065-A1CF-844A-8A5E-DAA1325A6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BD1AB-99AC-1346-AC8D-62D3032339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3655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014-942E-FF4F-BD6F-5C19E0FC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09A3D-EB7B-0148-A802-6D4EF945D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EB1D2-CD6F-0C48-BE2F-FA328211E4E4}"/>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5" name="Footer Placeholder 4">
            <a:extLst>
              <a:ext uri="{FF2B5EF4-FFF2-40B4-BE49-F238E27FC236}">
                <a16:creationId xmlns:a16="http://schemas.microsoft.com/office/drawing/2014/main" id="{7B1911F8-3C1C-6642-8556-B71B3325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06337-8E66-D34A-8C34-AA2C19260A3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1681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CEF4-AF70-7742-B994-3636E5D35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E38B5-3087-CD44-A6ED-AF913DA90F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F902E-9FC2-3D4A-AE2C-96A8FB05B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84E4-F84F-654C-9AA3-9DC7EA30B939}"/>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6" name="Footer Placeholder 5">
            <a:extLst>
              <a:ext uri="{FF2B5EF4-FFF2-40B4-BE49-F238E27FC236}">
                <a16:creationId xmlns:a16="http://schemas.microsoft.com/office/drawing/2014/main" id="{477B7BD8-7857-584A-B098-48F11682B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EC97B-D595-1F42-A650-71AF6CCBE12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900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BF78-AB92-9245-827E-3FBBAE675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B90BE-3C26-1942-BE43-1323E5A91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DCE21-A916-4D4C-A976-E2D394949F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EC90C-A193-C44D-A46F-AB68A7CDB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E42432-F1DD-1645-AAE0-307CD3E4B3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10913-0905-BF4B-AB6D-8B1495BB002D}"/>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8" name="Footer Placeholder 7">
            <a:extLst>
              <a:ext uri="{FF2B5EF4-FFF2-40B4-BE49-F238E27FC236}">
                <a16:creationId xmlns:a16="http://schemas.microsoft.com/office/drawing/2014/main" id="{662C8D34-3BA1-D641-A9A2-C60C47452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A57F0-8BA3-7445-ACFD-A62427298083}"/>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96480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0330-ED29-3446-AD41-454CC4EC01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6105B-ECC1-8E4C-A0F7-74FF80A7A6F1}"/>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4" name="Footer Placeholder 3">
            <a:extLst>
              <a:ext uri="{FF2B5EF4-FFF2-40B4-BE49-F238E27FC236}">
                <a16:creationId xmlns:a16="http://schemas.microsoft.com/office/drawing/2014/main" id="{5FD6634C-A09B-9642-85EA-039AB03BF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8A792-56CF-AF40-B7B8-B8116BD07B6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6608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D796B-7EA5-4E4E-8B72-A6AB4DD910F6}"/>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3" name="Footer Placeholder 2">
            <a:extLst>
              <a:ext uri="{FF2B5EF4-FFF2-40B4-BE49-F238E27FC236}">
                <a16:creationId xmlns:a16="http://schemas.microsoft.com/office/drawing/2014/main" id="{44B5A974-1A57-B14E-9A92-7F25198FA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DE8F51-F9AE-C948-9979-36A54E6BDC66}"/>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8104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66C0-F250-CA4A-9792-DB7ADDEB2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C6A8F7-DD39-CB4F-A944-72AF4B3F8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BFE9A-EEC0-6048-B582-51859EC9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287B62-88C8-5A47-B442-BB60DC2F608B}"/>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6" name="Footer Placeholder 5">
            <a:extLst>
              <a:ext uri="{FF2B5EF4-FFF2-40B4-BE49-F238E27FC236}">
                <a16:creationId xmlns:a16="http://schemas.microsoft.com/office/drawing/2014/main" id="{42CEBFD1-7479-3B4F-BBA5-BBFE7E2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78DF-2537-6748-82EC-A746BDA5DD70}"/>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18312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347-B436-DE40-B726-820C992AA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6EB99-CD18-0940-873A-46FC8E511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A37E52-1FF4-454D-8904-C31089C9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81B98-7A30-8F42-A34E-9C8DE10DBF5A}"/>
              </a:ext>
            </a:extLst>
          </p:cNvPr>
          <p:cNvSpPr>
            <a:spLocks noGrp="1"/>
          </p:cNvSpPr>
          <p:nvPr>
            <p:ph type="dt" sz="half" idx="10"/>
          </p:nvPr>
        </p:nvSpPr>
        <p:spPr/>
        <p:txBody>
          <a:bodyPr/>
          <a:lstStyle/>
          <a:p>
            <a:fld id="{C0618284-355E-DF45-AD75-EBD792E6C90A}" type="datetimeFigureOut">
              <a:rPr lang="en-US" smtClean="0"/>
              <a:t>7/28/19</a:t>
            </a:fld>
            <a:endParaRPr lang="en-US"/>
          </a:p>
        </p:txBody>
      </p:sp>
      <p:sp>
        <p:nvSpPr>
          <p:cNvPr id="6" name="Footer Placeholder 5">
            <a:extLst>
              <a:ext uri="{FF2B5EF4-FFF2-40B4-BE49-F238E27FC236}">
                <a16:creationId xmlns:a16="http://schemas.microsoft.com/office/drawing/2014/main" id="{01E047B3-03DB-2443-8632-650C361B5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D4D31-96F9-7F40-83C0-CF18E204CA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5143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116E-E01F-334D-800B-BC00DF8E7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DC9CE-4B4E-5643-9CF3-44B4BA973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0A81-3BBD-3246-9BF7-86389DFC0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8284-355E-DF45-AD75-EBD792E6C90A}" type="datetimeFigureOut">
              <a:rPr lang="en-US" smtClean="0"/>
              <a:t>7/28/19</a:t>
            </a:fld>
            <a:endParaRPr lang="en-US"/>
          </a:p>
        </p:txBody>
      </p:sp>
      <p:sp>
        <p:nvSpPr>
          <p:cNvPr id="5" name="Footer Placeholder 4">
            <a:extLst>
              <a:ext uri="{FF2B5EF4-FFF2-40B4-BE49-F238E27FC236}">
                <a16:creationId xmlns:a16="http://schemas.microsoft.com/office/drawing/2014/main" id="{15CF6F2D-8B62-654B-ABD5-0533F746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07E01-D218-C146-AA26-6EC448421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955B-4345-D84F-A229-1BA4C4B8BBED}" type="slidenum">
              <a:rPr lang="en-US" smtClean="0"/>
              <a:t>‹#›</a:t>
            </a:fld>
            <a:endParaRPr lang="en-US"/>
          </a:p>
        </p:txBody>
      </p:sp>
    </p:spTree>
    <p:extLst>
      <p:ext uri="{BB962C8B-B14F-4D97-AF65-F5344CB8AC3E}">
        <p14:creationId xmlns:p14="http://schemas.microsoft.com/office/powerpoint/2010/main" val="321179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tiff"/></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AF5F-3B3F-B640-B43F-F7711DFDC766}"/>
              </a:ext>
            </a:extLst>
          </p:cNvPr>
          <p:cNvSpPr>
            <a:spLocks noGrp="1"/>
          </p:cNvSpPr>
          <p:nvPr>
            <p:ph type="ctrTitle"/>
          </p:nvPr>
        </p:nvSpPr>
        <p:spPr>
          <a:xfrm>
            <a:off x="722489" y="632178"/>
            <a:ext cx="9144000" cy="2427111"/>
          </a:xfrm>
        </p:spPr>
        <p:txBody>
          <a:bodyPr>
            <a:normAutofit/>
          </a:bodyPr>
          <a:lstStyle/>
          <a:p>
            <a:r>
              <a:rPr lang="en-US" sz="6600" b="1" dirty="0"/>
              <a:t>CHAPTER 2</a:t>
            </a:r>
          </a:p>
        </p:txBody>
      </p:sp>
      <p:sp>
        <p:nvSpPr>
          <p:cNvPr id="3" name="Subtitle 2">
            <a:extLst>
              <a:ext uri="{FF2B5EF4-FFF2-40B4-BE49-F238E27FC236}">
                <a16:creationId xmlns:a16="http://schemas.microsoft.com/office/drawing/2014/main" id="{B16592DA-EC9D-244B-88CA-04FEC28EB178}"/>
              </a:ext>
            </a:extLst>
          </p:cNvPr>
          <p:cNvSpPr>
            <a:spLocks noGrp="1"/>
          </p:cNvSpPr>
          <p:nvPr>
            <p:ph type="subTitle" idx="1"/>
          </p:nvPr>
        </p:nvSpPr>
        <p:spPr>
          <a:xfrm>
            <a:off x="259644" y="4136408"/>
            <a:ext cx="8139289" cy="1655762"/>
          </a:xfrm>
        </p:spPr>
        <p:txBody>
          <a:bodyPr>
            <a:normAutofit/>
          </a:bodyPr>
          <a:lstStyle/>
          <a:p>
            <a:r>
              <a:rPr lang="en-US" sz="4000" b="1" dirty="0"/>
              <a:t>Operator Math</a:t>
            </a:r>
          </a:p>
        </p:txBody>
      </p:sp>
      <p:pic>
        <p:nvPicPr>
          <p:cNvPr id="5" name="Picture 4">
            <a:extLst>
              <a:ext uri="{FF2B5EF4-FFF2-40B4-BE49-F238E27FC236}">
                <a16:creationId xmlns:a16="http://schemas.microsoft.com/office/drawing/2014/main" id="{377E4ABC-53A4-0642-8465-8034103F0335}"/>
              </a:ext>
            </a:extLst>
          </p:cNvPr>
          <p:cNvPicPr>
            <a:picLocks noChangeAspect="1"/>
          </p:cNvPicPr>
          <p:nvPr/>
        </p:nvPicPr>
        <p:blipFill>
          <a:blip r:embed="rId3"/>
          <a:stretch>
            <a:fillRect/>
          </a:stretch>
        </p:blipFill>
        <p:spPr>
          <a:xfrm>
            <a:off x="8551333" y="3287889"/>
            <a:ext cx="3352800" cy="3352800"/>
          </a:xfrm>
          <a:prstGeom prst="rect">
            <a:avLst/>
          </a:prstGeom>
        </p:spPr>
      </p:pic>
    </p:spTree>
    <p:extLst>
      <p:ext uri="{BB962C8B-B14F-4D97-AF65-F5344CB8AC3E}">
        <p14:creationId xmlns:p14="http://schemas.microsoft.com/office/powerpoint/2010/main" val="119805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77B4-C496-2B44-AFA9-7DC3BA25F873}"/>
              </a:ext>
            </a:extLst>
          </p:cNvPr>
          <p:cNvSpPr>
            <a:spLocks noGrp="1"/>
          </p:cNvSpPr>
          <p:nvPr>
            <p:ph type="title"/>
          </p:nvPr>
        </p:nvSpPr>
        <p:spPr>
          <a:xfrm>
            <a:off x="838200" y="365125"/>
            <a:ext cx="10515600" cy="1202417"/>
          </a:xfrm>
        </p:spPr>
        <p:txBody>
          <a:bodyPr/>
          <a:lstStyle/>
          <a:p>
            <a:r>
              <a:rPr lang="en-US" b="1" dirty="0"/>
              <a:t>Ratios and Proportions</a:t>
            </a:r>
          </a:p>
        </p:txBody>
      </p:sp>
      <p:sp>
        <p:nvSpPr>
          <p:cNvPr id="3" name="Content Placeholder 2">
            <a:extLst>
              <a:ext uri="{FF2B5EF4-FFF2-40B4-BE49-F238E27FC236}">
                <a16:creationId xmlns:a16="http://schemas.microsoft.com/office/drawing/2014/main" id="{A0235C63-4B13-3C46-97E9-2883C32D7693}"/>
              </a:ext>
            </a:extLst>
          </p:cNvPr>
          <p:cNvSpPr>
            <a:spLocks noGrp="1"/>
          </p:cNvSpPr>
          <p:nvPr>
            <p:ph idx="1"/>
          </p:nvPr>
        </p:nvSpPr>
        <p:spPr>
          <a:xfrm>
            <a:off x="838200" y="1567542"/>
            <a:ext cx="10515600" cy="4762005"/>
          </a:xfrm>
        </p:spPr>
        <p:txBody>
          <a:bodyPr>
            <a:normAutofit/>
          </a:bodyPr>
          <a:lstStyle/>
          <a:p>
            <a:pPr>
              <a:spcBef>
                <a:spcPts val="1200"/>
              </a:spcBef>
              <a:spcAft>
                <a:spcPts val="600"/>
              </a:spcAft>
            </a:pPr>
            <a:r>
              <a:rPr lang="en-US" dirty="0"/>
              <a:t>A ratio is the relationship between two numbers and may be written with a colon, e.g. 1:2 or as a fraction, e.g. ½ </a:t>
            </a:r>
          </a:p>
          <a:p>
            <a:pPr>
              <a:spcBef>
                <a:spcPts val="1200"/>
              </a:spcBef>
              <a:spcAft>
                <a:spcPts val="600"/>
              </a:spcAft>
            </a:pPr>
            <a:r>
              <a:rPr lang="en-US" dirty="0"/>
              <a:t>If two ratios are equal, then they are said to be in proportion or proportionate</a:t>
            </a:r>
          </a:p>
          <a:p>
            <a:pPr>
              <a:spcBef>
                <a:spcPts val="1200"/>
              </a:spcBef>
              <a:spcAft>
                <a:spcPts val="600"/>
              </a:spcAft>
            </a:pPr>
            <a:r>
              <a:rPr lang="en-US" dirty="0"/>
              <a:t>To determine if two ratios are proportionate, cross multiply the numerators and denominators</a:t>
            </a:r>
          </a:p>
          <a:p>
            <a:pPr lvl="1">
              <a:spcBef>
                <a:spcPts val="1200"/>
              </a:spcBef>
              <a:spcAft>
                <a:spcPts val="600"/>
              </a:spcAft>
            </a:pPr>
            <a:r>
              <a:rPr lang="en-US" dirty="0"/>
              <a:t>Example: are 10/30 and 2/6 proportionate?</a:t>
            </a:r>
          </a:p>
          <a:p>
            <a:pPr lvl="2">
              <a:spcBef>
                <a:spcPts val="1200"/>
              </a:spcBef>
              <a:spcAft>
                <a:spcPts val="600"/>
              </a:spcAft>
              <a:buFont typeface="Wingdings" pitchFamily="2" charset="2"/>
              <a:buChar char="Ø"/>
            </a:pPr>
            <a:r>
              <a:rPr lang="en-US" dirty="0"/>
              <a:t>Multiply 10 x 6 = 60 and 30 x 2 = 60; 60 = 60</a:t>
            </a:r>
          </a:p>
          <a:p>
            <a:pPr lvl="2">
              <a:spcBef>
                <a:spcPts val="1200"/>
              </a:spcBef>
              <a:spcAft>
                <a:spcPts val="600"/>
              </a:spcAft>
              <a:buFont typeface="Wingdings" pitchFamily="2" charset="2"/>
              <a:buChar char="Ø"/>
            </a:pPr>
            <a:r>
              <a:rPr lang="en-US" u="sng" dirty="0"/>
              <a:t>Yes, these two ratios are proportionate</a:t>
            </a:r>
          </a:p>
          <a:p>
            <a:endParaRPr lang="en-US" dirty="0"/>
          </a:p>
        </p:txBody>
      </p:sp>
    </p:spTree>
    <p:extLst>
      <p:ext uri="{BB962C8B-B14F-4D97-AF65-F5344CB8AC3E}">
        <p14:creationId xmlns:p14="http://schemas.microsoft.com/office/powerpoint/2010/main" val="23788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77B4-C496-2B44-AFA9-7DC3BA25F873}"/>
              </a:ext>
            </a:extLst>
          </p:cNvPr>
          <p:cNvSpPr>
            <a:spLocks noGrp="1"/>
          </p:cNvSpPr>
          <p:nvPr>
            <p:ph type="title"/>
          </p:nvPr>
        </p:nvSpPr>
        <p:spPr/>
        <p:txBody>
          <a:bodyPr/>
          <a:lstStyle/>
          <a:p>
            <a:r>
              <a:rPr lang="en-US" b="1" dirty="0"/>
              <a:t>Ratios and Proportions</a:t>
            </a:r>
          </a:p>
        </p:txBody>
      </p:sp>
      <p:sp>
        <p:nvSpPr>
          <p:cNvPr id="3" name="Content Placeholder 2">
            <a:extLst>
              <a:ext uri="{FF2B5EF4-FFF2-40B4-BE49-F238E27FC236}">
                <a16:creationId xmlns:a16="http://schemas.microsoft.com/office/drawing/2014/main" id="{A0235C63-4B13-3C46-97E9-2883C32D7693}"/>
              </a:ext>
            </a:extLst>
          </p:cNvPr>
          <p:cNvSpPr>
            <a:spLocks noGrp="1"/>
          </p:cNvSpPr>
          <p:nvPr>
            <p:ph idx="1"/>
          </p:nvPr>
        </p:nvSpPr>
        <p:spPr>
          <a:xfrm>
            <a:off x="838200" y="1690688"/>
            <a:ext cx="10515600" cy="4351338"/>
          </a:xfrm>
        </p:spPr>
        <p:txBody>
          <a:bodyPr/>
          <a:lstStyle/>
          <a:p>
            <a:pPr>
              <a:spcBef>
                <a:spcPts val="1200"/>
              </a:spcBef>
              <a:spcAft>
                <a:spcPts val="600"/>
              </a:spcAft>
            </a:pPr>
            <a:r>
              <a:rPr lang="en-US" dirty="0"/>
              <a:t>A practical application is to determine how much chemical to add to a stock solution when the strength is to be changed or how much to reset a chemical pump to if the dosage is to be changed.</a:t>
            </a:r>
          </a:p>
          <a:p>
            <a:pPr>
              <a:spcBef>
                <a:spcPts val="1200"/>
              </a:spcBef>
              <a:spcAft>
                <a:spcPts val="600"/>
              </a:spcAft>
            </a:pPr>
            <a:r>
              <a:rPr lang="en-US" dirty="0"/>
              <a:t>To set up a proportional problem, determine if the answer is going to be larger or smaller than the starting value. If it is smaller, the unknown value (x) should be placed in the numerator of one of the fractions being compared, and if it is larger the unknown value (x) is placed in the denominator. </a:t>
            </a:r>
          </a:p>
          <a:p>
            <a:pPr>
              <a:spcBef>
                <a:spcPts val="1200"/>
              </a:spcBef>
              <a:spcAft>
                <a:spcPts val="600"/>
              </a:spcAft>
            </a:pPr>
            <a:r>
              <a:rPr lang="en-US" dirty="0"/>
              <a:t>The problem is then solved by rearranging the equation to solve for x.</a:t>
            </a:r>
          </a:p>
        </p:txBody>
      </p:sp>
    </p:spTree>
    <p:extLst>
      <p:ext uri="{BB962C8B-B14F-4D97-AF65-F5344CB8AC3E}">
        <p14:creationId xmlns:p14="http://schemas.microsoft.com/office/powerpoint/2010/main" val="253930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77B4-C496-2B44-AFA9-7DC3BA25F873}"/>
              </a:ext>
            </a:extLst>
          </p:cNvPr>
          <p:cNvSpPr>
            <a:spLocks noGrp="1"/>
          </p:cNvSpPr>
          <p:nvPr>
            <p:ph type="title"/>
          </p:nvPr>
        </p:nvSpPr>
        <p:spPr/>
        <p:txBody>
          <a:bodyPr/>
          <a:lstStyle/>
          <a:p>
            <a:r>
              <a:rPr lang="en-US" b="1" dirty="0"/>
              <a:t>Ratios and Proportions</a:t>
            </a:r>
          </a:p>
        </p:txBody>
      </p:sp>
      <p:sp>
        <p:nvSpPr>
          <p:cNvPr id="3" name="Content Placeholder 2">
            <a:extLst>
              <a:ext uri="{FF2B5EF4-FFF2-40B4-BE49-F238E27FC236}">
                <a16:creationId xmlns:a16="http://schemas.microsoft.com/office/drawing/2014/main" id="{A0235C63-4B13-3C46-97E9-2883C32D7693}"/>
              </a:ext>
            </a:extLst>
          </p:cNvPr>
          <p:cNvSpPr>
            <a:spLocks noGrp="1"/>
          </p:cNvSpPr>
          <p:nvPr>
            <p:ph idx="1"/>
          </p:nvPr>
        </p:nvSpPr>
        <p:spPr>
          <a:xfrm>
            <a:off x="838200" y="1690688"/>
            <a:ext cx="10515600" cy="4351338"/>
          </a:xfrm>
        </p:spPr>
        <p:txBody>
          <a:bodyPr/>
          <a:lstStyle/>
          <a:p>
            <a:pPr>
              <a:spcBef>
                <a:spcPts val="600"/>
              </a:spcBef>
              <a:spcAft>
                <a:spcPts val="600"/>
              </a:spcAft>
            </a:pPr>
            <a:r>
              <a:rPr lang="en-US" dirty="0"/>
              <a:t>Example: A chemical feed pump is dosing 75 ml/minute of chlorine solution to a flow rate of 250 </a:t>
            </a:r>
            <a:r>
              <a:rPr lang="en-US" dirty="0" err="1"/>
              <a:t>gpm</a:t>
            </a:r>
            <a:r>
              <a:rPr lang="en-US" dirty="0"/>
              <a:t>. If the flow rate is reduced to 185 </a:t>
            </a:r>
            <a:r>
              <a:rPr lang="en-US" dirty="0" err="1"/>
              <a:t>gpm</a:t>
            </a:r>
            <a:r>
              <a:rPr lang="en-US" dirty="0"/>
              <a:t>, what should the output of the chemical feed pump be adjusted to in ml/minute?</a:t>
            </a:r>
          </a:p>
          <a:p>
            <a:pPr>
              <a:spcBef>
                <a:spcPts val="600"/>
              </a:spcBef>
              <a:spcAft>
                <a:spcPts val="600"/>
              </a:spcAft>
            </a:pPr>
            <a:r>
              <a:rPr lang="en-US" dirty="0"/>
              <a:t>The answer will be smaller than the starting value, so set up the ratios as follows:</a:t>
            </a:r>
          </a:p>
          <a:p>
            <a:pPr marL="0" indent="0">
              <a:spcBef>
                <a:spcPts val="600"/>
              </a:spcBef>
              <a:spcAft>
                <a:spcPts val="600"/>
              </a:spcAft>
              <a:buNone/>
            </a:pPr>
            <a:r>
              <a:rPr lang="en-US" dirty="0"/>
              <a:t>	</a:t>
            </a:r>
            <a:r>
              <a:rPr lang="en-US" u="sng" dirty="0"/>
              <a:t>X</a:t>
            </a:r>
            <a:r>
              <a:rPr lang="en-US" dirty="0"/>
              <a:t>    =	</a:t>
            </a:r>
            <a:r>
              <a:rPr lang="en-US" u="sng" dirty="0"/>
              <a:t>185</a:t>
            </a:r>
            <a:r>
              <a:rPr lang="en-US" dirty="0"/>
              <a:t>		Rearrange: X = </a:t>
            </a:r>
            <a:r>
              <a:rPr lang="en-US" u="sng" dirty="0"/>
              <a:t>185 x 75</a:t>
            </a:r>
          </a:p>
          <a:p>
            <a:pPr marL="0" indent="0">
              <a:spcBef>
                <a:spcPts val="600"/>
              </a:spcBef>
              <a:spcAft>
                <a:spcPts val="600"/>
              </a:spcAft>
              <a:buNone/>
            </a:pPr>
            <a:r>
              <a:rPr lang="en-US" dirty="0"/>
              <a:t>	75	250					250</a:t>
            </a:r>
          </a:p>
          <a:p>
            <a:pPr>
              <a:spcBef>
                <a:spcPts val="600"/>
              </a:spcBef>
              <a:spcAft>
                <a:spcPts val="600"/>
              </a:spcAft>
            </a:pPr>
            <a:r>
              <a:rPr lang="en-US" u="sng" dirty="0"/>
              <a:t>X = 55.5 ml/minute</a:t>
            </a:r>
          </a:p>
        </p:txBody>
      </p:sp>
    </p:spTree>
    <p:extLst>
      <p:ext uri="{BB962C8B-B14F-4D97-AF65-F5344CB8AC3E}">
        <p14:creationId xmlns:p14="http://schemas.microsoft.com/office/powerpoint/2010/main" val="50105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a:xfrm>
            <a:off x="598026" y="376699"/>
            <a:ext cx="10995948" cy="1625721"/>
          </a:xfrm>
        </p:spPr>
        <p:txBody>
          <a:bodyPr/>
          <a:lstStyle/>
          <a:p>
            <a:r>
              <a:rPr lang="en-US" b="1" dirty="0"/>
              <a:t>Video Clip: Operator Math 1</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a:xfrm>
            <a:off x="838200" y="2199189"/>
            <a:ext cx="10515600" cy="3977773"/>
          </a:xfrm>
        </p:spPr>
        <p:txBody>
          <a:bodyPr/>
          <a:lstStyle/>
          <a:p>
            <a:r>
              <a:rPr lang="en-US" dirty="0">
                <a:hlinkClick r:id="rId3"/>
              </a:rPr>
              <a:t>www.awwa.org/wsovideoclips</a:t>
            </a:r>
            <a:r>
              <a:rPr lang="en-US" dirty="0"/>
              <a:t> </a:t>
            </a:r>
          </a:p>
        </p:txBody>
      </p:sp>
    </p:spTree>
    <p:extLst>
      <p:ext uri="{BB962C8B-B14F-4D97-AF65-F5344CB8AC3E}">
        <p14:creationId xmlns:p14="http://schemas.microsoft.com/office/powerpoint/2010/main" val="61253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6C93-FC72-4B4C-8292-A71E061B4630}"/>
              </a:ext>
            </a:extLst>
          </p:cNvPr>
          <p:cNvSpPr>
            <a:spLocks noGrp="1"/>
          </p:cNvSpPr>
          <p:nvPr>
            <p:ph type="title"/>
          </p:nvPr>
        </p:nvSpPr>
        <p:spPr/>
        <p:txBody>
          <a:bodyPr/>
          <a:lstStyle/>
          <a:p>
            <a:r>
              <a:rPr lang="en-US" b="1" dirty="0"/>
              <a:t>Averages</a:t>
            </a:r>
          </a:p>
        </p:txBody>
      </p:sp>
      <p:sp>
        <p:nvSpPr>
          <p:cNvPr id="3" name="Content Placeholder 2">
            <a:extLst>
              <a:ext uri="{FF2B5EF4-FFF2-40B4-BE49-F238E27FC236}">
                <a16:creationId xmlns:a16="http://schemas.microsoft.com/office/drawing/2014/main" id="{A463CD2F-017C-294B-A7DE-ECAADEB1FB70}"/>
              </a:ext>
            </a:extLst>
          </p:cNvPr>
          <p:cNvSpPr>
            <a:spLocks noGrp="1"/>
          </p:cNvSpPr>
          <p:nvPr>
            <p:ph idx="1"/>
          </p:nvPr>
        </p:nvSpPr>
        <p:spPr/>
        <p:txBody>
          <a:bodyPr/>
          <a:lstStyle/>
          <a:p>
            <a:pPr>
              <a:spcBef>
                <a:spcPts val="1200"/>
              </a:spcBef>
              <a:spcAft>
                <a:spcPts val="600"/>
              </a:spcAft>
            </a:pPr>
            <a:r>
              <a:rPr lang="en-US" dirty="0"/>
              <a:t>The arithmetic average (or arithmetic mean) is equal to the sum of all values divided by the number of values being averaged</a:t>
            </a:r>
          </a:p>
          <a:p>
            <a:pPr>
              <a:spcBef>
                <a:spcPts val="1200"/>
              </a:spcBef>
              <a:spcAft>
                <a:spcPts val="600"/>
              </a:spcAft>
            </a:pPr>
            <a:r>
              <a:rPr lang="en-US" dirty="0"/>
              <a:t>Example: The following pump operating hours from a well were recorded for one week: 5.6, 4.8, 6.3, 7.2, 5.9, 8.1, and 4.4. What is the average hours of pump operation per day?</a:t>
            </a:r>
          </a:p>
          <a:p>
            <a:pPr lvl="1">
              <a:spcBef>
                <a:spcPts val="1200"/>
              </a:spcBef>
              <a:spcAft>
                <a:spcPts val="600"/>
              </a:spcAft>
              <a:buFont typeface="Wingdings" pitchFamily="2" charset="2"/>
              <a:buChar char="Ø"/>
            </a:pPr>
            <a:r>
              <a:rPr lang="en-US" dirty="0"/>
              <a:t> 5.6 + 4.8 + 6.3 + 7.2 + 5.9 + 8.1 + 4.4 = 42.3</a:t>
            </a:r>
          </a:p>
          <a:p>
            <a:pPr lvl="1">
              <a:spcBef>
                <a:spcPts val="1200"/>
              </a:spcBef>
              <a:spcAft>
                <a:spcPts val="600"/>
              </a:spcAft>
              <a:buFont typeface="Wingdings" pitchFamily="2" charset="2"/>
              <a:buChar char="Ø"/>
            </a:pPr>
            <a:r>
              <a:rPr lang="en-US" dirty="0"/>
              <a:t> 42.3/7 = 6.042857</a:t>
            </a:r>
          </a:p>
          <a:p>
            <a:pPr lvl="1">
              <a:spcBef>
                <a:spcPts val="1200"/>
              </a:spcBef>
              <a:spcAft>
                <a:spcPts val="600"/>
              </a:spcAft>
              <a:buFont typeface="Wingdings" pitchFamily="2" charset="2"/>
              <a:buChar char="Ø"/>
            </a:pPr>
            <a:r>
              <a:rPr lang="en-US" dirty="0"/>
              <a:t> Round to the tenths position (which = the accuracy of the data) = </a:t>
            </a:r>
            <a:r>
              <a:rPr lang="en-US" u="sng" dirty="0"/>
              <a:t>6.0 hours</a:t>
            </a:r>
          </a:p>
        </p:txBody>
      </p:sp>
    </p:spTree>
    <p:extLst>
      <p:ext uri="{BB962C8B-B14F-4D97-AF65-F5344CB8AC3E}">
        <p14:creationId xmlns:p14="http://schemas.microsoft.com/office/powerpoint/2010/main" val="38814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99D7-B7C2-2D47-88AF-50C4FDC77BBC}"/>
              </a:ext>
            </a:extLst>
          </p:cNvPr>
          <p:cNvSpPr>
            <a:spLocks noGrp="1"/>
          </p:cNvSpPr>
          <p:nvPr>
            <p:ph type="title"/>
          </p:nvPr>
        </p:nvSpPr>
        <p:spPr>
          <a:xfrm>
            <a:off x="1981200" y="210394"/>
            <a:ext cx="8229600" cy="1019596"/>
          </a:xfrm>
        </p:spPr>
        <p:txBody>
          <a:bodyPr>
            <a:normAutofit/>
          </a:bodyPr>
          <a:lstStyle/>
          <a:p>
            <a:r>
              <a:rPr lang="en-US" b="1" dirty="0"/>
              <a:t>Percent &amp; Percent Removal</a:t>
            </a:r>
          </a:p>
        </p:txBody>
      </p:sp>
      <p:sp>
        <p:nvSpPr>
          <p:cNvPr id="3" name="Content Placeholder 2">
            <a:extLst>
              <a:ext uri="{FF2B5EF4-FFF2-40B4-BE49-F238E27FC236}">
                <a16:creationId xmlns:a16="http://schemas.microsoft.com/office/drawing/2014/main" id="{9D877A32-19A5-0A44-BFA1-A8CEB5474742}"/>
              </a:ext>
            </a:extLst>
          </p:cNvPr>
          <p:cNvSpPr>
            <a:spLocks noGrp="1"/>
          </p:cNvSpPr>
          <p:nvPr>
            <p:ph idx="1"/>
          </p:nvPr>
        </p:nvSpPr>
        <p:spPr>
          <a:xfrm>
            <a:off x="1981200" y="1229990"/>
            <a:ext cx="8229600" cy="5365020"/>
          </a:xfrm>
        </p:spPr>
        <p:txBody>
          <a:bodyPr>
            <a:normAutofit/>
          </a:bodyPr>
          <a:lstStyle/>
          <a:p>
            <a:r>
              <a:rPr lang="en-US" b="1" dirty="0"/>
              <a:t>% = Percent or </a:t>
            </a:r>
            <a:r>
              <a:rPr lang="en-US" b="1" i="1" dirty="0"/>
              <a:t>per centum </a:t>
            </a:r>
            <a:r>
              <a:rPr lang="en-US" b="1" dirty="0"/>
              <a:t>(divided by 100)</a:t>
            </a:r>
          </a:p>
          <a:p>
            <a:pPr lvl="1">
              <a:buFont typeface="Arial" panose="020B0604020202020204" pitchFamily="34" charset="0"/>
              <a:buChar char="•"/>
            </a:pPr>
            <a:r>
              <a:rPr lang="en-US" b="1" dirty="0"/>
              <a:t>Convert % to decimal fraction by dividing by 100</a:t>
            </a:r>
          </a:p>
          <a:p>
            <a:pPr lvl="2">
              <a:buFont typeface="Arial" panose="020B0604020202020204" pitchFamily="34" charset="0"/>
              <a:buChar char="•"/>
            </a:pPr>
            <a:r>
              <a:rPr lang="en-US" b="1" dirty="0"/>
              <a:t>25% = 25/100 = 0.25</a:t>
            </a:r>
          </a:p>
          <a:p>
            <a:pPr lvl="2">
              <a:buFont typeface="Arial" panose="020B0604020202020204" pitchFamily="34" charset="0"/>
              <a:buChar char="•"/>
            </a:pPr>
            <a:endParaRPr lang="en-US" b="1" dirty="0"/>
          </a:p>
          <a:p>
            <a:pPr lvl="1">
              <a:buFont typeface="Arial" panose="020B0604020202020204" pitchFamily="34" charset="0"/>
              <a:buChar char="•"/>
            </a:pPr>
            <a:r>
              <a:rPr lang="en-US" b="1" dirty="0"/>
              <a:t>Convert a decimal fraction to % by dividing the fraction and multiplying by 100%</a:t>
            </a:r>
          </a:p>
          <a:p>
            <a:pPr lvl="2">
              <a:buFont typeface="Arial" panose="020B0604020202020204" pitchFamily="34" charset="0"/>
              <a:buChar char="•"/>
            </a:pPr>
            <a:r>
              <a:rPr lang="en-US" b="1" dirty="0"/>
              <a:t>3/8 x 100% = 37.5%</a:t>
            </a:r>
          </a:p>
          <a:p>
            <a:pPr lvl="2">
              <a:buFont typeface="Arial" panose="020B0604020202020204" pitchFamily="34" charset="0"/>
              <a:buChar char="•"/>
            </a:pPr>
            <a:endParaRPr lang="en-US" b="1" dirty="0"/>
          </a:p>
          <a:p>
            <a:pPr>
              <a:buFont typeface="Arial" panose="020B0604020202020204" pitchFamily="34" charset="0"/>
              <a:buChar char="•"/>
            </a:pPr>
            <a:r>
              <a:rPr lang="en-US" b="1" dirty="0"/>
              <a:t>Percent Removal </a:t>
            </a:r>
          </a:p>
          <a:p>
            <a:pPr lvl="1">
              <a:buFont typeface="Arial" panose="020B0604020202020204" pitchFamily="34" charset="0"/>
              <a:buChar char="•"/>
            </a:pPr>
            <a:r>
              <a:rPr lang="en-US" b="1" dirty="0"/>
              <a:t>Called “</a:t>
            </a:r>
            <a:r>
              <a:rPr lang="en-US" b="1" i="1" dirty="0"/>
              <a:t>Removal, %</a:t>
            </a:r>
            <a:r>
              <a:rPr lang="en-US" b="1" dirty="0"/>
              <a:t>” in ABC Exam formula sheet</a:t>
            </a:r>
          </a:p>
          <a:p>
            <a:pPr lvl="1">
              <a:spcBef>
                <a:spcPts val="600"/>
              </a:spcBef>
            </a:pPr>
            <a:r>
              <a:rPr lang="en-US" b="1" dirty="0"/>
              <a:t>Removal, % = (In – Out)</a:t>
            </a:r>
          </a:p>
          <a:p>
            <a:pPr marL="457200" lvl="1" indent="0">
              <a:spcBef>
                <a:spcPts val="600"/>
              </a:spcBef>
              <a:buNone/>
            </a:pPr>
            <a:r>
              <a:rPr lang="en-US" sz="2800" b="1" dirty="0"/>
              <a:t>		       -------------  </a:t>
            </a:r>
            <a:r>
              <a:rPr lang="en-US" b="1" dirty="0"/>
              <a:t>x  100%  =  % Removal</a:t>
            </a:r>
          </a:p>
          <a:p>
            <a:pPr marL="2743200" lvl="6" indent="0">
              <a:spcBef>
                <a:spcPts val="0"/>
              </a:spcBef>
              <a:buNone/>
            </a:pPr>
            <a:r>
              <a:rPr lang="en-US" sz="2400" b="1" dirty="0"/>
              <a:t>  In</a:t>
            </a:r>
          </a:p>
        </p:txBody>
      </p:sp>
    </p:spTree>
    <p:extLst>
      <p:ext uri="{BB962C8B-B14F-4D97-AF65-F5344CB8AC3E}">
        <p14:creationId xmlns:p14="http://schemas.microsoft.com/office/powerpoint/2010/main" val="11339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99D7-B7C2-2D47-88AF-50C4FDC77BBC}"/>
              </a:ext>
            </a:extLst>
          </p:cNvPr>
          <p:cNvSpPr>
            <a:spLocks noGrp="1"/>
          </p:cNvSpPr>
          <p:nvPr>
            <p:ph type="title"/>
          </p:nvPr>
        </p:nvSpPr>
        <p:spPr/>
        <p:txBody>
          <a:bodyPr>
            <a:normAutofit/>
          </a:bodyPr>
          <a:lstStyle/>
          <a:p>
            <a:r>
              <a:rPr lang="en-US" b="1" dirty="0"/>
              <a:t>Percent &amp; Percent Removal</a:t>
            </a:r>
          </a:p>
        </p:txBody>
      </p:sp>
      <p:sp>
        <p:nvSpPr>
          <p:cNvPr id="4" name="Content Placeholder 3">
            <a:extLst>
              <a:ext uri="{FF2B5EF4-FFF2-40B4-BE49-F238E27FC236}">
                <a16:creationId xmlns:a16="http://schemas.microsoft.com/office/drawing/2014/main" id="{F0D3CD3F-ECD8-E946-AA03-D6E52EC88818}"/>
              </a:ext>
            </a:extLst>
          </p:cNvPr>
          <p:cNvSpPr>
            <a:spLocks noGrp="1"/>
          </p:cNvSpPr>
          <p:nvPr>
            <p:ph sz="half" idx="1"/>
          </p:nvPr>
        </p:nvSpPr>
        <p:spPr>
          <a:xfrm>
            <a:off x="1981200" y="1600201"/>
            <a:ext cx="4038600" cy="2787316"/>
          </a:xfrm>
        </p:spPr>
        <p:txBody>
          <a:bodyPr/>
          <a:lstStyle/>
          <a:p>
            <a:r>
              <a:rPr lang="en-US" dirty="0"/>
              <a:t>A chlorine stock solution is being dosed at the rate of 4.7 gallons per day. What percent of a 50-gallon batch will be used in one week?</a:t>
            </a:r>
          </a:p>
        </p:txBody>
      </p:sp>
      <p:pic>
        <p:nvPicPr>
          <p:cNvPr id="7" name="Content Placeholder 6">
            <a:extLst>
              <a:ext uri="{FF2B5EF4-FFF2-40B4-BE49-F238E27FC236}">
                <a16:creationId xmlns:a16="http://schemas.microsoft.com/office/drawing/2014/main" id="{8F75A539-400B-634C-8684-889F9FA5D9CD}"/>
              </a:ext>
            </a:extLst>
          </p:cNvPr>
          <p:cNvPicPr>
            <a:picLocks noGrp="1" noChangeAspect="1"/>
          </p:cNvPicPr>
          <p:nvPr>
            <p:ph sz="half" idx="2"/>
          </p:nvPr>
        </p:nvPicPr>
        <p:blipFill>
          <a:blip r:embed="rId3"/>
          <a:stretch>
            <a:fillRect/>
          </a:stretch>
        </p:blipFill>
        <p:spPr>
          <a:xfrm>
            <a:off x="7766130" y="1111622"/>
            <a:ext cx="3587670" cy="4783560"/>
          </a:xfrm>
        </p:spPr>
      </p:pic>
      <p:sp>
        <p:nvSpPr>
          <p:cNvPr id="8" name="Rectangle 7">
            <a:extLst>
              <a:ext uri="{FF2B5EF4-FFF2-40B4-BE49-F238E27FC236}">
                <a16:creationId xmlns:a16="http://schemas.microsoft.com/office/drawing/2014/main" id="{2AB401AD-52FB-324C-9AA0-63426E7D5FE6}"/>
              </a:ext>
            </a:extLst>
          </p:cNvPr>
          <p:cNvSpPr/>
          <p:nvPr/>
        </p:nvSpPr>
        <p:spPr>
          <a:xfrm>
            <a:off x="2227064" y="4387517"/>
            <a:ext cx="4000000" cy="1569660"/>
          </a:xfrm>
          <a:prstGeom prst="rect">
            <a:avLst/>
          </a:prstGeom>
        </p:spPr>
        <p:txBody>
          <a:bodyPr wrap="square">
            <a:spAutoFit/>
          </a:bodyPr>
          <a:lstStyle/>
          <a:p>
            <a:r>
              <a:rPr lang="en-US" sz="2400" dirty="0">
                <a:solidFill>
                  <a:srgbClr val="0000FF"/>
                </a:solidFill>
              </a:rPr>
              <a:t>4.7 </a:t>
            </a:r>
            <a:r>
              <a:rPr lang="en-US" sz="2400" dirty="0" err="1">
                <a:solidFill>
                  <a:srgbClr val="0000FF"/>
                </a:solidFill>
              </a:rPr>
              <a:t>gpd</a:t>
            </a:r>
            <a:r>
              <a:rPr lang="en-US" sz="2400" dirty="0">
                <a:solidFill>
                  <a:srgbClr val="0000FF"/>
                </a:solidFill>
              </a:rPr>
              <a:t> x 7 days = 32.9 gallons</a:t>
            </a:r>
          </a:p>
          <a:p>
            <a:endParaRPr lang="en-US" sz="2400" dirty="0">
              <a:solidFill>
                <a:srgbClr val="0000FF"/>
              </a:solidFill>
            </a:endParaRPr>
          </a:p>
          <a:p>
            <a:r>
              <a:rPr lang="en-US" sz="2400" u="sng" dirty="0">
                <a:solidFill>
                  <a:srgbClr val="0000FF"/>
                </a:solidFill>
              </a:rPr>
              <a:t>32.9 gallons</a:t>
            </a:r>
            <a:r>
              <a:rPr lang="en-US" sz="2400" dirty="0">
                <a:solidFill>
                  <a:srgbClr val="0000FF"/>
                </a:solidFill>
              </a:rPr>
              <a:t> x 100% = 65.8%</a:t>
            </a:r>
          </a:p>
          <a:p>
            <a:r>
              <a:rPr lang="en-US" sz="2400" dirty="0">
                <a:solidFill>
                  <a:srgbClr val="0000FF"/>
                </a:solidFill>
              </a:rPr>
              <a:t>  50 gallons</a:t>
            </a:r>
          </a:p>
        </p:txBody>
      </p:sp>
    </p:spTree>
    <p:extLst>
      <p:ext uri="{BB962C8B-B14F-4D97-AF65-F5344CB8AC3E}">
        <p14:creationId xmlns:p14="http://schemas.microsoft.com/office/powerpoint/2010/main" val="42474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99D7-B7C2-2D47-88AF-50C4FDC77BBC}"/>
              </a:ext>
            </a:extLst>
          </p:cNvPr>
          <p:cNvSpPr>
            <a:spLocks noGrp="1"/>
          </p:cNvSpPr>
          <p:nvPr>
            <p:ph type="title"/>
          </p:nvPr>
        </p:nvSpPr>
        <p:spPr/>
        <p:txBody>
          <a:bodyPr>
            <a:normAutofit/>
          </a:bodyPr>
          <a:lstStyle/>
          <a:p>
            <a:r>
              <a:rPr lang="en-US" b="1" dirty="0"/>
              <a:t>Percent &amp; Percent Removal</a:t>
            </a:r>
          </a:p>
        </p:txBody>
      </p:sp>
      <p:sp>
        <p:nvSpPr>
          <p:cNvPr id="4" name="Content Placeholder 3">
            <a:extLst>
              <a:ext uri="{FF2B5EF4-FFF2-40B4-BE49-F238E27FC236}">
                <a16:creationId xmlns:a16="http://schemas.microsoft.com/office/drawing/2014/main" id="{F0D3CD3F-ECD8-E946-AA03-D6E52EC88818}"/>
              </a:ext>
            </a:extLst>
          </p:cNvPr>
          <p:cNvSpPr>
            <a:spLocks noGrp="1"/>
          </p:cNvSpPr>
          <p:nvPr>
            <p:ph sz="half" idx="1"/>
          </p:nvPr>
        </p:nvSpPr>
        <p:spPr>
          <a:xfrm>
            <a:off x="1981200" y="1600201"/>
            <a:ext cx="4038600" cy="2787316"/>
          </a:xfrm>
        </p:spPr>
        <p:txBody>
          <a:bodyPr/>
          <a:lstStyle/>
          <a:p>
            <a:r>
              <a:rPr lang="en-US" dirty="0"/>
              <a:t>A water treatment plant has 5.5 mg/L of iron in the raw water and 0.2  mg/L in the treated filtrate. What is the percent iron removal?</a:t>
            </a:r>
          </a:p>
        </p:txBody>
      </p:sp>
      <p:sp>
        <p:nvSpPr>
          <p:cNvPr id="8" name="Rectangle 7">
            <a:extLst>
              <a:ext uri="{FF2B5EF4-FFF2-40B4-BE49-F238E27FC236}">
                <a16:creationId xmlns:a16="http://schemas.microsoft.com/office/drawing/2014/main" id="{2AB401AD-52FB-324C-9AA0-63426E7D5FE6}"/>
              </a:ext>
            </a:extLst>
          </p:cNvPr>
          <p:cNvSpPr/>
          <p:nvPr/>
        </p:nvSpPr>
        <p:spPr>
          <a:xfrm>
            <a:off x="2120028" y="4387517"/>
            <a:ext cx="5042772" cy="1938992"/>
          </a:xfrm>
          <a:prstGeom prst="rect">
            <a:avLst/>
          </a:prstGeom>
        </p:spPr>
        <p:txBody>
          <a:bodyPr wrap="square">
            <a:spAutoFit/>
          </a:bodyPr>
          <a:lstStyle/>
          <a:p>
            <a:r>
              <a:rPr lang="en-US" sz="2400" dirty="0">
                <a:solidFill>
                  <a:srgbClr val="0000FF"/>
                </a:solidFill>
              </a:rPr>
              <a:t>% Removal = </a:t>
            </a:r>
            <a:r>
              <a:rPr lang="en-US" sz="2400" u="sng" dirty="0">
                <a:solidFill>
                  <a:srgbClr val="0000FF"/>
                </a:solidFill>
              </a:rPr>
              <a:t>(INF – EFF)</a:t>
            </a:r>
            <a:r>
              <a:rPr lang="en-US" sz="2400" dirty="0">
                <a:solidFill>
                  <a:srgbClr val="0000FF"/>
                </a:solidFill>
              </a:rPr>
              <a:t> x 100%</a:t>
            </a:r>
          </a:p>
          <a:p>
            <a:r>
              <a:rPr lang="en-US" sz="2400" dirty="0">
                <a:solidFill>
                  <a:srgbClr val="0000FF"/>
                </a:solidFill>
              </a:rPr>
              <a:t>		INF</a:t>
            </a:r>
          </a:p>
          <a:p>
            <a:endParaRPr lang="en-US" sz="2400" dirty="0">
              <a:solidFill>
                <a:srgbClr val="0000FF"/>
              </a:solidFill>
            </a:endParaRPr>
          </a:p>
          <a:p>
            <a:r>
              <a:rPr lang="en-US" sz="2400" u="sng" dirty="0">
                <a:solidFill>
                  <a:srgbClr val="0000FF"/>
                </a:solidFill>
              </a:rPr>
              <a:t>(5.5 mg/L –  0.2 mg/L) </a:t>
            </a:r>
            <a:r>
              <a:rPr lang="en-US" sz="2400" dirty="0">
                <a:solidFill>
                  <a:srgbClr val="0000FF"/>
                </a:solidFill>
              </a:rPr>
              <a:t>x 100% = 96.4%</a:t>
            </a:r>
          </a:p>
          <a:p>
            <a:r>
              <a:rPr lang="en-US" sz="2400" dirty="0">
                <a:solidFill>
                  <a:srgbClr val="0000FF"/>
                </a:solidFill>
              </a:rPr>
              <a:t>	   5.5 mg/L</a:t>
            </a:r>
          </a:p>
        </p:txBody>
      </p:sp>
      <p:pic>
        <p:nvPicPr>
          <p:cNvPr id="7" name="Content Placeholder 6">
            <a:extLst>
              <a:ext uri="{FF2B5EF4-FFF2-40B4-BE49-F238E27FC236}">
                <a16:creationId xmlns:a16="http://schemas.microsoft.com/office/drawing/2014/main" id="{B95D3541-8781-3242-A5AD-B46BEEEC1B01}"/>
              </a:ext>
            </a:extLst>
          </p:cNvPr>
          <p:cNvPicPr>
            <a:picLocks noGrp="1" noChangeAspect="1"/>
          </p:cNvPicPr>
          <p:nvPr>
            <p:ph sz="half" idx="2"/>
          </p:nvPr>
        </p:nvPicPr>
        <p:blipFill>
          <a:blip r:embed="rId3"/>
          <a:stretch>
            <a:fillRect/>
          </a:stretch>
        </p:blipFill>
        <p:spPr>
          <a:xfrm>
            <a:off x="7697406" y="1326104"/>
            <a:ext cx="3656394" cy="4875192"/>
          </a:xfrm>
        </p:spPr>
      </p:pic>
    </p:spTree>
    <p:extLst>
      <p:ext uri="{BB962C8B-B14F-4D97-AF65-F5344CB8AC3E}">
        <p14:creationId xmlns:p14="http://schemas.microsoft.com/office/powerpoint/2010/main" val="8441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37000"/>
            <a:extLst>
              <a:ext uri="{28A0092B-C50C-407E-A947-70E740481C1C}">
                <a14:useLocalDpi xmlns:a14="http://schemas.microsoft.com/office/drawing/2010/main" val="0"/>
              </a:ext>
            </a:extLst>
          </a:blip>
          <a:stretch>
            <a:fillRect/>
          </a:stretch>
        </p:blipFill>
        <p:spPr>
          <a:xfrm>
            <a:off x="1524000" y="274639"/>
            <a:ext cx="9147392" cy="6346371"/>
          </a:xfrm>
          <a:prstGeom prst="rect">
            <a:avLst/>
          </a:prstGeom>
        </p:spPr>
      </p:pic>
      <p:sp>
        <p:nvSpPr>
          <p:cNvPr id="5" name="Title 4"/>
          <p:cNvSpPr>
            <a:spLocks noGrp="1"/>
          </p:cNvSpPr>
          <p:nvPr>
            <p:ph type="title"/>
          </p:nvPr>
        </p:nvSpPr>
        <p:spPr/>
        <p:txBody>
          <a:bodyPr>
            <a:noAutofit/>
          </a:bodyPr>
          <a:lstStyle/>
          <a:p>
            <a:r>
              <a:rPr lang="en-US" sz="3600" b="1" dirty="0"/>
              <a:t>Euclid of Alexandria </a:t>
            </a:r>
            <a:r>
              <a:rPr lang="mr-IN" sz="3600" b="1" dirty="0"/>
              <a:t>–</a:t>
            </a:r>
            <a:r>
              <a:rPr lang="en-US" sz="3600" b="1" dirty="0"/>
              <a:t> 300 BC</a:t>
            </a:r>
            <a:br>
              <a:rPr lang="en-US" sz="3600" b="1" dirty="0"/>
            </a:br>
            <a:r>
              <a:rPr lang="en-US" sz="3600" b="1" dirty="0"/>
              <a:t>Known as the “Father of Geometry”</a:t>
            </a:r>
          </a:p>
        </p:txBody>
      </p:sp>
      <p:sp>
        <p:nvSpPr>
          <p:cNvPr id="6" name="Content Placeholder 5"/>
          <p:cNvSpPr>
            <a:spLocks noGrp="1"/>
          </p:cNvSpPr>
          <p:nvPr>
            <p:ph idx="1"/>
          </p:nvPr>
        </p:nvSpPr>
        <p:spPr>
          <a:xfrm>
            <a:off x="1524000" y="1946317"/>
            <a:ext cx="5339787" cy="4684940"/>
          </a:xfrm>
        </p:spPr>
        <p:txBody>
          <a:bodyPr>
            <a:normAutofit/>
          </a:bodyPr>
          <a:lstStyle/>
          <a:p>
            <a:pPr>
              <a:spcBef>
                <a:spcPts val="600"/>
              </a:spcBef>
              <a:spcAft>
                <a:spcPts val="600"/>
              </a:spcAft>
            </a:pPr>
            <a:r>
              <a:rPr lang="en-US" b="1" dirty="0"/>
              <a:t>Greek: geo + metry = Earth Measurement</a:t>
            </a:r>
          </a:p>
          <a:p>
            <a:pPr>
              <a:spcBef>
                <a:spcPts val="600"/>
              </a:spcBef>
              <a:spcAft>
                <a:spcPts val="600"/>
              </a:spcAft>
            </a:pPr>
            <a:r>
              <a:rPr lang="en-US" b="1" dirty="0"/>
              <a:t>Euclid’s Elements of Geometry</a:t>
            </a:r>
          </a:p>
          <a:p>
            <a:pPr lvl="1">
              <a:spcBef>
                <a:spcPts val="600"/>
              </a:spcBef>
              <a:spcAft>
                <a:spcPts val="600"/>
              </a:spcAft>
              <a:buFont typeface="Wingdings" pitchFamily="2" charset="2"/>
              <a:buChar char="Ø"/>
            </a:pPr>
            <a:r>
              <a:rPr lang="en-US" b="1" dirty="0"/>
              <a:t> 13 volume text of geometry </a:t>
            </a:r>
          </a:p>
          <a:p>
            <a:pPr lvl="1">
              <a:spcBef>
                <a:spcPts val="600"/>
              </a:spcBef>
              <a:spcAft>
                <a:spcPts val="600"/>
              </a:spcAft>
              <a:buFont typeface="Wingdings" pitchFamily="2" charset="2"/>
              <a:buChar char="Ø"/>
            </a:pPr>
            <a:r>
              <a:rPr lang="en-US" b="1" dirty="0"/>
              <a:t> For 2,000 years this was the second most printed publication in history after the Bible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960" y="3363686"/>
            <a:ext cx="3201143" cy="2619602"/>
          </a:xfrm>
          <a:prstGeom prst="rect">
            <a:avLst/>
          </a:prstGeom>
        </p:spPr>
      </p:pic>
    </p:spTree>
    <p:extLst>
      <p:ext uri="{BB962C8B-B14F-4D97-AF65-F5344CB8AC3E}">
        <p14:creationId xmlns:p14="http://schemas.microsoft.com/office/powerpoint/2010/main" val="366843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Perimeter &amp; Circumference</a:t>
            </a:r>
          </a:p>
        </p:txBody>
      </p:sp>
      <p:pic>
        <p:nvPicPr>
          <p:cNvPr id="6" name="Picture 5"/>
          <p:cNvPicPr>
            <a:picLocks noChangeAspect="1"/>
          </p:cNvPicPr>
          <p:nvPr/>
        </p:nvPicPr>
        <p:blipFill>
          <a:blip r:embed="rId3"/>
          <a:stretch>
            <a:fillRect/>
          </a:stretch>
        </p:blipFill>
        <p:spPr>
          <a:xfrm>
            <a:off x="2240769" y="1630416"/>
            <a:ext cx="3693190" cy="3595634"/>
          </a:xfrm>
          <a:prstGeom prst="rect">
            <a:avLst/>
          </a:prstGeom>
        </p:spPr>
      </p:pic>
      <p:pic>
        <p:nvPicPr>
          <p:cNvPr id="7" name="Picture 6"/>
          <p:cNvPicPr>
            <a:picLocks noChangeAspect="1"/>
          </p:cNvPicPr>
          <p:nvPr/>
        </p:nvPicPr>
        <p:blipFill>
          <a:blip r:embed="rId4"/>
          <a:stretch>
            <a:fillRect/>
          </a:stretch>
        </p:blipFill>
        <p:spPr>
          <a:xfrm>
            <a:off x="6611605" y="1687923"/>
            <a:ext cx="3007408" cy="3538127"/>
          </a:xfrm>
          <a:prstGeom prst="rect">
            <a:avLst/>
          </a:prstGeom>
        </p:spPr>
      </p:pic>
      <p:sp>
        <p:nvSpPr>
          <p:cNvPr id="8" name="TextBox 7"/>
          <p:cNvSpPr txBox="1"/>
          <p:nvPr/>
        </p:nvSpPr>
        <p:spPr>
          <a:xfrm>
            <a:off x="1474586" y="5469713"/>
            <a:ext cx="4621414" cy="369332"/>
          </a:xfrm>
          <a:prstGeom prst="rect">
            <a:avLst/>
          </a:prstGeom>
          <a:noFill/>
        </p:spPr>
        <p:txBody>
          <a:bodyPr wrap="square" rtlCol="0">
            <a:spAutoFit/>
          </a:bodyPr>
          <a:lstStyle/>
          <a:p>
            <a:r>
              <a:rPr lang="en-US" b="1" dirty="0">
                <a:solidFill>
                  <a:srgbClr val="0000FF"/>
                </a:solidFill>
              </a:rPr>
              <a:t>Perimeter = 24 ft + 24 ft + 16 ft + 16 ft = </a:t>
            </a:r>
            <a:r>
              <a:rPr lang="en-US" b="1" u="sng" dirty="0">
                <a:solidFill>
                  <a:srgbClr val="0000FF"/>
                </a:solidFill>
              </a:rPr>
              <a:t>80 ft</a:t>
            </a:r>
          </a:p>
        </p:txBody>
      </p:sp>
      <p:sp>
        <p:nvSpPr>
          <p:cNvPr id="10" name="TextBox 9"/>
          <p:cNvSpPr txBox="1"/>
          <p:nvPr/>
        </p:nvSpPr>
        <p:spPr>
          <a:xfrm>
            <a:off x="6704148" y="5469713"/>
            <a:ext cx="3408434" cy="369332"/>
          </a:xfrm>
          <a:prstGeom prst="rect">
            <a:avLst/>
          </a:prstGeom>
          <a:noFill/>
        </p:spPr>
        <p:txBody>
          <a:bodyPr wrap="none" rtlCol="0">
            <a:spAutoFit/>
          </a:bodyPr>
          <a:lstStyle/>
          <a:p>
            <a:r>
              <a:rPr lang="en-US" b="1" dirty="0">
                <a:solidFill>
                  <a:srgbClr val="0000FF"/>
                </a:solidFill>
              </a:rPr>
              <a:t>Circumference = π x 20 ft = </a:t>
            </a:r>
            <a:r>
              <a:rPr lang="en-US" b="1" u="sng" dirty="0">
                <a:solidFill>
                  <a:srgbClr val="0000FF"/>
                </a:solidFill>
              </a:rPr>
              <a:t>62.8 ft</a:t>
            </a:r>
          </a:p>
        </p:txBody>
      </p:sp>
    </p:spTree>
    <p:extLst>
      <p:ext uri="{BB962C8B-B14F-4D97-AF65-F5344CB8AC3E}">
        <p14:creationId xmlns:p14="http://schemas.microsoft.com/office/powerpoint/2010/main" val="22479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1CE-E680-784F-81B5-18F6A064C6C6}"/>
              </a:ext>
            </a:extLst>
          </p:cNvPr>
          <p:cNvSpPr>
            <a:spLocks noGrp="1"/>
          </p:cNvSpPr>
          <p:nvPr>
            <p:ph type="title"/>
          </p:nvPr>
        </p:nvSpPr>
        <p:spPr>
          <a:xfrm>
            <a:off x="838200" y="198437"/>
            <a:ext cx="10515600" cy="1325563"/>
          </a:xfrm>
        </p:spPr>
        <p:txBody>
          <a:bodyPr/>
          <a:lstStyle/>
          <a:p>
            <a:r>
              <a:rPr lang="en-US" b="1" dirty="0"/>
              <a:t>Powers and Scientific Notation</a:t>
            </a:r>
          </a:p>
        </p:txBody>
      </p:sp>
      <p:sp>
        <p:nvSpPr>
          <p:cNvPr id="3" name="Content Placeholder 2">
            <a:extLst>
              <a:ext uri="{FF2B5EF4-FFF2-40B4-BE49-F238E27FC236}">
                <a16:creationId xmlns:a16="http://schemas.microsoft.com/office/drawing/2014/main" id="{C925C769-4D3E-6047-BCC2-09A7BE387BF0}"/>
              </a:ext>
            </a:extLst>
          </p:cNvPr>
          <p:cNvSpPr>
            <a:spLocks noGrp="1"/>
          </p:cNvSpPr>
          <p:nvPr>
            <p:ph idx="1"/>
          </p:nvPr>
        </p:nvSpPr>
        <p:spPr>
          <a:xfrm>
            <a:off x="838200" y="1433689"/>
            <a:ext cx="10515600" cy="5334000"/>
          </a:xfrm>
        </p:spPr>
        <p:txBody>
          <a:bodyPr>
            <a:normAutofit lnSpcReduction="10000"/>
          </a:bodyPr>
          <a:lstStyle/>
          <a:p>
            <a:pPr>
              <a:lnSpc>
                <a:spcPct val="120000"/>
              </a:lnSpc>
              <a:spcBef>
                <a:spcPts val="600"/>
              </a:spcBef>
              <a:spcAft>
                <a:spcPts val="600"/>
              </a:spcAft>
            </a:pPr>
            <a:r>
              <a:rPr lang="en-US" b="1" dirty="0"/>
              <a:t>Powers Notation</a:t>
            </a:r>
          </a:p>
          <a:p>
            <a:pPr lvl="1">
              <a:lnSpc>
                <a:spcPct val="120000"/>
              </a:lnSpc>
              <a:spcBef>
                <a:spcPts val="600"/>
              </a:spcBef>
              <a:spcAft>
                <a:spcPts val="600"/>
              </a:spcAft>
            </a:pPr>
            <a:r>
              <a:rPr lang="en-US" b="1" dirty="0"/>
              <a:t>5 x 5 = 5</a:t>
            </a:r>
            <a:r>
              <a:rPr lang="en-US" b="1" baseline="30000" dirty="0"/>
              <a:t>2</a:t>
            </a:r>
            <a:r>
              <a:rPr lang="en-US" b="1" dirty="0"/>
              <a:t> (or 5 to the second power)</a:t>
            </a:r>
          </a:p>
          <a:p>
            <a:pPr lvl="1">
              <a:lnSpc>
                <a:spcPct val="120000"/>
              </a:lnSpc>
              <a:spcBef>
                <a:spcPts val="600"/>
              </a:spcBef>
              <a:spcAft>
                <a:spcPts val="600"/>
              </a:spcAft>
            </a:pPr>
            <a:r>
              <a:rPr lang="en-US" b="1" dirty="0"/>
              <a:t>5</a:t>
            </a:r>
            <a:r>
              <a:rPr lang="en-US" b="1" baseline="30000" dirty="0"/>
              <a:t>3</a:t>
            </a:r>
            <a:r>
              <a:rPr lang="en-US" b="1" dirty="0"/>
              <a:t> = 5 x 5 x 5 (or 5 to the third power)</a:t>
            </a:r>
          </a:p>
          <a:p>
            <a:pPr lvl="1">
              <a:lnSpc>
                <a:spcPct val="120000"/>
              </a:lnSpc>
              <a:spcBef>
                <a:spcPts val="600"/>
              </a:spcBef>
              <a:spcAft>
                <a:spcPts val="600"/>
              </a:spcAft>
            </a:pPr>
            <a:r>
              <a:rPr lang="en-US" b="1" dirty="0"/>
              <a:t>Units can also be raised to a power: ft x ft = ft</a:t>
            </a:r>
            <a:r>
              <a:rPr lang="en-US" b="1" baseline="30000" dirty="0"/>
              <a:t>2 </a:t>
            </a:r>
            <a:endParaRPr lang="en-US" b="1" dirty="0"/>
          </a:p>
          <a:p>
            <a:pPr>
              <a:lnSpc>
                <a:spcPct val="120000"/>
              </a:lnSpc>
              <a:spcBef>
                <a:spcPts val="600"/>
              </a:spcBef>
              <a:spcAft>
                <a:spcPts val="600"/>
              </a:spcAft>
            </a:pPr>
            <a:r>
              <a:rPr lang="en-US" b="1" dirty="0"/>
              <a:t>Examples</a:t>
            </a:r>
          </a:p>
          <a:p>
            <a:pPr lvl="1">
              <a:lnSpc>
                <a:spcPct val="120000"/>
              </a:lnSpc>
              <a:spcBef>
                <a:spcPts val="600"/>
              </a:spcBef>
              <a:spcAft>
                <a:spcPts val="600"/>
              </a:spcAft>
            </a:pPr>
            <a:r>
              <a:rPr lang="en-US" b="1" dirty="0"/>
              <a:t>Write the powers notation form of 3 x 3 x 3</a:t>
            </a:r>
          </a:p>
          <a:p>
            <a:pPr lvl="2">
              <a:lnSpc>
                <a:spcPct val="120000"/>
              </a:lnSpc>
              <a:spcBef>
                <a:spcPts val="600"/>
              </a:spcBef>
              <a:spcAft>
                <a:spcPts val="600"/>
              </a:spcAft>
            </a:pPr>
            <a:r>
              <a:rPr lang="en-US" b="1" dirty="0"/>
              <a:t>Answer = 3</a:t>
            </a:r>
            <a:r>
              <a:rPr lang="en-US" b="1" baseline="30000" dirty="0"/>
              <a:t>3</a:t>
            </a:r>
            <a:endParaRPr lang="en-US" b="1" dirty="0"/>
          </a:p>
          <a:p>
            <a:pPr lvl="1">
              <a:lnSpc>
                <a:spcPct val="120000"/>
              </a:lnSpc>
              <a:spcBef>
                <a:spcPts val="600"/>
              </a:spcBef>
              <a:spcAft>
                <a:spcPts val="600"/>
              </a:spcAft>
            </a:pPr>
            <a:r>
              <a:rPr lang="en-US" b="1" dirty="0"/>
              <a:t>What does 3</a:t>
            </a:r>
            <a:r>
              <a:rPr lang="en-US" b="1" baseline="30000" dirty="0"/>
              <a:t>3</a:t>
            </a:r>
            <a:r>
              <a:rPr lang="en-US" b="1" dirty="0"/>
              <a:t> equal?</a:t>
            </a:r>
          </a:p>
          <a:p>
            <a:pPr lvl="2">
              <a:lnSpc>
                <a:spcPct val="120000"/>
              </a:lnSpc>
              <a:spcBef>
                <a:spcPts val="600"/>
              </a:spcBef>
              <a:spcAft>
                <a:spcPts val="600"/>
              </a:spcAft>
            </a:pPr>
            <a:r>
              <a:rPr lang="en-US" b="1" dirty="0"/>
              <a:t>Answer = 27</a:t>
            </a:r>
          </a:p>
          <a:p>
            <a:pPr lvl="1">
              <a:lnSpc>
                <a:spcPct val="120000"/>
              </a:lnSpc>
              <a:spcBef>
                <a:spcPts val="600"/>
              </a:spcBef>
              <a:spcAft>
                <a:spcPts val="600"/>
              </a:spcAft>
            </a:pPr>
            <a:endParaRPr lang="en-US" b="1" dirty="0"/>
          </a:p>
          <a:p>
            <a:pPr marL="0" indent="0">
              <a:lnSpc>
                <a:spcPct val="100000"/>
              </a:lnSpc>
              <a:buNone/>
            </a:pPr>
            <a:endParaRPr lang="en-US" dirty="0"/>
          </a:p>
        </p:txBody>
      </p:sp>
    </p:spTree>
    <p:extLst>
      <p:ext uri="{BB962C8B-B14F-4D97-AF65-F5344CB8AC3E}">
        <p14:creationId xmlns:p14="http://schemas.microsoft.com/office/powerpoint/2010/main" val="117463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calcmode="lin" valueType="num">
                                      <p:cBhvr additive="base">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Area</a:t>
            </a:r>
          </a:p>
        </p:txBody>
      </p:sp>
      <p:sp>
        <p:nvSpPr>
          <p:cNvPr id="8" name="TextBox 7"/>
          <p:cNvSpPr txBox="1"/>
          <p:nvPr/>
        </p:nvSpPr>
        <p:spPr>
          <a:xfrm>
            <a:off x="2513715" y="5293139"/>
            <a:ext cx="2137508" cy="707886"/>
          </a:xfrm>
          <a:prstGeom prst="rect">
            <a:avLst/>
          </a:prstGeom>
          <a:noFill/>
        </p:spPr>
        <p:txBody>
          <a:bodyPr wrap="none" rtlCol="0">
            <a:spAutoFit/>
          </a:bodyPr>
          <a:lstStyle/>
          <a:p>
            <a:r>
              <a:rPr lang="en-US" sz="2000" b="1" dirty="0">
                <a:solidFill>
                  <a:srgbClr val="0000FF"/>
                </a:solidFill>
              </a:rPr>
              <a:t>Area = 24 </a:t>
            </a:r>
            <a:r>
              <a:rPr lang="en-US" sz="2000" b="1" dirty="0" err="1">
                <a:solidFill>
                  <a:srgbClr val="0000FF"/>
                </a:solidFill>
              </a:rPr>
              <a:t>ft</a:t>
            </a:r>
            <a:r>
              <a:rPr lang="en-US" sz="2000" b="1" dirty="0">
                <a:solidFill>
                  <a:srgbClr val="0000FF"/>
                </a:solidFill>
              </a:rPr>
              <a:t> x 16 </a:t>
            </a:r>
            <a:r>
              <a:rPr lang="en-US" sz="2000" b="1" dirty="0" err="1">
                <a:solidFill>
                  <a:srgbClr val="0000FF"/>
                </a:solidFill>
              </a:rPr>
              <a:t>ft</a:t>
            </a:r>
            <a:endParaRPr lang="en-US" sz="2000" b="1" dirty="0">
              <a:solidFill>
                <a:srgbClr val="0000FF"/>
              </a:solidFill>
            </a:endParaRPr>
          </a:p>
          <a:p>
            <a:r>
              <a:rPr lang="en-US" sz="2000" b="1" dirty="0">
                <a:solidFill>
                  <a:srgbClr val="0000FF"/>
                </a:solidFill>
              </a:rPr>
              <a:t> 	  = </a:t>
            </a:r>
            <a:r>
              <a:rPr lang="en-US" sz="2000" b="1" u="sng" dirty="0">
                <a:solidFill>
                  <a:srgbClr val="0000FF"/>
                </a:solidFill>
              </a:rPr>
              <a:t>384 ft</a:t>
            </a:r>
            <a:r>
              <a:rPr lang="en-US" sz="2000" b="1" u="sng" baseline="30000" dirty="0">
                <a:solidFill>
                  <a:srgbClr val="0000FF"/>
                </a:solidFill>
              </a:rPr>
              <a:t>2</a:t>
            </a:r>
          </a:p>
        </p:txBody>
      </p:sp>
      <p:sp>
        <p:nvSpPr>
          <p:cNvPr id="10" name="TextBox 9"/>
          <p:cNvSpPr txBox="1"/>
          <p:nvPr/>
        </p:nvSpPr>
        <p:spPr>
          <a:xfrm>
            <a:off x="6734958" y="5293140"/>
            <a:ext cx="2871712" cy="1015663"/>
          </a:xfrm>
          <a:prstGeom prst="rect">
            <a:avLst/>
          </a:prstGeom>
          <a:noFill/>
        </p:spPr>
        <p:txBody>
          <a:bodyPr wrap="square" rtlCol="0">
            <a:spAutoFit/>
          </a:bodyPr>
          <a:lstStyle/>
          <a:p>
            <a:r>
              <a:rPr lang="en-US" sz="2000" b="1" dirty="0">
                <a:solidFill>
                  <a:srgbClr val="0000FF"/>
                </a:solidFill>
              </a:rPr>
              <a:t>Area = π x 10 </a:t>
            </a:r>
            <a:r>
              <a:rPr lang="en-US" sz="2000" b="1" dirty="0" err="1">
                <a:solidFill>
                  <a:srgbClr val="0000FF"/>
                </a:solidFill>
              </a:rPr>
              <a:t>ft</a:t>
            </a:r>
            <a:r>
              <a:rPr lang="en-US" sz="2000" b="1" dirty="0">
                <a:solidFill>
                  <a:srgbClr val="0000FF"/>
                </a:solidFill>
              </a:rPr>
              <a:t> x 10 </a:t>
            </a:r>
            <a:r>
              <a:rPr lang="en-US" sz="2000" b="1" dirty="0" err="1">
                <a:solidFill>
                  <a:srgbClr val="0000FF"/>
                </a:solidFill>
              </a:rPr>
              <a:t>ft</a:t>
            </a:r>
            <a:endParaRPr lang="en-US" sz="2000" b="1" dirty="0">
              <a:solidFill>
                <a:srgbClr val="0000FF"/>
              </a:solidFill>
            </a:endParaRPr>
          </a:p>
          <a:p>
            <a:r>
              <a:rPr lang="en-US" sz="2000" b="1" dirty="0">
                <a:solidFill>
                  <a:srgbClr val="0000FF"/>
                </a:solidFill>
              </a:rPr>
              <a:t>	  = π x (10 </a:t>
            </a:r>
            <a:r>
              <a:rPr lang="en-US" sz="2000" b="1" dirty="0" err="1">
                <a:solidFill>
                  <a:srgbClr val="0000FF"/>
                </a:solidFill>
              </a:rPr>
              <a:t>ft</a:t>
            </a:r>
            <a:r>
              <a:rPr lang="en-US" sz="2000" b="1" dirty="0">
                <a:solidFill>
                  <a:srgbClr val="0000FF"/>
                </a:solidFill>
              </a:rPr>
              <a:t>)</a:t>
            </a:r>
            <a:r>
              <a:rPr lang="en-US" sz="2000" b="1" baseline="30000" dirty="0">
                <a:solidFill>
                  <a:srgbClr val="0000FF"/>
                </a:solidFill>
              </a:rPr>
              <a:t>2</a:t>
            </a:r>
          </a:p>
          <a:p>
            <a:r>
              <a:rPr lang="en-US" sz="2000" b="1" dirty="0">
                <a:solidFill>
                  <a:srgbClr val="0000FF"/>
                </a:solidFill>
              </a:rPr>
              <a:t>	  = 314 ft</a:t>
            </a:r>
            <a:r>
              <a:rPr lang="en-US" sz="2000" b="1" baseline="30000" dirty="0">
                <a:solidFill>
                  <a:srgbClr val="0000FF"/>
                </a:solidFill>
              </a:rPr>
              <a:t>2</a:t>
            </a:r>
          </a:p>
        </p:txBody>
      </p:sp>
      <p:pic>
        <p:nvPicPr>
          <p:cNvPr id="9" name="Picture 8"/>
          <p:cNvPicPr>
            <a:picLocks noChangeAspect="1"/>
          </p:cNvPicPr>
          <p:nvPr/>
        </p:nvPicPr>
        <p:blipFill>
          <a:blip r:embed="rId3"/>
          <a:stretch>
            <a:fillRect/>
          </a:stretch>
        </p:blipFill>
        <p:spPr>
          <a:xfrm>
            <a:off x="6734958" y="1690688"/>
            <a:ext cx="2908454" cy="3421710"/>
          </a:xfrm>
          <a:prstGeom prst="rect">
            <a:avLst/>
          </a:prstGeom>
        </p:spPr>
      </p:pic>
      <p:pic>
        <p:nvPicPr>
          <p:cNvPr id="11" name="Picture 10"/>
          <p:cNvPicPr>
            <a:picLocks noChangeAspect="1"/>
          </p:cNvPicPr>
          <p:nvPr/>
        </p:nvPicPr>
        <p:blipFill>
          <a:blip r:embed="rId4"/>
          <a:stretch>
            <a:fillRect/>
          </a:stretch>
        </p:blipFill>
        <p:spPr>
          <a:xfrm>
            <a:off x="2376454" y="1810398"/>
            <a:ext cx="3458617" cy="3302000"/>
          </a:xfrm>
          <a:prstGeom prst="rect">
            <a:avLst/>
          </a:prstGeom>
        </p:spPr>
      </p:pic>
    </p:spTree>
    <p:extLst>
      <p:ext uri="{BB962C8B-B14F-4D97-AF65-F5344CB8AC3E}">
        <p14:creationId xmlns:p14="http://schemas.microsoft.com/office/powerpoint/2010/main" val="6218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flipH="1">
            <a:off x="4103968" y="5075434"/>
            <a:ext cx="3963514" cy="1200329"/>
          </a:xfrm>
          <a:prstGeom prst="rect">
            <a:avLst/>
          </a:prstGeom>
          <a:noFill/>
        </p:spPr>
        <p:txBody>
          <a:bodyPr wrap="square" rtlCol="0">
            <a:spAutoFit/>
          </a:bodyPr>
          <a:lstStyle/>
          <a:p>
            <a:r>
              <a:rPr lang="en-US" b="1" u="sng"/>
              <a:t>Area of Circle  </a:t>
            </a:r>
            <a:r>
              <a:rPr lang="en-US" b="1"/>
              <a:t>  =  </a:t>
            </a:r>
            <a:r>
              <a:rPr lang="en-US" b="1" u="sng"/>
              <a:t>78.5</a:t>
            </a:r>
            <a:r>
              <a:rPr lang="en-US" b="1"/>
              <a:t>  =  0.785 </a:t>
            </a:r>
          </a:p>
          <a:p>
            <a:r>
              <a:rPr lang="en-US" b="1"/>
              <a:t>Area of Square      100</a:t>
            </a:r>
          </a:p>
          <a:p>
            <a:endParaRPr lang="en-US" b="1"/>
          </a:p>
          <a:p>
            <a:r>
              <a:rPr lang="en-US" b="1"/>
              <a:t>Therefore, Area of Circle = 0.785 D</a:t>
            </a:r>
            <a:r>
              <a:rPr lang="en-US" b="1" baseline="30000"/>
              <a:t>2</a:t>
            </a:r>
          </a:p>
        </p:txBody>
      </p:sp>
      <p:pic>
        <p:nvPicPr>
          <p:cNvPr id="8" name="Picture 7"/>
          <p:cNvPicPr>
            <a:picLocks noChangeAspect="1"/>
          </p:cNvPicPr>
          <p:nvPr/>
        </p:nvPicPr>
        <p:blipFill>
          <a:blip r:embed="rId3">
            <a:alphaModFix amt="90000"/>
          </a:blip>
          <a:stretch>
            <a:fillRect/>
          </a:stretch>
        </p:blipFill>
        <p:spPr>
          <a:xfrm>
            <a:off x="3850525" y="525409"/>
            <a:ext cx="4470400" cy="4368800"/>
          </a:xfrm>
          <a:prstGeom prst="rect">
            <a:avLst/>
          </a:prstGeom>
        </p:spPr>
      </p:pic>
    </p:spTree>
    <p:extLst>
      <p:ext uri="{BB962C8B-B14F-4D97-AF65-F5344CB8AC3E}">
        <p14:creationId xmlns:p14="http://schemas.microsoft.com/office/powerpoint/2010/main" val="10699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Volume</a:t>
            </a:r>
          </a:p>
        </p:txBody>
      </p:sp>
      <p:sp>
        <p:nvSpPr>
          <p:cNvPr id="8" name="TextBox 7"/>
          <p:cNvSpPr txBox="1"/>
          <p:nvPr/>
        </p:nvSpPr>
        <p:spPr>
          <a:xfrm>
            <a:off x="2276496" y="5623601"/>
            <a:ext cx="3094117" cy="707886"/>
          </a:xfrm>
          <a:prstGeom prst="rect">
            <a:avLst/>
          </a:prstGeom>
          <a:noFill/>
        </p:spPr>
        <p:txBody>
          <a:bodyPr wrap="none" rtlCol="0">
            <a:spAutoFit/>
          </a:bodyPr>
          <a:lstStyle/>
          <a:p>
            <a:r>
              <a:rPr lang="en-US" sz="2000" b="1" dirty="0">
                <a:solidFill>
                  <a:srgbClr val="0000FF"/>
                </a:solidFill>
              </a:rPr>
              <a:t>Volume	= 24 </a:t>
            </a:r>
            <a:r>
              <a:rPr lang="en-US" sz="2000" b="1" dirty="0" err="1">
                <a:solidFill>
                  <a:srgbClr val="0000FF"/>
                </a:solidFill>
              </a:rPr>
              <a:t>ft</a:t>
            </a:r>
            <a:r>
              <a:rPr lang="en-US" sz="2000" b="1" dirty="0">
                <a:solidFill>
                  <a:srgbClr val="0000FF"/>
                </a:solidFill>
              </a:rPr>
              <a:t> x 8 </a:t>
            </a:r>
            <a:r>
              <a:rPr lang="en-US" sz="2000" b="1" dirty="0" err="1">
                <a:solidFill>
                  <a:srgbClr val="0000FF"/>
                </a:solidFill>
              </a:rPr>
              <a:t>ft</a:t>
            </a:r>
            <a:r>
              <a:rPr lang="en-US" sz="2000" b="1" dirty="0">
                <a:solidFill>
                  <a:srgbClr val="0000FF"/>
                </a:solidFill>
              </a:rPr>
              <a:t> x 16 </a:t>
            </a:r>
            <a:r>
              <a:rPr lang="en-US" sz="2000" b="1" dirty="0" err="1">
                <a:solidFill>
                  <a:srgbClr val="0000FF"/>
                </a:solidFill>
              </a:rPr>
              <a:t>ft</a:t>
            </a:r>
            <a:endParaRPr lang="en-US" sz="2000" b="1" dirty="0">
              <a:solidFill>
                <a:srgbClr val="0000FF"/>
              </a:solidFill>
            </a:endParaRPr>
          </a:p>
          <a:p>
            <a:r>
              <a:rPr lang="en-US" sz="2000" b="1" dirty="0">
                <a:solidFill>
                  <a:srgbClr val="0000FF"/>
                </a:solidFill>
              </a:rPr>
              <a:t> 		= </a:t>
            </a:r>
            <a:r>
              <a:rPr lang="en-US" sz="2000" b="1" u="sng" dirty="0">
                <a:solidFill>
                  <a:srgbClr val="0000FF"/>
                </a:solidFill>
              </a:rPr>
              <a:t>3,072 ft</a:t>
            </a:r>
            <a:r>
              <a:rPr lang="en-US" sz="2000" b="1" u="sng" baseline="30000" dirty="0">
                <a:solidFill>
                  <a:srgbClr val="0000FF"/>
                </a:solidFill>
              </a:rPr>
              <a:t>3</a:t>
            </a:r>
          </a:p>
        </p:txBody>
      </p:sp>
      <p:sp>
        <p:nvSpPr>
          <p:cNvPr id="10" name="TextBox 9"/>
          <p:cNvSpPr txBox="1"/>
          <p:nvPr/>
        </p:nvSpPr>
        <p:spPr>
          <a:xfrm>
            <a:off x="6323025" y="5623601"/>
            <a:ext cx="3623716" cy="707886"/>
          </a:xfrm>
          <a:prstGeom prst="rect">
            <a:avLst/>
          </a:prstGeom>
          <a:noFill/>
        </p:spPr>
        <p:txBody>
          <a:bodyPr wrap="square" rtlCol="0">
            <a:spAutoFit/>
          </a:bodyPr>
          <a:lstStyle/>
          <a:p>
            <a:r>
              <a:rPr lang="en-US" sz="2000" b="1" dirty="0">
                <a:solidFill>
                  <a:srgbClr val="0000FF"/>
                </a:solidFill>
              </a:rPr>
              <a:t>Volume	= 0.785 x (20 </a:t>
            </a:r>
            <a:r>
              <a:rPr lang="en-US" sz="2000" b="1" dirty="0" err="1">
                <a:solidFill>
                  <a:srgbClr val="0000FF"/>
                </a:solidFill>
              </a:rPr>
              <a:t>ft</a:t>
            </a:r>
            <a:r>
              <a:rPr lang="en-US" sz="2000" b="1" dirty="0">
                <a:solidFill>
                  <a:srgbClr val="0000FF"/>
                </a:solidFill>
              </a:rPr>
              <a:t>)</a:t>
            </a:r>
            <a:r>
              <a:rPr lang="en-US" sz="2000" b="1" baseline="30000" dirty="0">
                <a:solidFill>
                  <a:srgbClr val="0000FF"/>
                </a:solidFill>
              </a:rPr>
              <a:t>2</a:t>
            </a:r>
            <a:r>
              <a:rPr lang="en-US" sz="2000" b="1" dirty="0">
                <a:solidFill>
                  <a:srgbClr val="0000FF"/>
                </a:solidFill>
              </a:rPr>
              <a:t> x 30 </a:t>
            </a:r>
            <a:r>
              <a:rPr lang="en-US" sz="2000" b="1" dirty="0" err="1">
                <a:solidFill>
                  <a:srgbClr val="0000FF"/>
                </a:solidFill>
              </a:rPr>
              <a:t>ft</a:t>
            </a:r>
            <a:endParaRPr lang="en-US" sz="2000" b="1" dirty="0">
              <a:solidFill>
                <a:srgbClr val="0000FF"/>
              </a:solidFill>
            </a:endParaRPr>
          </a:p>
          <a:p>
            <a:r>
              <a:rPr lang="en-US" sz="2000" b="1" dirty="0">
                <a:solidFill>
                  <a:srgbClr val="0000FF"/>
                </a:solidFill>
              </a:rPr>
              <a:t>		= </a:t>
            </a:r>
            <a:r>
              <a:rPr lang="en-US" sz="2000" b="1" u="sng" dirty="0">
                <a:solidFill>
                  <a:srgbClr val="0000FF"/>
                </a:solidFill>
              </a:rPr>
              <a:t>9,420 ft</a:t>
            </a:r>
            <a:r>
              <a:rPr lang="en-US" sz="2000" b="1" u="sng" baseline="30000" dirty="0">
                <a:solidFill>
                  <a:srgbClr val="0000FF"/>
                </a:solidFill>
              </a:rPr>
              <a:t>3</a:t>
            </a:r>
          </a:p>
        </p:txBody>
      </p:sp>
      <p:pic>
        <p:nvPicPr>
          <p:cNvPr id="7" name="Picture 6"/>
          <p:cNvPicPr>
            <a:picLocks noChangeAspect="1"/>
          </p:cNvPicPr>
          <p:nvPr/>
        </p:nvPicPr>
        <p:blipFill>
          <a:blip r:embed="rId3"/>
          <a:stretch>
            <a:fillRect/>
          </a:stretch>
        </p:blipFill>
        <p:spPr>
          <a:xfrm>
            <a:off x="2205870" y="1690688"/>
            <a:ext cx="3779025" cy="3779025"/>
          </a:xfrm>
          <a:prstGeom prst="rect">
            <a:avLst/>
          </a:prstGeom>
        </p:spPr>
      </p:pic>
      <p:pic>
        <p:nvPicPr>
          <p:cNvPr id="6" name="Picture 5"/>
          <p:cNvPicPr>
            <a:picLocks noChangeAspect="1"/>
          </p:cNvPicPr>
          <p:nvPr/>
        </p:nvPicPr>
        <p:blipFill>
          <a:blip r:embed="rId4"/>
          <a:stretch>
            <a:fillRect/>
          </a:stretch>
        </p:blipFill>
        <p:spPr>
          <a:xfrm>
            <a:off x="6439009" y="1690688"/>
            <a:ext cx="3326060" cy="3779025"/>
          </a:xfrm>
          <a:prstGeom prst="rect">
            <a:avLst/>
          </a:prstGeom>
        </p:spPr>
      </p:pic>
    </p:spTree>
    <p:extLst>
      <p:ext uri="{BB962C8B-B14F-4D97-AF65-F5344CB8AC3E}">
        <p14:creationId xmlns:p14="http://schemas.microsoft.com/office/powerpoint/2010/main" val="127568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2513"/>
          </a:xfrm>
        </p:spPr>
        <p:txBody>
          <a:bodyPr/>
          <a:lstStyle/>
          <a:p>
            <a:r>
              <a:rPr lang="en-US" b="1" dirty="0"/>
              <a:t>Volume: Triangular Trough</a:t>
            </a:r>
          </a:p>
        </p:txBody>
      </p:sp>
      <p:pic>
        <p:nvPicPr>
          <p:cNvPr id="4" name="Picture 3"/>
          <p:cNvPicPr>
            <a:picLocks noChangeAspect="1"/>
          </p:cNvPicPr>
          <p:nvPr/>
        </p:nvPicPr>
        <p:blipFill>
          <a:blip r:embed="rId3"/>
          <a:stretch>
            <a:fillRect/>
          </a:stretch>
        </p:blipFill>
        <p:spPr>
          <a:xfrm>
            <a:off x="3708400" y="1417638"/>
            <a:ext cx="4775200" cy="3568700"/>
          </a:xfrm>
          <a:prstGeom prst="rect">
            <a:avLst/>
          </a:prstGeom>
        </p:spPr>
      </p:pic>
      <p:sp>
        <p:nvSpPr>
          <p:cNvPr id="5" name="TextBox 4"/>
          <p:cNvSpPr txBox="1"/>
          <p:nvPr/>
        </p:nvSpPr>
        <p:spPr>
          <a:xfrm>
            <a:off x="3708400" y="5133804"/>
            <a:ext cx="4775200" cy="1477328"/>
          </a:xfrm>
          <a:prstGeom prst="rect">
            <a:avLst/>
          </a:prstGeom>
          <a:noFill/>
        </p:spPr>
        <p:txBody>
          <a:bodyPr wrap="square" rtlCol="0">
            <a:spAutoFit/>
          </a:bodyPr>
          <a:lstStyle/>
          <a:p>
            <a:r>
              <a:rPr lang="en-US" b="1" dirty="0"/>
              <a:t>Volume = </a:t>
            </a:r>
            <a:r>
              <a:rPr lang="en-US" b="1" u="sng" dirty="0"/>
              <a:t>base x height x length</a:t>
            </a:r>
          </a:p>
          <a:p>
            <a:r>
              <a:rPr lang="en-US" b="1" dirty="0"/>
              <a:t>		2</a:t>
            </a:r>
          </a:p>
          <a:p>
            <a:r>
              <a:rPr lang="en-US" b="1" dirty="0"/>
              <a:t>Volume = </a:t>
            </a:r>
            <a:r>
              <a:rPr lang="en-US" b="1" u="sng" dirty="0"/>
              <a:t>3 ft x 4 ft x 12 feet</a:t>
            </a:r>
            <a:endParaRPr lang="en-US" b="1" dirty="0"/>
          </a:p>
          <a:p>
            <a:r>
              <a:rPr lang="en-US" b="1" dirty="0"/>
              <a:t>		2</a:t>
            </a:r>
          </a:p>
          <a:p>
            <a:r>
              <a:rPr lang="en-US" b="1" dirty="0"/>
              <a:t>Volume = 72 ft</a:t>
            </a:r>
            <a:r>
              <a:rPr lang="en-US" b="1" baseline="30000" dirty="0"/>
              <a:t>3</a:t>
            </a:r>
          </a:p>
        </p:txBody>
      </p:sp>
    </p:spTree>
    <p:extLst>
      <p:ext uri="{BB962C8B-B14F-4D97-AF65-F5344CB8AC3E}">
        <p14:creationId xmlns:p14="http://schemas.microsoft.com/office/powerpoint/2010/main" val="18939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F987-1D4E-3040-AC45-C7A045DCF586}"/>
              </a:ext>
            </a:extLst>
          </p:cNvPr>
          <p:cNvSpPr>
            <a:spLocks noGrp="1"/>
          </p:cNvSpPr>
          <p:nvPr>
            <p:ph type="title"/>
          </p:nvPr>
        </p:nvSpPr>
        <p:spPr/>
        <p:txBody>
          <a:bodyPr/>
          <a:lstStyle/>
          <a:p>
            <a:r>
              <a:rPr lang="en-US" b="1" dirty="0"/>
              <a:t>Conversions</a:t>
            </a:r>
          </a:p>
        </p:txBody>
      </p:sp>
      <p:sp>
        <p:nvSpPr>
          <p:cNvPr id="3" name="Content Placeholder 2">
            <a:extLst>
              <a:ext uri="{FF2B5EF4-FFF2-40B4-BE49-F238E27FC236}">
                <a16:creationId xmlns:a16="http://schemas.microsoft.com/office/drawing/2014/main" id="{F6B69C59-70A5-FA46-98ED-4A74B7061344}"/>
              </a:ext>
            </a:extLst>
          </p:cNvPr>
          <p:cNvSpPr>
            <a:spLocks noGrp="1"/>
          </p:cNvSpPr>
          <p:nvPr>
            <p:ph idx="1"/>
          </p:nvPr>
        </p:nvSpPr>
        <p:spPr/>
        <p:txBody>
          <a:bodyPr/>
          <a:lstStyle/>
          <a:p>
            <a:pPr>
              <a:spcBef>
                <a:spcPts val="1200"/>
              </a:spcBef>
              <a:spcAft>
                <a:spcPts val="600"/>
              </a:spcAft>
            </a:pPr>
            <a:r>
              <a:rPr lang="en-US" dirty="0"/>
              <a:t>To convert from one set of units to another, a conversion factor is needed. Obtain the correct conversion factor from a conversion table such as the one provided for the ABC exams.</a:t>
            </a:r>
          </a:p>
          <a:p>
            <a:pPr>
              <a:spcBef>
                <a:spcPts val="1200"/>
              </a:spcBef>
              <a:spcAft>
                <a:spcPts val="600"/>
              </a:spcAft>
            </a:pPr>
            <a:r>
              <a:rPr lang="en-US" dirty="0"/>
              <a:t>To determine if the original value needs to be multiplied or divided by the conversion factor, use dimensional analysis.</a:t>
            </a:r>
          </a:p>
          <a:p>
            <a:pPr lvl="1">
              <a:spcBef>
                <a:spcPts val="1200"/>
              </a:spcBef>
              <a:spcAft>
                <a:spcPts val="600"/>
              </a:spcAft>
              <a:buFont typeface="Wingdings" pitchFamily="2" charset="2"/>
              <a:buChar char="Ø"/>
            </a:pPr>
            <a:r>
              <a:rPr lang="en-US" dirty="0"/>
              <a:t>An alternative to dimensional analysis is the ”box method” (see pages 61   through 72 of the text). </a:t>
            </a:r>
          </a:p>
        </p:txBody>
      </p:sp>
    </p:spTree>
    <p:extLst>
      <p:ext uri="{BB962C8B-B14F-4D97-AF65-F5344CB8AC3E}">
        <p14:creationId xmlns:p14="http://schemas.microsoft.com/office/powerpoint/2010/main" val="279274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082-4C8E-BE42-A8F5-CE9BCFCBF252}"/>
              </a:ext>
            </a:extLst>
          </p:cNvPr>
          <p:cNvSpPr>
            <a:spLocks noGrp="1"/>
          </p:cNvSpPr>
          <p:nvPr>
            <p:ph type="title"/>
          </p:nvPr>
        </p:nvSpPr>
        <p:spPr/>
        <p:txBody>
          <a:bodyPr/>
          <a:lstStyle/>
          <a:p>
            <a:r>
              <a:rPr lang="en-US" b="1"/>
              <a:t>Dimensional Analysis</a:t>
            </a:r>
          </a:p>
        </p:txBody>
      </p:sp>
      <p:sp>
        <p:nvSpPr>
          <p:cNvPr id="3" name="Content Placeholder 2">
            <a:extLst>
              <a:ext uri="{FF2B5EF4-FFF2-40B4-BE49-F238E27FC236}">
                <a16:creationId xmlns:a16="http://schemas.microsoft.com/office/drawing/2014/main" id="{248D6A41-2DC0-1741-BC45-4DAA2FF03533}"/>
              </a:ext>
            </a:extLst>
          </p:cNvPr>
          <p:cNvSpPr>
            <a:spLocks noGrp="1"/>
          </p:cNvSpPr>
          <p:nvPr>
            <p:ph idx="1"/>
          </p:nvPr>
        </p:nvSpPr>
        <p:spPr/>
        <p:txBody>
          <a:bodyPr>
            <a:normAutofit/>
          </a:bodyPr>
          <a:lstStyle/>
          <a:p>
            <a:r>
              <a:rPr lang="en-US" dirty="0"/>
              <a:t>Dimensional analysis is a means of determining if a problem has been set up correctly: whether to multiply or divide by a conversion factor</a:t>
            </a:r>
          </a:p>
          <a:p>
            <a:r>
              <a:rPr lang="en-US" dirty="0"/>
              <a:t>Steps:</a:t>
            </a:r>
          </a:p>
          <a:p>
            <a:pPr marL="914400" lvl="1" indent="-457200">
              <a:buFont typeface="+mj-lt"/>
              <a:buAutoNum type="arabicPeriod"/>
            </a:pPr>
            <a:r>
              <a:rPr lang="en-US" dirty="0"/>
              <a:t>Express the units as a vertical fraction:</a:t>
            </a:r>
          </a:p>
          <a:p>
            <a:pPr marL="914400" lvl="2" indent="0">
              <a:buNone/>
            </a:pPr>
            <a:r>
              <a:rPr lang="en-US" sz="2400" dirty="0"/>
              <a:t>gal/ft</a:t>
            </a:r>
            <a:r>
              <a:rPr lang="en-US" sz="2400" baseline="30000" dirty="0"/>
              <a:t>3</a:t>
            </a:r>
            <a:r>
              <a:rPr lang="en-US" sz="2400" dirty="0"/>
              <a:t> = </a:t>
            </a:r>
            <a:r>
              <a:rPr lang="en-US" sz="2400" u="sng" dirty="0"/>
              <a:t> gal</a:t>
            </a:r>
          </a:p>
          <a:p>
            <a:pPr marL="914400" lvl="2" indent="0">
              <a:buNone/>
            </a:pPr>
            <a:r>
              <a:rPr lang="en-US" sz="2400" dirty="0"/>
              <a:t>                  ft</a:t>
            </a:r>
            <a:r>
              <a:rPr lang="en-US" sz="2400" baseline="30000" dirty="0"/>
              <a:t>3</a:t>
            </a:r>
            <a:endParaRPr lang="en-US" sz="2400" dirty="0"/>
          </a:p>
          <a:p>
            <a:pPr marL="914400" lvl="1" indent="-457200">
              <a:buFont typeface="+mj-lt"/>
              <a:buAutoNum type="arabicPeriod"/>
            </a:pPr>
            <a:r>
              <a:rPr lang="en-US" dirty="0"/>
              <a:t>To cancel terms arrange the fractions with similar terms in the numerator and denominator:</a:t>
            </a:r>
          </a:p>
          <a:p>
            <a:pPr marL="914400" lvl="2" indent="0">
              <a:buNone/>
            </a:pPr>
            <a:r>
              <a:rPr lang="en-US" sz="2400" u="sng" dirty="0"/>
              <a:t>ft</a:t>
            </a:r>
            <a:r>
              <a:rPr lang="en-US" sz="2400" u="sng" baseline="30000" dirty="0"/>
              <a:t>3</a:t>
            </a:r>
            <a:r>
              <a:rPr lang="en-US" sz="2400" u="sng" dirty="0"/>
              <a:t> x  gal</a:t>
            </a:r>
            <a:r>
              <a:rPr lang="en-US" sz="2400" dirty="0"/>
              <a:t> = gal  (note: ft</a:t>
            </a:r>
            <a:r>
              <a:rPr lang="en-US" sz="2400" baseline="30000" dirty="0"/>
              <a:t>3</a:t>
            </a:r>
            <a:r>
              <a:rPr lang="en-US" sz="2400" dirty="0"/>
              <a:t>/ft</a:t>
            </a:r>
            <a:r>
              <a:rPr lang="en-US" sz="2400" baseline="30000" dirty="0"/>
              <a:t>3</a:t>
            </a:r>
            <a:r>
              <a:rPr lang="en-US" sz="2400" dirty="0"/>
              <a:t> = 1, any number or unit divided by itself = 1)</a:t>
            </a:r>
            <a:endParaRPr lang="en-US" sz="2400" u="sng" dirty="0"/>
          </a:p>
          <a:p>
            <a:pPr marL="914400" lvl="2" indent="0">
              <a:buNone/>
            </a:pPr>
            <a:r>
              <a:rPr lang="en-US" sz="2400" dirty="0"/>
              <a:t>     ft</a:t>
            </a:r>
            <a:r>
              <a:rPr lang="en-US" sz="2400" baseline="30000" dirty="0"/>
              <a:t>3</a:t>
            </a:r>
            <a:endParaRPr lang="en-US" sz="2400" dirty="0"/>
          </a:p>
        </p:txBody>
      </p:sp>
    </p:spTree>
    <p:extLst>
      <p:ext uri="{BB962C8B-B14F-4D97-AF65-F5344CB8AC3E}">
        <p14:creationId xmlns:p14="http://schemas.microsoft.com/office/powerpoint/2010/main" val="19875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082-4C8E-BE42-A8F5-CE9BCFCBF252}"/>
              </a:ext>
            </a:extLst>
          </p:cNvPr>
          <p:cNvSpPr>
            <a:spLocks noGrp="1"/>
          </p:cNvSpPr>
          <p:nvPr>
            <p:ph type="title"/>
          </p:nvPr>
        </p:nvSpPr>
        <p:spPr>
          <a:xfrm>
            <a:off x="838200" y="365126"/>
            <a:ext cx="10515600" cy="1121930"/>
          </a:xfrm>
        </p:spPr>
        <p:txBody>
          <a:bodyPr/>
          <a:lstStyle/>
          <a:p>
            <a:r>
              <a:rPr lang="en-US" b="1" dirty="0"/>
              <a:t>Dimensional Analysis</a:t>
            </a:r>
          </a:p>
        </p:txBody>
      </p:sp>
      <p:sp>
        <p:nvSpPr>
          <p:cNvPr id="3" name="Content Placeholder 2">
            <a:extLst>
              <a:ext uri="{FF2B5EF4-FFF2-40B4-BE49-F238E27FC236}">
                <a16:creationId xmlns:a16="http://schemas.microsoft.com/office/drawing/2014/main" id="{248D6A41-2DC0-1741-BC45-4DAA2FF03533}"/>
              </a:ext>
            </a:extLst>
          </p:cNvPr>
          <p:cNvSpPr>
            <a:spLocks noGrp="1"/>
          </p:cNvSpPr>
          <p:nvPr>
            <p:ph idx="1"/>
          </p:nvPr>
        </p:nvSpPr>
        <p:spPr>
          <a:xfrm>
            <a:off x="838200" y="1487055"/>
            <a:ext cx="10515600" cy="4729017"/>
          </a:xfrm>
        </p:spPr>
        <p:txBody>
          <a:bodyPr>
            <a:normAutofit/>
          </a:bodyPr>
          <a:lstStyle/>
          <a:p>
            <a:r>
              <a:rPr lang="en-US" dirty="0"/>
              <a:t>Example 1: Convert 2,500 ft</a:t>
            </a:r>
            <a:r>
              <a:rPr lang="en-US" baseline="30000" dirty="0"/>
              <a:t>3</a:t>
            </a:r>
            <a:r>
              <a:rPr lang="en-US" dirty="0"/>
              <a:t> to gallons</a:t>
            </a:r>
          </a:p>
          <a:p>
            <a:r>
              <a:rPr lang="en-US" dirty="0"/>
              <a:t>Steps:</a:t>
            </a:r>
          </a:p>
          <a:p>
            <a:pPr marL="914400" lvl="1" indent="-457200">
              <a:buFont typeface="+mj-lt"/>
              <a:buAutoNum type="arabicPeriod"/>
            </a:pPr>
            <a:r>
              <a:rPr lang="en-US" dirty="0"/>
              <a:t>Express the first term as a vertical fraction:</a:t>
            </a:r>
          </a:p>
          <a:p>
            <a:pPr marL="914400" lvl="2" indent="0">
              <a:buNone/>
            </a:pPr>
            <a:endParaRPr lang="en-US" sz="2400" dirty="0"/>
          </a:p>
          <a:p>
            <a:pPr marL="914400" lvl="2" indent="0">
              <a:buNone/>
            </a:pPr>
            <a:r>
              <a:rPr lang="en-US" sz="2400" dirty="0"/>
              <a:t>2,500 ft</a:t>
            </a:r>
            <a:r>
              <a:rPr lang="en-US" sz="2400" baseline="30000" dirty="0"/>
              <a:t>3</a:t>
            </a:r>
            <a:r>
              <a:rPr lang="en-US" sz="2400" dirty="0"/>
              <a:t> = </a:t>
            </a:r>
            <a:r>
              <a:rPr lang="en-US" sz="2400" u="sng" dirty="0"/>
              <a:t> 2,500 ft</a:t>
            </a:r>
            <a:r>
              <a:rPr lang="en-US" sz="2400" u="sng" baseline="30000" dirty="0"/>
              <a:t>3</a:t>
            </a:r>
            <a:endParaRPr lang="en-US" sz="2400" u="sng" dirty="0"/>
          </a:p>
          <a:p>
            <a:pPr marL="914400" lvl="2" indent="0">
              <a:buNone/>
            </a:pPr>
            <a:r>
              <a:rPr lang="en-US" sz="2400" dirty="0"/>
              <a:t>                 	1</a:t>
            </a:r>
          </a:p>
          <a:p>
            <a:pPr marL="914400" lvl="1" indent="-457200">
              <a:buFont typeface="+mj-lt"/>
              <a:buAutoNum type="arabicPeriod"/>
            </a:pPr>
            <a:r>
              <a:rPr lang="en-US" dirty="0"/>
              <a:t>Multiply by the appropriate conversion factor (7.48 gal/ft</a:t>
            </a:r>
            <a:r>
              <a:rPr lang="en-US" baseline="30000" dirty="0"/>
              <a:t>3</a:t>
            </a:r>
            <a:r>
              <a:rPr lang="en-US" dirty="0"/>
              <a:t>):</a:t>
            </a:r>
          </a:p>
          <a:p>
            <a:pPr marL="914400" lvl="2" indent="0">
              <a:buNone/>
            </a:pPr>
            <a:endParaRPr lang="en-US" sz="2400" u="sng" dirty="0"/>
          </a:p>
          <a:p>
            <a:pPr marL="914400" lvl="2" indent="0">
              <a:buNone/>
            </a:pPr>
            <a:r>
              <a:rPr lang="en-US" sz="2400" u="sng" dirty="0"/>
              <a:t>2,500 ft</a:t>
            </a:r>
            <a:r>
              <a:rPr lang="en-US" sz="2400" u="sng" baseline="30000" dirty="0"/>
              <a:t>3</a:t>
            </a:r>
            <a:r>
              <a:rPr lang="en-US" sz="2400" u="sng" dirty="0"/>
              <a:t>  x  7.48 gal </a:t>
            </a:r>
            <a:r>
              <a:rPr lang="en-US" sz="2400" dirty="0"/>
              <a:t> = 2,500  x  7.48 gal  =  </a:t>
            </a:r>
            <a:r>
              <a:rPr lang="en-US" sz="2400" u="sng" dirty="0"/>
              <a:t>18,700 gal</a:t>
            </a:r>
          </a:p>
          <a:p>
            <a:pPr marL="914400" lvl="2" indent="0">
              <a:buNone/>
            </a:pPr>
            <a:r>
              <a:rPr lang="en-US" sz="2400" dirty="0"/>
              <a:t>      1		ft</a:t>
            </a:r>
            <a:r>
              <a:rPr lang="en-US" sz="2400" baseline="30000" dirty="0"/>
              <a:t>3</a:t>
            </a:r>
            <a:endParaRPr lang="en-US" sz="2400" dirty="0"/>
          </a:p>
          <a:p>
            <a:pPr marL="914400" lvl="1" indent="-457200">
              <a:buFont typeface="+mj-lt"/>
              <a:buAutoNum type="arabicPeriod"/>
            </a:pPr>
            <a:endParaRPr lang="en-US" sz="2800" b="1" dirty="0"/>
          </a:p>
        </p:txBody>
      </p:sp>
    </p:spTree>
    <p:extLst>
      <p:ext uri="{BB962C8B-B14F-4D97-AF65-F5344CB8AC3E}">
        <p14:creationId xmlns:p14="http://schemas.microsoft.com/office/powerpoint/2010/main" val="193176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082-4C8E-BE42-A8F5-CE9BCFCBF252}"/>
              </a:ext>
            </a:extLst>
          </p:cNvPr>
          <p:cNvSpPr>
            <a:spLocks noGrp="1"/>
          </p:cNvSpPr>
          <p:nvPr>
            <p:ph type="title"/>
          </p:nvPr>
        </p:nvSpPr>
        <p:spPr>
          <a:xfrm>
            <a:off x="838200" y="365125"/>
            <a:ext cx="10515600" cy="955675"/>
          </a:xfrm>
        </p:spPr>
        <p:txBody>
          <a:bodyPr/>
          <a:lstStyle/>
          <a:p>
            <a:r>
              <a:rPr lang="en-US" b="1" dirty="0"/>
              <a:t>Dimensional Analysis</a:t>
            </a:r>
          </a:p>
        </p:txBody>
      </p:sp>
      <p:sp>
        <p:nvSpPr>
          <p:cNvPr id="3" name="Content Placeholder 2">
            <a:extLst>
              <a:ext uri="{FF2B5EF4-FFF2-40B4-BE49-F238E27FC236}">
                <a16:creationId xmlns:a16="http://schemas.microsoft.com/office/drawing/2014/main" id="{248D6A41-2DC0-1741-BC45-4DAA2FF03533}"/>
              </a:ext>
            </a:extLst>
          </p:cNvPr>
          <p:cNvSpPr>
            <a:spLocks noGrp="1"/>
          </p:cNvSpPr>
          <p:nvPr>
            <p:ph idx="1"/>
          </p:nvPr>
        </p:nvSpPr>
        <p:spPr>
          <a:xfrm>
            <a:off x="838200" y="1320800"/>
            <a:ext cx="10515600" cy="5366327"/>
          </a:xfrm>
        </p:spPr>
        <p:txBody>
          <a:bodyPr>
            <a:normAutofit lnSpcReduction="10000"/>
          </a:bodyPr>
          <a:lstStyle/>
          <a:p>
            <a:r>
              <a:rPr lang="en-US" dirty="0"/>
              <a:t>Example 2: Convert 100 feet of head to psi</a:t>
            </a:r>
          </a:p>
          <a:p>
            <a:r>
              <a:rPr lang="en-US" dirty="0"/>
              <a:t>Steps:</a:t>
            </a:r>
          </a:p>
          <a:p>
            <a:pPr marL="914400" lvl="1" indent="-457200">
              <a:buFont typeface="+mj-lt"/>
              <a:buAutoNum type="arabicPeriod"/>
            </a:pPr>
            <a:r>
              <a:rPr lang="en-US" dirty="0"/>
              <a:t>Express the first term as a vertical fraction:</a:t>
            </a:r>
          </a:p>
          <a:p>
            <a:pPr marL="914400" lvl="2" indent="0">
              <a:buNone/>
            </a:pPr>
            <a:r>
              <a:rPr lang="en-US" sz="2400" dirty="0"/>
              <a:t>100 ft = </a:t>
            </a:r>
            <a:r>
              <a:rPr lang="en-US" sz="2400" u="sng" dirty="0"/>
              <a:t> 100 ft</a:t>
            </a:r>
          </a:p>
          <a:p>
            <a:pPr marL="914400" lvl="2" indent="0">
              <a:buNone/>
            </a:pPr>
            <a:r>
              <a:rPr lang="en-US" sz="2400" dirty="0"/>
              <a:t>                    1</a:t>
            </a:r>
          </a:p>
          <a:p>
            <a:pPr marL="914400" lvl="1" indent="-457200">
              <a:buFont typeface="+mj-lt"/>
              <a:buAutoNum type="arabicPeriod"/>
            </a:pPr>
            <a:r>
              <a:rPr lang="en-US" dirty="0"/>
              <a:t>Multiply by the appropriate conversion factor (e.g. 2.31 ft = 1.0 psi):</a:t>
            </a:r>
          </a:p>
          <a:p>
            <a:pPr marL="914400" lvl="2" indent="0">
              <a:buNone/>
            </a:pPr>
            <a:endParaRPr lang="en-US" sz="2400" u="sng" dirty="0"/>
          </a:p>
          <a:p>
            <a:pPr marL="914400" lvl="2" indent="0">
              <a:buNone/>
            </a:pPr>
            <a:r>
              <a:rPr lang="en-US" sz="2400" u="sng" dirty="0"/>
              <a:t>100 ft  x  1 psi  </a:t>
            </a:r>
            <a:r>
              <a:rPr lang="en-US" sz="2400" dirty="0"/>
              <a:t>  =  </a:t>
            </a:r>
            <a:r>
              <a:rPr lang="en-US" sz="2400" u="sng" dirty="0"/>
              <a:t>100 x psi</a:t>
            </a:r>
            <a:r>
              <a:rPr lang="en-US" sz="2400" dirty="0"/>
              <a:t>  =  </a:t>
            </a:r>
            <a:r>
              <a:rPr lang="en-US" sz="2400" u="sng" dirty="0"/>
              <a:t>43.3 psi</a:t>
            </a:r>
          </a:p>
          <a:p>
            <a:pPr marL="914400" lvl="2" indent="0">
              <a:buNone/>
            </a:pPr>
            <a:r>
              <a:rPr lang="en-US" sz="2400" dirty="0"/>
              <a:t>     1	 2.31 ft	         2.31</a:t>
            </a:r>
          </a:p>
          <a:p>
            <a:pPr marL="914400" lvl="2" indent="0">
              <a:buNone/>
            </a:pPr>
            <a:endParaRPr lang="en-US" sz="2400" dirty="0"/>
          </a:p>
          <a:p>
            <a:pPr marL="914400" lvl="2" indent="0">
              <a:buNone/>
            </a:pPr>
            <a:r>
              <a:rPr lang="en-US" sz="2400" dirty="0"/>
              <a:t>or using the conversion factor 1.0 ft = 0.433 psi:</a:t>
            </a:r>
          </a:p>
          <a:p>
            <a:pPr marL="914400" lvl="2" indent="0">
              <a:buNone/>
            </a:pPr>
            <a:endParaRPr lang="en-US" sz="2400" dirty="0"/>
          </a:p>
          <a:p>
            <a:pPr marL="914400" lvl="2" indent="0">
              <a:buNone/>
            </a:pPr>
            <a:r>
              <a:rPr lang="en-US" sz="2400" u="sng" dirty="0"/>
              <a:t>100 ft  x  0.433 psi   </a:t>
            </a:r>
            <a:r>
              <a:rPr lang="en-US" sz="2400" dirty="0"/>
              <a:t> =  100  </a:t>
            </a:r>
            <a:r>
              <a:rPr lang="en-US" sz="1800" dirty="0"/>
              <a:t>x</a:t>
            </a:r>
            <a:r>
              <a:rPr lang="en-US" sz="2400" dirty="0"/>
              <a:t>  0.433 psi  =  </a:t>
            </a:r>
            <a:r>
              <a:rPr lang="en-US" sz="2400" u="sng" dirty="0"/>
              <a:t>43.3 psi</a:t>
            </a:r>
          </a:p>
          <a:p>
            <a:pPr marL="914400" lvl="2" indent="0">
              <a:buNone/>
            </a:pPr>
            <a:r>
              <a:rPr lang="en-US" sz="2400" dirty="0"/>
              <a:t>     1	         ft</a:t>
            </a:r>
          </a:p>
        </p:txBody>
      </p:sp>
    </p:spTree>
    <p:extLst>
      <p:ext uri="{BB962C8B-B14F-4D97-AF65-F5344CB8AC3E}">
        <p14:creationId xmlns:p14="http://schemas.microsoft.com/office/powerpoint/2010/main" val="245451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checkerboard(across)">
                                      <p:cBhvr>
                                        <p:cTn id="15" dur="500"/>
                                        <p:tgtEl>
                                          <p:spTgt spid="3">
                                            <p:txEl>
                                              <p:pRg st="7" end="7"/>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checkerboard(across)">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28" dur="500"/>
                                        <p:tgtEl>
                                          <p:spTgt spid="3">
                                            <p:txEl>
                                              <p:pRg st="12" end="12"/>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3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6AF6-C33B-9D4B-A9BC-D94EE6E88EE7}"/>
              </a:ext>
            </a:extLst>
          </p:cNvPr>
          <p:cNvSpPr>
            <a:spLocks noGrp="1"/>
          </p:cNvSpPr>
          <p:nvPr>
            <p:ph type="title"/>
          </p:nvPr>
        </p:nvSpPr>
        <p:spPr/>
        <p:txBody>
          <a:bodyPr>
            <a:normAutofit/>
          </a:bodyPr>
          <a:lstStyle/>
          <a:p>
            <a:r>
              <a:rPr lang="en-US" sz="3600" b="1" dirty="0"/>
              <a:t>Unit Conversions: Dimensional Analysis</a:t>
            </a:r>
          </a:p>
        </p:txBody>
      </p:sp>
      <p:sp>
        <p:nvSpPr>
          <p:cNvPr id="3" name="Content Placeholder 2">
            <a:extLst>
              <a:ext uri="{FF2B5EF4-FFF2-40B4-BE49-F238E27FC236}">
                <a16:creationId xmlns:a16="http://schemas.microsoft.com/office/drawing/2014/main" id="{28A57EEA-5244-0E40-808F-3796DCC894E4}"/>
              </a:ext>
            </a:extLst>
          </p:cNvPr>
          <p:cNvSpPr>
            <a:spLocks noGrp="1"/>
          </p:cNvSpPr>
          <p:nvPr>
            <p:ph idx="1"/>
          </p:nvPr>
        </p:nvSpPr>
        <p:spPr/>
        <p:txBody>
          <a:bodyPr>
            <a:normAutofit/>
          </a:bodyPr>
          <a:lstStyle/>
          <a:p>
            <a:pPr>
              <a:spcBef>
                <a:spcPts val="600"/>
              </a:spcBef>
              <a:spcAft>
                <a:spcPts val="600"/>
              </a:spcAft>
            </a:pPr>
            <a:r>
              <a:rPr lang="en-US" dirty="0"/>
              <a:t>Dimensional Analysis</a:t>
            </a:r>
          </a:p>
          <a:p>
            <a:pPr lvl="1">
              <a:spcBef>
                <a:spcPts val="600"/>
              </a:spcBef>
              <a:spcAft>
                <a:spcPts val="600"/>
              </a:spcAft>
            </a:pPr>
            <a:r>
              <a:rPr lang="en-US" dirty="0"/>
              <a:t>Use the principal of a straight-line equation to cancel all unwanted units</a:t>
            </a:r>
          </a:p>
          <a:p>
            <a:pPr lvl="1">
              <a:spcBef>
                <a:spcPts val="600"/>
              </a:spcBef>
              <a:spcAft>
                <a:spcPts val="600"/>
              </a:spcAft>
            </a:pPr>
            <a:r>
              <a:rPr lang="en-US" dirty="0"/>
              <a:t>The final units remaining should be what the question was being asked in the problem</a:t>
            </a:r>
          </a:p>
          <a:p>
            <a:pPr lvl="1">
              <a:spcBef>
                <a:spcPts val="600"/>
              </a:spcBef>
              <a:spcAft>
                <a:spcPts val="600"/>
              </a:spcAft>
            </a:pPr>
            <a:r>
              <a:rPr lang="en-US" dirty="0"/>
              <a:t>When units cancel, the mathematical result is 1:</a:t>
            </a:r>
          </a:p>
          <a:p>
            <a:pPr marL="457200" lvl="1" indent="0">
              <a:spcBef>
                <a:spcPts val="600"/>
              </a:spcBef>
              <a:spcAft>
                <a:spcPts val="600"/>
              </a:spcAft>
              <a:buNone/>
            </a:pPr>
            <a:endParaRPr lang="en-US" dirty="0"/>
          </a:p>
          <a:p>
            <a:pPr marL="1371600" lvl="3" indent="0">
              <a:spcBef>
                <a:spcPts val="0"/>
              </a:spcBef>
              <a:buNone/>
            </a:pPr>
            <a:r>
              <a:rPr lang="en-US" sz="2000" b="1" dirty="0"/>
              <a:t>  mg/L 		  ft</a:t>
            </a:r>
            <a:r>
              <a:rPr lang="en-US" sz="2000" b="1" baseline="30000" dirty="0"/>
              <a:t>3</a:t>
            </a:r>
            <a:r>
              <a:rPr lang="en-US" sz="2000" b="1" dirty="0"/>
              <a:t>		   gpm</a:t>
            </a:r>
          </a:p>
          <a:p>
            <a:pPr marL="1371600" lvl="3" indent="0">
              <a:spcBef>
                <a:spcPts val="0"/>
              </a:spcBef>
              <a:buNone/>
            </a:pPr>
            <a:r>
              <a:rPr lang="en-US" sz="2000" b="1" dirty="0"/>
              <a:t>---------  =  1		------  =  1	 ---------  =  1</a:t>
            </a:r>
          </a:p>
          <a:p>
            <a:pPr marL="1371600" lvl="3" indent="0">
              <a:spcBef>
                <a:spcPts val="0"/>
              </a:spcBef>
              <a:buNone/>
            </a:pPr>
            <a:r>
              <a:rPr lang="en-US" sz="2000" b="1" dirty="0"/>
              <a:t>  mg/L 		  ft</a:t>
            </a:r>
            <a:r>
              <a:rPr lang="en-US" sz="2000" b="1" baseline="30000" dirty="0"/>
              <a:t>3		      </a:t>
            </a:r>
            <a:r>
              <a:rPr lang="en-US" sz="2000" b="1" dirty="0"/>
              <a:t>gpm</a:t>
            </a:r>
          </a:p>
        </p:txBody>
      </p:sp>
    </p:spTree>
    <p:extLst>
      <p:ext uri="{BB962C8B-B14F-4D97-AF65-F5344CB8AC3E}">
        <p14:creationId xmlns:p14="http://schemas.microsoft.com/office/powerpoint/2010/main" val="11126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Unit Conversion Examples</a:t>
            </a:r>
          </a:p>
        </p:txBody>
      </p:sp>
      <p:sp>
        <p:nvSpPr>
          <p:cNvPr id="5" name="Content Placeholder 4"/>
          <p:cNvSpPr>
            <a:spLocks noGrp="1"/>
          </p:cNvSpPr>
          <p:nvPr>
            <p:ph idx="1"/>
          </p:nvPr>
        </p:nvSpPr>
        <p:spPr/>
        <p:txBody>
          <a:bodyPr>
            <a:normAutofit/>
          </a:bodyPr>
          <a:lstStyle/>
          <a:p>
            <a:r>
              <a:rPr lang="en-US" dirty="0"/>
              <a:t>Use the Straight-Line Equation for Cancelling Units:</a:t>
            </a:r>
          </a:p>
          <a:p>
            <a:endParaRPr lang="en-US" dirty="0"/>
          </a:p>
          <a:p>
            <a:pPr marL="971550" lvl="1" indent="-514350">
              <a:spcBef>
                <a:spcPts val="600"/>
              </a:spcBef>
              <a:spcAft>
                <a:spcPts val="600"/>
              </a:spcAft>
              <a:buFont typeface="+mj-lt"/>
              <a:buAutoNum type="arabicPeriod"/>
            </a:pPr>
            <a:r>
              <a:rPr lang="en-US" dirty="0"/>
              <a:t>Convert 10 cubic feet (ft</a:t>
            </a:r>
            <a:r>
              <a:rPr lang="en-US" baseline="30000" dirty="0"/>
              <a:t>3</a:t>
            </a:r>
            <a:r>
              <a:rPr lang="en-US" dirty="0"/>
              <a:t>) of water into gallons</a:t>
            </a:r>
          </a:p>
          <a:p>
            <a:pPr marL="971550" lvl="1" indent="-514350">
              <a:spcBef>
                <a:spcPts val="600"/>
              </a:spcBef>
              <a:spcAft>
                <a:spcPts val="600"/>
              </a:spcAft>
              <a:buFont typeface="+mj-lt"/>
              <a:buAutoNum type="arabicPeriod"/>
            </a:pPr>
            <a:r>
              <a:rPr lang="en-US" dirty="0"/>
              <a:t>Convert 4 ft</a:t>
            </a:r>
            <a:r>
              <a:rPr lang="en-US" baseline="30000" dirty="0"/>
              <a:t>3</a:t>
            </a:r>
            <a:r>
              <a:rPr lang="en-US" dirty="0"/>
              <a:t> per second into gpm</a:t>
            </a:r>
          </a:p>
          <a:p>
            <a:pPr marL="971550" lvl="1" indent="-514350">
              <a:spcBef>
                <a:spcPts val="600"/>
              </a:spcBef>
              <a:spcAft>
                <a:spcPts val="600"/>
              </a:spcAft>
              <a:buFont typeface="+mj-lt"/>
              <a:buAutoNum type="arabicPeriod"/>
            </a:pPr>
            <a:r>
              <a:rPr lang="en-US" dirty="0"/>
              <a:t>Convert 1,350 ft</a:t>
            </a:r>
            <a:r>
              <a:rPr lang="en-US" baseline="30000" dirty="0"/>
              <a:t>3</a:t>
            </a:r>
            <a:r>
              <a:rPr lang="en-US" dirty="0"/>
              <a:t> into cubic yards (yd</a:t>
            </a:r>
            <a:r>
              <a:rPr lang="en-US" baseline="30000" dirty="0"/>
              <a:t>3</a:t>
            </a:r>
            <a:r>
              <a:rPr lang="en-US" dirty="0"/>
              <a:t>)</a:t>
            </a:r>
          </a:p>
          <a:p>
            <a:pPr marL="971550" lvl="1" indent="-514350">
              <a:spcBef>
                <a:spcPts val="600"/>
              </a:spcBef>
              <a:spcAft>
                <a:spcPts val="600"/>
              </a:spcAft>
              <a:buFont typeface="+mj-lt"/>
              <a:buAutoNum type="arabicPeriod"/>
            </a:pPr>
            <a:r>
              <a:rPr lang="en-US" dirty="0"/>
              <a:t>Convert 250,000 </a:t>
            </a:r>
            <a:r>
              <a:rPr lang="en-US" dirty="0" err="1"/>
              <a:t>gpd</a:t>
            </a:r>
            <a:r>
              <a:rPr lang="en-US" dirty="0"/>
              <a:t> into MGD</a:t>
            </a:r>
          </a:p>
          <a:p>
            <a:pPr marL="971550" lvl="1" indent="-514350">
              <a:spcBef>
                <a:spcPts val="600"/>
              </a:spcBef>
              <a:spcAft>
                <a:spcPts val="600"/>
              </a:spcAft>
              <a:buFont typeface="+mj-lt"/>
              <a:buAutoNum type="arabicPeriod"/>
            </a:pPr>
            <a:r>
              <a:rPr lang="en-US" dirty="0"/>
              <a:t>Convert 7.5 HP into kW</a:t>
            </a:r>
          </a:p>
          <a:p>
            <a:pPr marL="971550" lvl="1" indent="-514350">
              <a:spcBef>
                <a:spcPts val="600"/>
              </a:spcBef>
              <a:spcAft>
                <a:spcPts val="600"/>
              </a:spcAft>
              <a:buFont typeface="+mj-lt"/>
              <a:buAutoNum type="arabicPeriod"/>
            </a:pPr>
            <a:r>
              <a:rPr lang="en-US" dirty="0"/>
              <a:t>Convert 50,000 mg/L into % concentration</a:t>
            </a:r>
          </a:p>
        </p:txBody>
      </p:sp>
    </p:spTree>
    <p:extLst>
      <p:ext uri="{BB962C8B-B14F-4D97-AF65-F5344CB8AC3E}">
        <p14:creationId xmlns:p14="http://schemas.microsoft.com/office/powerpoint/2010/main" val="377216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1CE-E680-784F-81B5-18F6A064C6C6}"/>
              </a:ext>
            </a:extLst>
          </p:cNvPr>
          <p:cNvSpPr>
            <a:spLocks noGrp="1"/>
          </p:cNvSpPr>
          <p:nvPr>
            <p:ph type="title"/>
          </p:nvPr>
        </p:nvSpPr>
        <p:spPr>
          <a:xfrm>
            <a:off x="838200" y="198437"/>
            <a:ext cx="10515600" cy="1325563"/>
          </a:xfrm>
        </p:spPr>
        <p:txBody>
          <a:bodyPr/>
          <a:lstStyle/>
          <a:p>
            <a:r>
              <a:rPr lang="en-US" b="1"/>
              <a:t>Powers and Scientific Notation</a:t>
            </a:r>
          </a:p>
        </p:txBody>
      </p:sp>
      <p:sp>
        <p:nvSpPr>
          <p:cNvPr id="3" name="Content Placeholder 2">
            <a:extLst>
              <a:ext uri="{FF2B5EF4-FFF2-40B4-BE49-F238E27FC236}">
                <a16:creationId xmlns:a16="http://schemas.microsoft.com/office/drawing/2014/main" id="{C925C769-4D3E-6047-BCC2-09A7BE387BF0}"/>
              </a:ext>
            </a:extLst>
          </p:cNvPr>
          <p:cNvSpPr>
            <a:spLocks noGrp="1"/>
          </p:cNvSpPr>
          <p:nvPr>
            <p:ph idx="1"/>
          </p:nvPr>
        </p:nvSpPr>
        <p:spPr>
          <a:xfrm>
            <a:off x="838200" y="1433689"/>
            <a:ext cx="10515600" cy="5170311"/>
          </a:xfrm>
        </p:spPr>
        <p:txBody>
          <a:bodyPr>
            <a:normAutofit/>
          </a:bodyPr>
          <a:lstStyle/>
          <a:p>
            <a:pPr>
              <a:lnSpc>
                <a:spcPct val="120000"/>
              </a:lnSpc>
              <a:spcBef>
                <a:spcPts val="600"/>
              </a:spcBef>
              <a:spcAft>
                <a:spcPts val="600"/>
              </a:spcAft>
            </a:pPr>
            <a:r>
              <a:rPr lang="en-US" b="1" dirty="0"/>
              <a:t>Scientific Notation</a:t>
            </a:r>
          </a:p>
          <a:p>
            <a:pPr lvl="1">
              <a:lnSpc>
                <a:spcPct val="120000"/>
              </a:lnSpc>
              <a:spcBef>
                <a:spcPts val="600"/>
              </a:spcBef>
              <a:spcAft>
                <a:spcPts val="600"/>
              </a:spcAft>
            </a:pPr>
            <a:r>
              <a:rPr lang="en-US" b="1" dirty="0"/>
              <a:t>Expressing numbers as a unit or term multiplied by a power of 10</a:t>
            </a:r>
          </a:p>
          <a:p>
            <a:pPr lvl="1">
              <a:lnSpc>
                <a:spcPct val="120000"/>
              </a:lnSpc>
              <a:spcBef>
                <a:spcPts val="600"/>
              </a:spcBef>
              <a:spcAft>
                <a:spcPts val="600"/>
              </a:spcAft>
            </a:pPr>
            <a:r>
              <a:rPr lang="en-US" b="1" dirty="0"/>
              <a:t>5.4 x 10</a:t>
            </a:r>
            <a:r>
              <a:rPr lang="en-US" b="1" baseline="30000" dirty="0"/>
              <a:t>1</a:t>
            </a:r>
            <a:r>
              <a:rPr lang="en-US" b="1" dirty="0"/>
              <a:t> = (5.4)(10) = 54</a:t>
            </a:r>
          </a:p>
          <a:p>
            <a:pPr lvl="1">
              <a:lnSpc>
                <a:spcPct val="120000"/>
              </a:lnSpc>
              <a:spcBef>
                <a:spcPts val="600"/>
              </a:spcBef>
              <a:spcAft>
                <a:spcPts val="600"/>
              </a:spcAft>
            </a:pPr>
            <a:r>
              <a:rPr lang="en-US" b="1" dirty="0"/>
              <a:t>Example: 2,500,000 gallons per day = 2.5 x 10</a:t>
            </a:r>
            <a:r>
              <a:rPr lang="en-US" b="1" baseline="30000" dirty="0"/>
              <a:t>6</a:t>
            </a:r>
            <a:r>
              <a:rPr lang="en-US" b="1" dirty="0"/>
              <a:t> </a:t>
            </a:r>
            <a:r>
              <a:rPr lang="en-US" b="1" dirty="0" err="1"/>
              <a:t>gpd</a:t>
            </a:r>
            <a:endParaRPr lang="en-US" b="1" dirty="0"/>
          </a:p>
          <a:p>
            <a:pPr lvl="1">
              <a:lnSpc>
                <a:spcPct val="120000"/>
              </a:lnSpc>
              <a:spcBef>
                <a:spcPts val="600"/>
              </a:spcBef>
              <a:spcAft>
                <a:spcPts val="600"/>
              </a:spcAft>
            </a:pPr>
            <a:r>
              <a:rPr lang="en-US" b="1" dirty="0"/>
              <a:t>The exponent can be negative: 3.62 x 10</a:t>
            </a:r>
            <a:r>
              <a:rPr lang="en-US" b="1" baseline="30000" dirty="0"/>
              <a:t>-2</a:t>
            </a:r>
            <a:r>
              <a:rPr lang="en-US" b="1" dirty="0"/>
              <a:t> = (3.62) </a:t>
            </a:r>
            <a:r>
              <a:rPr lang="en-US" sz="2000" b="1" dirty="0"/>
              <a:t>➗</a:t>
            </a:r>
            <a:r>
              <a:rPr lang="en-US" b="1" dirty="0"/>
              <a:t> 1/(10 x 10) = 0.0362</a:t>
            </a:r>
          </a:p>
          <a:p>
            <a:pPr>
              <a:lnSpc>
                <a:spcPct val="120000"/>
              </a:lnSpc>
              <a:spcBef>
                <a:spcPts val="600"/>
              </a:spcBef>
              <a:spcAft>
                <a:spcPts val="600"/>
              </a:spcAft>
            </a:pPr>
            <a:r>
              <a:rPr lang="en-US" b="1" dirty="0"/>
              <a:t>Example </a:t>
            </a:r>
          </a:p>
          <a:p>
            <a:pPr lvl="1">
              <a:lnSpc>
                <a:spcPct val="120000"/>
              </a:lnSpc>
              <a:spcBef>
                <a:spcPts val="600"/>
              </a:spcBef>
              <a:spcAft>
                <a:spcPts val="600"/>
              </a:spcAft>
            </a:pPr>
            <a:r>
              <a:rPr lang="en-US" b="1" dirty="0"/>
              <a:t>Write 0.00055 in scientific notation</a:t>
            </a:r>
          </a:p>
          <a:p>
            <a:pPr lvl="1">
              <a:lnSpc>
                <a:spcPct val="120000"/>
              </a:lnSpc>
              <a:spcBef>
                <a:spcPts val="600"/>
              </a:spcBef>
              <a:spcAft>
                <a:spcPts val="600"/>
              </a:spcAft>
            </a:pPr>
            <a:r>
              <a:rPr lang="en-US" b="1" dirty="0"/>
              <a:t>Answer = </a:t>
            </a:r>
            <a:r>
              <a:rPr lang="en-US" b="1" u="sng" dirty="0"/>
              <a:t>5.5 x 10</a:t>
            </a:r>
            <a:r>
              <a:rPr lang="en-US" b="1" u="sng" baseline="30000" dirty="0"/>
              <a:t>-4</a:t>
            </a:r>
            <a:endParaRPr lang="en-US" u="sng" dirty="0"/>
          </a:p>
        </p:txBody>
      </p:sp>
    </p:spTree>
    <p:extLst>
      <p:ext uri="{BB962C8B-B14F-4D97-AF65-F5344CB8AC3E}">
        <p14:creationId xmlns:p14="http://schemas.microsoft.com/office/powerpoint/2010/main" val="22570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dissolv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F987-1D4E-3040-AC45-C7A045DCF586}"/>
              </a:ext>
            </a:extLst>
          </p:cNvPr>
          <p:cNvSpPr>
            <a:spLocks noGrp="1"/>
          </p:cNvSpPr>
          <p:nvPr>
            <p:ph type="title"/>
          </p:nvPr>
        </p:nvSpPr>
        <p:spPr/>
        <p:txBody>
          <a:bodyPr/>
          <a:lstStyle/>
          <a:p>
            <a:r>
              <a:rPr lang="en-US" b="1" dirty="0"/>
              <a:t>Metric System Conversions</a:t>
            </a:r>
          </a:p>
        </p:txBody>
      </p:sp>
      <p:sp>
        <p:nvSpPr>
          <p:cNvPr id="3" name="Content Placeholder 2">
            <a:extLst>
              <a:ext uri="{FF2B5EF4-FFF2-40B4-BE49-F238E27FC236}">
                <a16:creationId xmlns:a16="http://schemas.microsoft.com/office/drawing/2014/main" id="{F6B69C59-70A5-FA46-98ED-4A74B7061344}"/>
              </a:ext>
            </a:extLst>
          </p:cNvPr>
          <p:cNvSpPr>
            <a:spLocks noGrp="1"/>
          </p:cNvSpPr>
          <p:nvPr>
            <p:ph idx="1"/>
          </p:nvPr>
        </p:nvSpPr>
        <p:spPr>
          <a:xfrm>
            <a:off x="838200" y="1690688"/>
            <a:ext cx="10515600" cy="4486275"/>
          </a:xfrm>
        </p:spPr>
        <p:txBody>
          <a:bodyPr/>
          <a:lstStyle/>
          <a:p>
            <a:pPr>
              <a:spcBef>
                <a:spcPts val="1200"/>
              </a:spcBef>
              <a:spcAft>
                <a:spcPts val="600"/>
              </a:spcAft>
            </a:pPr>
            <a:r>
              <a:rPr lang="en-US" dirty="0"/>
              <a:t>Metric conversions are all done in decimals (powers of 10)</a:t>
            </a:r>
          </a:p>
          <a:p>
            <a:pPr>
              <a:spcBef>
                <a:spcPts val="1200"/>
              </a:spcBef>
              <a:spcAft>
                <a:spcPts val="600"/>
              </a:spcAft>
            </a:pPr>
            <a:r>
              <a:rPr lang="en-US" dirty="0"/>
              <a:t>See Table 2-1 on Page 73 for a list of the standard metric prefixes and their numerical values</a:t>
            </a:r>
          </a:p>
          <a:p>
            <a:pPr>
              <a:spcBef>
                <a:spcPts val="1200"/>
              </a:spcBef>
              <a:spcAft>
                <a:spcPts val="600"/>
              </a:spcAft>
            </a:pPr>
            <a:r>
              <a:rPr lang="en-US" dirty="0"/>
              <a:t>Example: what is the weight of one liter of water in milligrams?</a:t>
            </a:r>
          </a:p>
          <a:p>
            <a:pPr lvl="1">
              <a:spcBef>
                <a:spcPts val="1200"/>
              </a:spcBef>
              <a:spcAft>
                <a:spcPts val="600"/>
              </a:spcAft>
            </a:pPr>
            <a:r>
              <a:rPr lang="en-US" dirty="0"/>
              <a:t>1 liter = 1,000 ml</a:t>
            </a:r>
          </a:p>
          <a:p>
            <a:pPr lvl="1">
              <a:spcBef>
                <a:spcPts val="1200"/>
              </a:spcBef>
              <a:spcAft>
                <a:spcPts val="600"/>
              </a:spcAft>
            </a:pPr>
            <a:r>
              <a:rPr lang="en-US" dirty="0"/>
              <a:t>1 ml weighs 1 gram = 1,000 mg</a:t>
            </a:r>
          </a:p>
          <a:p>
            <a:pPr lvl="1">
              <a:spcBef>
                <a:spcPts val="1200"/>
              </a:spcBef>
              <a:spcAft>
                <a:spcPts val="600"/>
              </a:spcAft>
            </a:pPr>
            <a:r>
              <a:rPr lang="en-US" dirty="0"/>
              <a:t>1,000 ml x 1,000 mg = 1,000,000 mg/L</a:t>
            </a:r>
          </a:p>
          <a:p>
            <a:pPr lvl="1">
              <a:spcBef>
                <a:spcPts val="1200"/>
              </a:spcBef>
              <a:spcAft>
                <a:spcPts val="600"/>
              </a:spcAft>
            </a:pPr>
            <a:r>
              <a:rPr lang="en-US" dirty="0"/>
              <a:t>Note: this is why parts per million is the same as mg/L in water</a:t>
            </a:r>
          </a:p>
        </p:txBody>
      </p:sp>
    </p:spTree>
    <p:extLst>
      <p:ext uri="{BB962C8B-B14F-4D97-AF65-F5344CB8AC3E}">
        <p14:creationId xmlns:p14="http://schemas.microsoft.com/office/powerpoint/2010/main" val="35322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F987-1D4E-3040-AC45-C7A045DCF586}"/>
              </a:ext>
            </a:extLst>
          </p:cNvPr>
          <p:cNvSpPr>
            <a:spLocks noGrp="1"/>
          </p:cNvSpPr>
          <p:nvPr>
            <p:ph type="title"/>
          </p:nvPr>
        </p:nvSpPr>
        <p:spPr/>
        <p:txBody>
          <a:bodyPr/>
          <a:lstStyle/>
          <a:p>
            <a:r>
              <a:rPr lang="en-US" b="1" dirty="0"/>
              <a:t>Temperature Conversions</a:t>
            </a:r>
          </a:p>
        </p:txBody>
      </p:sp>
      <p:pic>
        <p:nvPicPr>
          <p:cNvPr id="5" name="Content Placeholder 4">
            <a:extLst>
              <a:ext uri="{FF2B5EF4-FFF2-40B4-BE49-F238E27FC236}">
                <a16:creationId xmlns:a16="http://schemas.microsoft.com/office/drawing/2014/main" id="{E9A21E74-E5A9-344B-85EE-7EC6937CF41F}"/>
              </a:ext>
            </a:extLst>
          </p:cNvPr>
          <p:cNvPicPr>
            <a:picLocks noGrp="1" noChangeAspect="1"/>
          </p:cNvPicPr>
          <p:nvPr>
            <p:ph idx="1"/>
          </p:nvPr>
        </p:nvPicPr>
        <p:blipFill>
          <a:blip r:embed="rId3"/>
          <a:stretch>
            <a:fillRect/>
          </a:stretch>
        </p:blipFill>
        <p:spPr>
          <a:xfrm>
            <a:off x="1676870" y="1690688"/>
            <a:ext cx="8838260" cy="4320927"/>
          </a:xfrm>
        </p:spPr>
      </p:pic>
      <p:sp>
        <p:nvSpPr>
          <p:cNvPr id="6" name="TextBox 5">
            <a:extLst>
              <a:ext uri="{FF2B5EF4-FFF2-40B4-BE49-F238E27FC236}">
                <a16:creationId xmlns:a16="http://schemas.microsoft.com/office/drawing/2014/main" id="{6E6D3391-287F-7E4F-992C-329A420A4B94}"/>
              </a:ext>
            </a:extLst>
          </p:cNvPr>
          <p:cNvSpPr txBox="1"/>
          <p:nvPr/>
        </p:nvSpPr>
        <p:spPr>
          <a:xfrm>
            <a:off x="4440627" y="6189404"/>
            <a:ext cx="3310746" cy="253916"/>
          </a:xfrm>
          <a:prstGeom prst="rect">
            <a:avLst/>
          </a:prstGeom>
          <a:noFill/>
        </p:spPr>
        <p:txBody>
          <a:bodyPr wrap="square" rtlCol="0">
            <a:spAutoFit/>
          </a:bodyPr>
          <a:lstStyle/>
          <a:p>
            <a:pPr algn="ctr"/>
            <a:r>
              <a:rPr lang="en-US" sz="1050" dirty="0"/>
              <a:t>Copyright © 2016 the American Water Works Association</a:t>
            </a:r>
          </a:p>
        </p:txBody>
      </p:sp>
    </p:spTree>
    <p:extLst>
      <p:ext uri="{BB962C8B-B14F-4D97-AF65-F5344CB8AC3E}">
        <p14:creationId xmlns:p14="http://schemas.microsoft.com/office/powerpoint/2010/main" val="182503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32"/>
            <a:ext cx="10515600" cy="1146896"/>
          </a:xfrm>
        </p:spPr>
        <p:txBody>
          <a:bodyPr>
            <a:normAutofit/>
          </a:bodyPr>
          <a:lstStyle/>
          <a:p>
            <a:r>
              <a:rPr lang="en-US" sz="4000" b="1" dirty="0"/>
              <a:t>Temperature Conversions</a:t>
            </a:r>
          </a:p>
        </p:txBody>
      </p:sp>
      <p:sp>
        <p:nvSpPr>
          <p:cNvPr id="3" name="Content Placeholder 2"/>
          <p:cNvSpPr>
            <a:spLocks noGrp="1"/>
          </p:cNvSpPr>
          <p:nvPr>
            <p:ph sz="half" idx="1"/>
          </p:nvPr>
        </p:nvSpPr>
        <p:spPr>
          <a:xfrm>
            <a:off x="2238295" y="1478739"/>
            <a:ext cx="3676810" cy="2833487"/>
          </a:xfrm>
        </p:spPr>
        <p:txBody>
          <a:bodyPr/>
          <a:lstStyle/>
          <a:p>
            <a:pPr marL="57150" indent="0">
              <a:buNone/>
            </a:pPr>
            <a:r>
              <a:rPr lang="en-US" dirty="0"/>
              <a:t>Degrees C = </a:t>
            </a:r>
            <a:r>
              <a:rPr lang="en-US" u="sng" dirty="0"/>
              <a:t>(°F </a:t>
            </a:r>
            <a:r>
              <a:rPr lang="mr-IN" u="sng" dirty="0"/>
              <a:t>–</a:t>
            </a:r>
            <a:r>
              <a:rPr lang="en-US" u="sng" dirty="0"/>
              <a:t> 32)</a:t>
            </a:r>
            <a:endParaRPr lang="en-US" dirty="0"/>
          </a:p>
          <a:p>
            <a:pPr marL="57150" indent="0">
              <a:buNone/>
            </a:pPr>
            <a:r>
              <a:rPr lang="en-US" dirty="0"/>
              <a:t>		    1.8</a:t>
            </a:r>
          </a:p>
          <a:p>
            <a:pPr marL="114300" indent="0">
              <a:buNone/>
            </a:pPr>
            <a:r>
              <a:rPr lang="en-US" sz="2000" b="1" dirty="0"/>
              <a:t>Convert 40 °F to °C</a:t>
            </a:r>
          </a:p>
        </p:txBody>
      </p:sp>
      <p:sp>
        <p:nvSpPr>
          <p:cNvPr id="4" name="Content Placeholder 3"/>
          <p:cNvSpPr>
            <a:spLocks noGrp="1"/>
          </p:cNvSpPr>
          <p:nvPr>
            <p:ph sz="half" idx="2"/>
          </p:nvPr>
        </p:nvSpPr>
        <p:spPr>
          <a:xfrm>
            <a:off x="6172200" y="1477706"/>
            <a:ext cx="4038600" cy="2703118"/>
          </a:xfrm>
        </p:spPr>
        <p:txBody>
          <a:bodyPr/>
          <a:lstStyle/>
          <a:p>
            <a:pPr marL="57150" indent="0">
              <a:buNone/>
            </a:pPr>
            <a:r>
              <a:rPr lang="en-US" dirty="0"/>
              <a:t>Degrees F = (°C x 1.8) + 32</a:t>
            </a:r>
          </a:p>
          <a:p>
            <a:pPr marL="57150" indent="0">
              <a:buNone/>
            </a:pPr>
            <a:endParaRPr lang="en-US" dirty="0"/>
          </a:p>
          <a:p>
            <a:pPr marL="57150" indent="0">
              <a:buNone/>
            </a:pPr>
            <a:r>
              <a:rPr lang="en-US" sz="2000" b="1" dirty="0"/>
              <a:t>Convert 20 °C to °F</a:t>
            </a:r>
          </a:p>
        </p:txBody>
      </p:sp>
      <p:sp>
        <p:nvSpPr>
          <p:cNvPr id="8" name="TextBox 7"/>
          <p:cNvSpPr txBox="1"/>
          <p:nvPr/>
        </p:nvSpPr>
        <p:spPr>
          <a:xfrm>
            <a:off x="2396116" y="3009508"/>
            <a:ext cx="1677062" cy="1477328"/>
          </a:xfrm>
          <a:prstGeom prst="rect">
            <a:avLst/>
          </a:prstGeom>
          <a:noFill/>
        </p:spPr>
        <p:txBody>
          <a:bodyPr wrap="none" rtlCol="0">
            <a:spAutoFit/>
          </a:bodyPr>
          <a:lstStyle/>
          <a:p>
            <a:r>
              <a:rPr lang="en-US" b="1" dirty="0">
                <a:solidFill>
                  <a:srgbClr val="0000FF"/>
                </a:solidFill>
              </a:rPr>
              <a:t>°C = </a:t>
            </a:r>
            <a:r>
              <a:rPr lang="en-US" b="1" u="sng" dirty="0">
                <a:solidFill>
                  <a:srgbClr val="0000FF"/>
                </a:solidFill>
              </a:rPr>
              <a:t>(40 °F </a:t>
            </a:r>
            <a:r>
              <a:rPr lang="mr-IN" b="1" u="sng" dirty="0">
                <a:solidFill>
                  <a:srgbClr val="0000FF"/>
                </a:solidFill>
              </a:rPr>
              <a:t>–</a:t>
            </a:r>
            <a:r>
              <a:rPr lang="en-US" b="1" u="sng" dirty="0">
                <a:solidFill>
                  <a:srgbClr val="0000FF"/>
                </a:solidFill>
              </a:rPr>
              <a:t> 32)</a:t>
            </a:r>
          </a:p>
          <a:p>
            <a:r>
              <a:rPr lang="en-US" b="1" dirty="0">
                <a:solidFill>
                  <a:srgbClr val="0000FF"/>
                </a:solidFill>
              </a:rPr>
              <a:t>	   1.8</a:t>
            </a:r>
          </a:p>
          <a:p>
            <a:r>
              <a:rPr lang="en-US" b="1" dirty="0">
                <a:solidFill>
                  <a:srgbClr val="0000FF"/>
                </a:solidFill>
              </a:rPr>
              <a:t>     = 	</a:t>
            </a:r>
            <a:r>
              <a:rPr lang="en-US" b="1" u="sng" dirty="0">
                <a:solidFill>
                  <a:srgbClr val="0000FF"/>
                </a:solidFill>
              </a:rPr>
              <a:t>   8  </a:t>
            </a:r>
          </a:p>
          <a:p>
            <a:r>
              <a:rPr lang="en-US" b="1" dirty="0">
                <a:solidFill>
                  <a:srgbClr val="0000FF"/>
                </a:solidFill>
              </a:rPr>
              <a:t>	 1.8</a:t>
            </a:r>
          </a:p>
          <a:p>
            <a:r>
              <a:rPr lang="en-US" b="1" dirty="0">
                <a:solidFill>
                  <a:srgbClr val="0000FF"/>
                </a:solidFill>
              </a:rPr>
              <a:t>     =	4.4 °C</a:t>
            </a:r>
          </a:p>
        </p:txBody>
      </p:sp>
      <p:sp>
        <p:nvSpPr>
          <p:cNvPr id="9" name="Content Placeholder 2"/>
          <p:cNvSpPr txBox="1">
            <a:spLocks/>
          </p:cNvSpPr>
          <p:nvPr/>
        </p:nvSpPr>
        <p:spPr>
          <a:xfrm>
            <a:off x="2238295" y="4592015"/>
            <a:ext cx="3669766" cy="18902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4300" indent="0">
              <a:buNone/>
            </a:pPr>
            <a:r>
              <a:rPr lang="en-US" sz="2000" b="1" dirty="0"/>
              <a:t>Convert -40 °F to °C</a:t>
            </a:r>
          </a:p>
        </p:txBody>
      </p:sp>
      <p:sp>
        <p:nvSpPr>
          <p:cNvPr id="11" name="TextBox 10"/>
          <p:cNvSpPr txBox="1"/>
          <p:nvPr/>
        </p:nvSpPr>
        <p:spPr>
          <a:xfrm>
            <a:off x="2396116" y="5104331"/>
            <a:ext cx="1747594" cy="1477328"/>
          </a:xfrm>
          <a:prstGeom prst="rect">
            <a:avLst/>
          </a:prstGeom>
          <a:noFill/>
        </p:spPr>
        <p:txBody>
          <a:bodyPr wrap="none" rtlCol="0">
            <a:spAutoFit/>
          </a:bodyPr>
          <a:lstStyle/>
          <a:p>
            <a:r>
              <a:rPr lang="en-US" b="1" dirty="0">
                <a:solidFill>
                  <a:srgbClr val="0000FF"/>
                </a:solidFill>
              </a:rPr>
              <a:t>°C = </a:t>
            </a:r>
            <a:r>
              <a:rPr lang="en-US" b="1" u="sng" dirty="0">
                <a:solidFill>
                  <a:srgbClr val="0000FF"/>
                </a:solidFill>
              </a:rPr>
              <a:t>(-40 °F </a:t>
            </a:r>
            <a:r>
              <a:rPr lang="mr-IN" b="1" u="sng" dirty="0">
                <a:solidFill>
                  <a:srgbClr val="0000FF"/>
                </a:solidFill>
              </a:rPr>
              <a:t>–</a:t>
            </a:r>
            <a:r>
              <a:rPr lang="en-US" b="1" u="sng" dirty="0">
                <a:solidFill>
                  <a:srgbClr val="0000FF"/>
                </a:solidFill>
              </a:rPr>
              <a:t> 32)</a:t>
            </a:r>
          </a:p>
          <a:p>
            <a:r>
              <a:rPr lang="en-US" b="1" dirty="0">
                <a:solidFill>
                  <a:srgbClr val="0000FF"/>
                </a:solidFill>
              </a:rPr>
              <a:t>	   1.8</a:t>
            </a:r>
          </a:p>
          <a:p>
            <a:r>
              <a:rPr lang="en-US" b="1" dirty="0">
                <a:solidFill>
                  <a:srgbClr val="0000FF"/>
                </a:solidFill>
              </a:rPr>
              <a:t>     = 	</a:t>
            </a:r>
            <a:r>
              <a:rPr lang="en-US" b="1" u="sng" dirty="0">
                <a:solidFill>
                  <a:srgbClr val="0000FF"/>
                </a:solidFill>
              </a:rPr>
              <a:t> -72  </a:t>
            </a:r>
          </a:p>
          <a:p>
            <a:r>
              <a:rPr lang="en-US" b="1" dirty="0">
                <a:solidFill>
                  <a:srgbClr val="0000FF"/>
                </a:solidFill>
              </a:rPr>
              <a:t>	 1.8</a:t>
            </a:r>
          </a:p>
          <a:p>
            <a:r>
              <a:rPr lang="en-US" b="1" dirty="0">
                <a:solidFill>
                  <a:srgbClr val="0000FF"/>
                </a:solidFill>
              </a:rPr>
              <a:t>     =	-40 °C</a:t>
            </a:r>
          </a:p>
        </p:txBody>
      </p:sp>
      <p:sp>
        <p:nvSpPr>
          <p:cNvPr id="12" name="TextBox 11"/>
          <p:cNvSpPr txBox="1"/>
          <p:nvPr/>
        </p:nvSpPr>
        <p:spPr>
          <a:xfrm>
            <a:off x="6223394" y="3009508"/>
            <a:ext cx="2183611" cy="646331"/>
          </a:xfrm>
          <a:prstGeom prst="rect">
            <a:avLst/>
          </a:prstGeom>
          <a:noFill/>
        </p:spPr>
        <p:txBody>
          <a:bodyPr wrap="none" rtlCol="0">
            <a:spAutoFit/>
          </a:bodyPr>
          <a:lstStyle/>
          <a:p>
            <a:r>
              <a:rPr lang="en-US" b="1" dirty="0">
                <a:solidFill>
                  <a:srgbClr val="0000FF"/>
                </a:solidFill>
              </a:rPr>
              <a:t>°F = (20 °C x 1.8) + 32</a:t>
            </a:r>
          </a:p>
          <a:p>
            <a:r>
              <a:rPr lang="en-US" b="1" dirty="0">
                <a:solidFill>
                  <a:srgbClr val="0000FF"/>
                </a:solidFill>
              </a:rPr>
              <a:t>     = 68 °C</a:t>
            </a:r>
          </a:p>
        </p:txBody>
      </p:sp>
      <p:sp>
        <p:nvSpPr>
          <p:cNvPr id="13" name="Content Placeholder 3"/>
          <p:cNvSpPr txBox="1">
            <a:spLocks/>
          </p:cNvSpPr>
          <p:nvPr/>
        </p:nvSpPr>
        <p:spPr>
          <a:xfrm>
            <a:off x="6172200" y="4592015"/>
            <a:ext cx="4038600" cy="22226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57150" indent="0">
              <a:buNone/>
            </a:pPr>
            <a:r>
              <a:rPr lang="en-US" sz="2000" b="1" dirty="0"/>
              <a:t>Convert -40 °C to °F</a:t>
            </a:r>
          </a:p>
        </p:txBody>
      </p:sp>
      <p:sp>
        <p:nvSpPr>
          <p:cNvPr id="14" name="TextBox 13"/>
          <p:cNvSpPr txBox="1"/>
          <p:nvPr/>
        </p:nvSpPr>
        <p:spPr>
          <a:xfrm>
            <a:off x="6223394" y="5104331"/>
            <a:ext cx="2254143" cy="646331"/>
          </a:xfrm>
          <a:prstGeom prst="rect">
            <a:avLst/>
          </a:prstGeom>
          <a:noFill/>
        </p:spPr>
        <p:txBody>
          <a:bodyPr wrap="none" rtlCol="0">
            <a:spAutoFit/>
          </a:bodyPr>
          <a:lstStyle/>
          <a:p>
            <a:r>
              <a:rPr lang="en-US" b="1" dirty="0">
                <a:solidFill>
                  <a:srgbClr val="0000FF"/>
                </a:solidFill>
              </a:rPr>
              <a:t>°F = (-40 °C x 1.8) + 32</a:t>
            </a:r>
          </a:p>
          <a:p>
            <a:r>
              <a:rPr lang="en-US" b="1" dirty="0">
                <a:solidFill>
                  <a:srgbClr val="0000FF"/>
                </a:solidFill>
              </a:rPr>
              <a:t>     = -40 °C</a:t>
            </a:r>
          </a:p>
        </p:txBody>
      </p:sp>
    </p:spTree>
    <p:extLst>
      <p:ext uri="{BB962C8B-B14F-4D97-AF65-F5344CB8AC3E}">
        <p14:creationId xmlns:p14="http://schemas.microsoft.com/office/powerpoint/2010/main" val="6196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444" y="274639"/>
            <a:ext cx="8229600" cy="878301"/>
          </a:xfrm>
        </p:spPr>
        <p:txBody>
          <a:bodyPr/>
          <a:lstStyle/>
          <a:p>
            <a:r>
              <a:rPr lang="en-US" b="1" dirty="0"/>
              <a:t>Dosage Formula</a:t>
            </a:r>
          </a:p>
        </p:txBody>
      </p:sp>
      <p:sp>
        <p:nvSpPr>
          <p:cNvPr id="5" name="TextBox 4"/>
          <p:cNvSpPr txBox="1"/>
          <p:nvPr/>
        </p:nvSpPr>
        <p:spPr>
          <a:xfrm>
            <a:off x="1064871" y="1152940"/>
            <a:ext cx="10116273" cy="5509200"/>
          </a:xfrm>
          <a:prstGeom prst="rect">
            <a:avLst/>
          </a:prstGeom>
          <a:noFill/>
        </p:spPr>
        <p:txBody>
          <a:bodyPr wrap="square" rtlCol="0">
            <a:spAutoFit/>
          </a:bodyPr>
          <a:lstStyle/>
          <a:p>
            <a:pPr marL="457200" indent="-457200">
              <a:spcBef>
                <a:spcPts val="1200"/>
              </a:spcBef>
              <a:spcAft>
                <a:spcPts val="1200"/>
              </a:spcAft>
              <a:buFont typeface="Arial" panose="020B0604020202020204" pitchFamily="34" charset="0"/>
              <a:buChar char="•"/>
            </a:pPr>
            <a:r>
              <a:rPr lang="en-US" sz="2800" dirty="0"/>
              <a:t>Also called the “feed rate” formula, the “mass” or “loading rate” formula, and the “pounds” formula</a:t>
            </a:r>
          </a:p>
          <a:p>
            <a:pPr marL="457200" indent="-457200">
              <a:spcBef>
                <a:spcPts val="1200"/>
              </a:spcBef>
              <a:spcAft>
                <a:spcPts val="1200"/>
              </a:spcAft>
              <a:buFont typeface="Arial" panose="020B0604020202020204" pitchFamily="34" charset="0"/>
              <a:buChar char="•"/>
            </a:pPr>
            <a:r>
              <a:rPr lang="en-US" sz="2800" dirty="0"/>
              <a:t>Feed Rate (lb/Day) = </a:t>
            </a:r>
            <a:r>
              <a:rPr lang="en-US" sz="2800" u="sng" dirty="0"/>
              <a:t>mg/L x MGD x 8.34 lb/gallon</a:t>
            </a:r>
            <a:endParaRPr lang="en-US" sz="2800" dirty="0"/>
          </a:p>
          <a:p>
            <a:pPr>
              <a:spcBef>
                <a:spcPts val="1200"/>
              </a:spcBef>
              <a:spcAft>
                <a:spcPts val="1200"/>
              </a:spcAft>
            </a:pPr>
            <a:r>
              <a:rPr lang="en-US" sz="2800" dirty="0"/>
              <a:t>			        % purity (decimal percentage)</a:t>
            </a:r>
          </a:p>
          <a:p>
            <a:pPr marL="457200" indent="-457200">
              <a:spcBef>
                <a:spcPts val="1200"/>
              </a:spcBef>
              <a:spcAft>
                <a:spcPts val="1200"/>
              </a:spcAft>
              <a:buFont typeface="Arial" panose="020B0604020202020204" pitchFamily="34" charset="0"/>
              <a:buChar char="•"/>
            </a:pPr>
            <a:r>
              <a:rPr lang="en-US" sz="2800" dirty="0"/>
              <a:t>Mass (lb) = mg/L x MG x 8.34 </a:t>
            </a:r>
            <a:r>
              <a:rPr lang="en-US" sz="2800" dirty="0" err="1"/>
              <a:t>lb</a:t>
            </a:r>
            <a:r>
              <a:rPr lang="en-US" sz="2800" dirty="0"/>
              <a:t>/gallon</a:t>
            </a:r>
          </a:p>
          <a:p>
            <a:pPr marL="457200" indent="-457200">
              <a:spcBef>
                <a:spcPts val="1200"/>
              </a:spcBef>
              <a:spcAft>
                <a:spcPts val="1200"/>
              </a:spcAft>
              <a:buFont typeface="Arial" panose="020B0604020202020204" pitchFamily="34" charset="0"/>
              <a:buChar char="•"/>
            </a:pPr>
            <a:r>
              <a:rPr lang="en-US" sz="2800" dirty="0"/>
              <a:t>Loading Rate (lb/day) = mg/L x MGD x 8.34 lb/gallon</a:t>
            </a:r>
            <a:endParaRPr lang="en-US" sz="2800" dirty="0">
              <a:solidFill>
                <a:schemeClr val="accent2">
                  <a:lumMod val="75000"/>
                </a:schemeClr>
              </a:solidFill>
            </a:endParaRPr>
          </a:p>
          <a:p>
            <a:pPr marL="457200" indent="-457200">
              <a:spcBef>
                <a:spcPts val="1200"/>
              </a:spcBef>
              <a:spcAft>
                <a:spcPts val="1200"/>
              </a:spcAft>
              <a:buFont typeface="Arial" panose="020B0604020202020204" pitchFamily="34" charset="0"/>
              <a:buChar char="•"/>
            </a:pPr>
            <a:r>
              <a:rPr lang="en-US" sz="2800" dirty="0"/>
              <a:t>Note: if necessary, correct the mass or loading rate result with the decimal percent purity of the chemical</a:t>
            </a:r>
          </a:p>
          <a:p>
            <a:endParaRPr lang="en-US" dirty="0"/>
          </a:p>
        </p:txBody>
      </p:sp>
    </p:spTree>
    <p:extLst>
      <p:ext uri="{BB962C8B-B14F-4D97-AF65-F5344CB8AC3E}">
        <p14:creationId xmlns:p14="http://schemas.microsoft.com/office/powerpoint/2010/main" val="199198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Dosage (Mass) Problem</a:t>
            </a:r>
          </a:p>
        </p:txBody>
      </p:sp>
      <p:sp>
        <p:nvSpPr>
          <p:cNvPr id="3" name="Content Placeholder 2"/>
          <p:cNvSpPr>
            <a:spLocks noGrp="1"/>
          </p:cNvSpPr>
          <p:nvPr>
            <p:ph idx="1"/>
          </p:nvPr>
        </p:nvSpPr>
        <p:spPr/>
        <p:txBody>
          <a:bodyPr>
            <a:normAutofit/>
          </a:bodyPr>
          <a:lstStyle/>
          <a:p>
            <a:r>
              <a:rPr lang="en-US" dirty="0"/>
              <a:t>A 500,000-gallon water storage tank is to be disinfected with 10 mg/L of chlorine. How many pounds of 73% powdered calcium hypochlorite is needed to disinfect the tank?</a:t>
            </a:r>
          </a:p>
        </p:txBody>
      </p:sp>
      <p:sp>
        <p:nvSpPr>
          <p:cNvPr id="4" name="Rectangle 3"/>
          <p:cNvSpPr/>
          <p:nvPr/>
        </p:nvSpPr>
        <p:spPr>
          <a:xfrm>
            <a:off x="2547273" y="3326467"/>
            <a:ext cx="7097453" cy="2985433"/>
          </a:xfrm>
          <a:prstGeom prst="rect">
            <a:avLst/>
          </a:prstGeom>
        </p:spPr>
        <p:txBody>
          <a:bodyPr wrap="square">
            <a:spAutoFit/>
          </a:bodyPr>
          <a:lstStyle/>
          <a:p>
            <a:r>
              <a:rPr lang="en-US" sz="2400" b="1" dirty="0">
                <a:solidFill>
                  <a:srgbClr val="0000FF"/>
                </a:solidFill>
              </a:rPr>
              <a:t>lb = </a:t>
            </a:r>
            <a:r>
              <a:rPr lang="en-US" sz="2400" b="1" u="sng" dirty="0">
                <a:solidFill>
                  <a:srgbClr val="0000FF"/>
                </a:solidFill>
              </a:rPr>
              <a:t>mg/L x MG x 8.34 lb/gallon</a:t>
            </a:r>
          </a:p>
          <a:p>
            <a:r>
              <a:rPr lang="en-US" sz="2400" b="1" dirty="0">
                <a:solidFill>
                  <a:srgbClr val="0000FF"/>
                </a:solidFill>
              </a:rPr>
              <a:t>	Percent purity</a:t>
            </a:r>
          </a:p>
          <a:p>
            <a:endParaRPr lang="en-US" sz="2400" b="1" dirty="0">
              <a:solidFill>
                <a:srgbClr val="0000FF"/>
              </a:solidFill>
            </a:endParaRPr>
          </a:p>
          <a:p>
            <a:r>
              <a:rPr lang="en-US" sz="2400" b="1" dirty="0">
                <a:solidFill>
                  <a:srgbClr val="0000FF"/>
                </a:solidFill>
              </a:rPr>
              <a:t>lb = </a:t>
            </a:r>
            <a:r>
              <a:rPr lang="en-US" sz="2400" b="1" u="sng" dirty="0">
                <a:solidFill>
                  <a:srgbClr val="0000FF"/>
                </a:solidFill>
              </a:rPr>
              <a:t>10 mg/L x 0.5 MG x 8.34 lb/gallon</a:t>
            </a:r>
          </a:p>
          <a:p>
            <a:r>
              <a:rPr lang="en-US" sz="2400" b="1" dirty="0">
                <a:solidFill>
                  <a:srgbClr val="0000FF"/>
                </a:solidFill>
              </a:rPr>
              <a:t>		0.73</a:t>
            </a:r>
          </a:p>
          <a:p>
            <a:endParaRPr lang="en-US" sz="2400" b="1" dirty="0">
              <a:solidFill>
                <a:srgbClr val="0000FF"/>
              </a:solidFill>
            </a:endParaRPr>
          </a:p>
          <a:p>
            <a:r>
              <a:rPr lang="en-US" sz="2400" b="1" dirty="0">
                <a:solidFill>
                  <a:srgbClr val="0000FF"/>
                </a:solidFill>
              </a:rPr>
              <a:t>lb = </a:t>
            </a:r>
            <a:r>
              <a:rPr lang="en-US" sz="2400" b="1" u="sng" dirty="0">
                <a:solidFill>
                  <a:srgbClr val="0000FF"/>
                </a:solidFill>
              </a:rPr>
              <a:t>57.12 </a:t>
            </a:r>
            <a:r>
              <a:rPr lang="en-US" sz="2400" b="1" u="sng" dirty="0" err="1">
                <a:solidFill>
                  <a:srgbClr val="0000FF"/>
                </a:solidFill>
              </a:rPr>
              <a:t>lb</a:t>
            </a:r>
            <a:r>
              <a:rPr lang="en-US" sz="2400" b="1" u="sng" dirty="0">
                <a:solidFill>
                  <a:srgbClr val="0000FF"/>
                </a:solidFill>
              </a:rPr>
              <a:t> of 73% calcium hypochlorite</a:t>
            </a:r>
            <a:endParaRPr lang="en-US" sz="2400" b="1" u="sng" baseline="-25000" dirty="0">
              <a:solidFill>
                <a:srgbClr val="0000FF"/>
              </a:solidFill>
            </a:endParaRPr>
          </a:p>
          <a:p>
            <a:endParaRPr lang="en-US" sz="2000" b="1" dirty="0">
              <a:solidFill>
                <a:srgbClr val="0000FF"/>
              </a:solidFill>
            </a:endParaRPr>
          </a:p>
        </p:txBody>
      </p:sp>
    </p:spTree>
    <p:extLst>
      <p:ext uri="{BB962C8B-B14F-4D97-AF65-F5344CB8AC3E}">
        <p14:creationId xmlns:p14="http://schemas.microsoft.com/office/powerpoint/2010/main" val="5597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arn(inVertic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arn(inVertical)">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56DD-B0BA-FF4C-9539-C7CE2BF77CFC}"/>
              </a:ext>
            </a:extLst>
          </p:cNvPr>
          <p:cNvSpPr>
            <a:spLocks noGrp="1"/>
          </p:cNvSpPr>
          <p:nvPr>
            <p:ph type="title"/>
          </p:nvPr>
        </p:nvSpPr>
        <p:spPr/>
        <p:txBody>
          <a:bodyPr/>
          <a:lstStyle/>
          <a:p>
            <a:r>
              <a:rPr lang="en-US" b="1" dirty="0"/>
              <a:t>Interactive Class Exercise: Operator Math</a:t>
            </a:r>
          </a:p>
        </p:txBody>
      </p:sp>
      <p:sp>
        <p:nvSpPr>
          <p:cNvPr id="3" name="Content Placeholder 2">
            <a:extLst>
              <a:ext uri="{FF2B5EF4-FFF2-40B4-BE49-F238E27FC236}">
                <a16:creationId xmlns:a16="http://schemas.microsoft.com/office/drawing/2014/main" id="{B8DDAA3E-CC9D-4E40-A766-F75074F2A9CD}"/>
              </a:ext>
            </a:extLst>
          </p:cNvPr>
          <p:cNvSpPr>
            <a:spLocks noGrp="1"/>
          </p:cNvSpPr>
          <p:nvPr>
            <p:ph idx="1"/>
          </p:nvPr>
        </p:nvSpPr>
        <p:spPr/>
        <p:txBody>
          <a:bodyPr/>
          <a:lstStyle/>
          <a:p>
            <a:pPr>
              <a:spcAft>
                <a:spcPts val="600"/>
              </a:spcAft>
            </a:pPr>
            <a:r>
              <a:rPr lang="en-US" dirty="0"/>
              <a:t>The class should be organized into work groups of 3 to 4 attendees with at least one member who is working at or is familiar with a water utility in their area</a:t>
            </a:r>
          </a:p>
          <a:p>
            <a:pPr>
              <a:spcAft>
                <a:spcPts val="600"/>
              </a:spcAft>
            </a:pPr>
            <a:r>
              <a:rPr lang="en-US" dirty="0"/>
              <a:t>Each group should identify a water storage vessel (tank, reservoir, etc.) from their selected system, and estimate the dimensions</a:t>
            </a:r>
          </a:p>
          <a:p>
            <a:pPr>
              <a:spcAft>
                <a:spcPts val="600"/>
              </a:spcAft>
            </a:pPr>
            <a:r>
              <a:rPr lang="en-US" dirty="0"/>
              <a:t>The estimated dimensions should then used to calculate the total volume of water that vessel can hold</a:t>
            </a:r>
          </a:p>
          <a:p>
            <a:pPr>
              <a:spcAft>
                <a:spcPts val="600"/>
              </a:spcAft>
            </a:pPr>
            <a:r>
              <a:rPr lang="en-US" dirty="0"/>
              <a:t>Each group should have one person report back to the class with their findings and show their calculation on a flip chart or white board</a:t>
            </a:r>
          </a:p>
        </p:txBody>
      </p:sp>
    </p:spTree>
    <p:extLst>
      <p:ext uri="{BB962C8B-B14F-4D97-AF65-F5344CB8AC3E}">
        <p14:creationId xmlns:p14="http://schemas.microsoft.com/office/powerpoint/2010/main" val="275079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a:xfrm>
            <a:off x="598026" y="376699"/>
            <a:ext cx="10995948" cy="1625721"/>
          </a:xfrm>
        </p:spPr>
        <p:txBody>
          <a:bodyPr/>
          <a:lstStyle/>
          <a:p>
            <a:r>
              <a:rPr lang="en-US" b="1" dirty="0"/>
              <a:t>Video Clip: Operator Math 2</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a:xfrm>
            <a:off x="838200" y="2199189"/>
            <a:ext cx="10515600" cy="3977773"/>
          </a:xfrm>
        </p:spPr>
        <p:txBody>
          <a:bodyPr/>
          <a:lstStyle/>
          <a:p>
            <a:r>
              <a:rPr lang="en-US" dirty="0">
                <a:hlinkClick r:id="rId3"/>
              </a:rPr>
              <a:t>www.awwa.org/wsovideoclips</a:t>
            </a:r>
            <a:r>
              <a:rPr lang="en-US" dirty="0"/>
              <a:t> </a:t>
            </a:r>
          </a:p>
        </p:txBody>
      </p:sp>
    </p:spTree>
    <p:extLst>
      <p:ext uri="{BB962C8B-B14F-4D97-AF65-F5344CB8AC3E}">
        <p14:creationId xmlns:p14="http://schemas.microsoft.com/office/powerpoint/2010/main" val="106849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082-4C8E-BE42-A8F5-CE9BCFCBF252}"/>
              </a:ext>
            </a:extLst>
          </p:cNvPr>
          <p:cNvSpPr>
            <a:spLocks noGrp="1"/>
          </p:cNvSpPr>
          <p:nvPr>
            <p:ph type="title"/>
          </p:nvPr>
        </p:nvSpPr>
        <p:spPr/>
        <p:txBody>
          <a:bodyPr/>
          <a:lstStyle/>
          <a:p>
            <a:r>
              <a:rPr lang="en-US" b="1"/>
              <a:t>Dimensional Analysis</a:t>
            </a:r>
          </a:p>
        </p:txBody>
      </p:sp>
      <p:sp>
        <p:nvSpPr>
          <p:cNvPr id="3" name="Content Placeholder 2">
            <a:extLst>
              <a:ext uri="{FF2B5EF4-FFF2-40B4-BE49-F238E27FC236}">
                <a16:creationId xmlns:a16="http://schemas.microsoft.com/office/drawing/2014/main" id="{248D6A41-2DC0-1741-BC45-4DAA2FF03533}"/>
              </a:ext>
            </a:extLst>
          </p:cNvPr>
          <p:cNvSpPr>
            <a:spLocks noGrp="1"/>
          </p:cNvSpPr>
          <p:nvPr>
            <p:ph idx="1"/>
          </p:nvPr>
        </p:nvSpPr>
        <p:spPr/>
        <p:txBody>
          <a:bodyPr>
            <a:normAutofit/>
          </a:bodyPr>
          <a:lstStyle/>
          <a:p>
            <a:r>
              <a:rPr lang="en-US" dirty="0"/>
              <a:t>Dimensional analysis is a means of determining if a problem has been set up correctly: whether to multiply or divide by a conversion factor</a:t>
            </a:r>
          </a:p>
          <a:p>
            <a:r>
              <a:rPr lang="en-US" dirty="0"/>
              <a:t>Steps:</a:t>
            </a:r>
          </a:p>
          <a:p>
            <a:pPr marL="914400" lvl="1" indent="-457200">
              <a:buFont typeface="+mj-lt"/>
              <a:buAutoNum type="arabicPeriod"/>
            </a:pPr>
            <a:r>
              <a:rPr lang="en-US" dirty="0"/>
              <a:t>Express the units as a vertical fraction:</a:t>
            </a:r>
          </a:p>
          <a:p>
            <a:pPr marL="914400" lvl="2" indent="0">
              <a:buNone/>
            </a:pPr>
            <a:r>
              <a:rPr lang="en-US" sz="2400" dirty="0"/>
              <a:t>gal/ft</a:t>
            </a:r>
            <a:r>
              <a:rPr lang="en-US" sz="2400" baseline="30000" dirty="0"/>
              <a:t>3</a:t>
            </a:r>
            <a:r>
              <a:rPr lang="en-US" sz="2400" dirty="0"/>
              <a:t> = </a:t>
            </a:r>
            <a:r>
              <a:rPr lang="en-US" sz="2400" u="sng" dirty="0"/>
              <a:t> gal</a:t>
            </a:r>
          </a:p>
          <a:p>
            <a:pPr marL="914400" lvl="2" indent="0">
              <a:buNone/>
            </a:pPr>
            <a:r>
              <a:rPr lang="en-US" sz="2400" dirty="0"/>
              <a:t>                  ft</a:t>
            </a:r>
            <a:r>
              <a:rPr lang="en-US" sz="2400" baseline="30000" dirty="0"/>
              <a:t>3</a:t>
            </a:r>
            <a:endParaRPr lang="en-US" sz="2400" dirty="0"/>
          </a:p>
          <a:p>
            <a:pPr marL="914400" lvl="1" indent="-457200">
              <a:buFont typeface="+mj-lt"/>
              <a:buAutoNum type="arabicPeriod"/>
            </a:pPr>
            <a:r>
              <a:rPr lang="en-US" dirty="0"/>
              <a:t>To cancel terms arrange the fractions with similar terms in the numerator and denominator:</a:t>
            </a:r>
          </a:p>
          <a:p>
            <a:pPr marL="914400" lvl="2" indent="0">
              <a:buNone/>
            </a:pPr>
            <a:r>
              <a:rPr lang="en-US" sz="2400" u="sng" dirty="0"/>
              <a:t>ft</a:t>
            </a:r>
            <a:r>
              <a:rPr lang="en-US" sz="2400" u="sng" baseline="30000" dirty="0"/>
              <a:t>3</a:t>
            </a:r>
            <a:r>
              <a:rPr lang="en-US" sz="2400" u="sng" dirty="0"/>
              <a:t> x  gal</a:t>
            </a:r>
            <a:r>
              <a:rPr lang="en-US" sz="2400" dirty="0"/>
              <a:t> = gal  (note: ft</a:t>
            </a:r>
            <a:r>
              <a:rPr lang="en-US" sz="2400" baseline="30000" dirty="0"/>
              <a:t>3</a:t>
            </a:r>
            <a:r>
              <a:rPr lang="en-US" sz="2400" dirty="0"/>
              <a:t>/ft</a:t>
            </a:r>
            <a:r>
              <a:rPr lang="en-US" sz="2400" baseline="30000" dirty="0"/>
              <a:t>3</a:t>
            </a:r>
            <a:r>
              <a:rPr lang="en-US" sz="2400" dirty="0"/>
              <a:t> = 1, any number or unit divided by itself = 1)</a:t>
            </a:r>
            <a:endParaRPr lang="en-US" sz="2400" u="sng" dirty="0"/>
          </a:p>
          <a:p>
            <a:pPr marL="914400" lvl="2" indent="0">
              <a:buNone/>
            </a:pPr>
            <a:r>
              <a:rPr lang="en-US" sz="2400" dirty="0"/>
              <a:t>     ft</a:t>
            </a:r>
            <a:r>
              <a:rPr lang="en-US" sz="2400" baseline="30000" dirty="0"/>
              <a:t>3</a:t>
            </a:r>
            <a:endParaRPr lang="en-US" sz="2400" dirty="0"/>
          </a:p>
        </p:txBody>
      </p:sp>
    </p:spTree>
    <p:extLst>
      <p:ext uri="{BB962C8B-B14F-4D97-AF65-F5344CB8AC3E}">
        <p14:creationId xmlns:p14="http://schemas.microsoft.com/office/powerpoint/2010/main" val="39526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1A0-B3E1-3A42-B4F2-EDB35EF33E18}"/>
              </a:ext>
            </a:extLst>
          </p:cNvPr>
          <p:cNvSpPr>
            <a:spLocks noGrp="1"/>
          </p:cNvSpPr>
          <p:nvPr>
            <p:ph type="title"/>
          </p:nvPr>
        </p:nvSpPr>
        <p:spPr/>
        <p:txBody>
          <a:bodyPr/>
          <a:lstStyle/>
          <a:p>
            <a:r>
              <a:rPr lang="en-US" b="1"/>
              <a:t>Rounding and Estimating</a:t>
            </a:r>
          </a:p>
        </p:txBody>
      </p:sp>
      <p:sp>
        <p:nvSpPr>
          <p:cNvPr id="3" name="Content Placeholder 2">
            <a:extLst>
              <a:ext uri="{FF2B5EF4-FFF2-40B4-BE49-F238E27FC236}">
                <a16:creationId xmlns:a16="http://schemas.microsoft.com/office/drawing/2014/main" id="{61520124-E4F5-BD45-B61D-FA780E014D56}"/>
              </a:ext>
            </a:extLst>
          </p:cNvPr>
          <p:cNvSpPr>
            <a:spLocks noGrp="1"/>
          </p:cNvSpPr>
          <p:nvPr>
            <p:ph idx="1"/>
          </p:nvPr>
        </p:nvSpPr>
        <p:spPr/>
        <p:txBody>
          <a:bodyPr/>
          <a:lstStyle/>
          <a:p>
            <a:pPr>
              <a:spcBef>
                <a:spcPts val="1200"/>
              </a:spcBef>
              <a:spcAft>
                <a:spcPts val="600"/>
              </a:spcAft>
            </a:pPr>
            <a:r>
              <a:rPr lang="en-US" dirty="0"/>
              <a:t>Rounding and estimating are used to approximate the size of the anticipated answer to a mathematical problem</a:t>
            </a:r>
          </a:p>
          <a:p>
            <a:pPr>
              <a:spcBef>
                <a:spcPts val="1200"/>
              </a:spcBef>
              <a:spcAft>
                <a:spcPts val="600"/>
              </a:spcAft>
            </a:pPr>
            <a:r>
              <a:rPr lang="en-US" dirty="0"/>
              <a:t>Rounding means replacing the final digits of a number with zeroes, thus expressing the number in even units of ones, tens, hundreds, or tenths, hundredths, thousandths, etc.</a:t>
            </a:r>
          </a:p>
          <a:p>
            <a:pPr lvl="1">
              <a:spcBef>
                <a:spcPts val="1200"/>
              </a:spcBef>
              <a:spcAft>
                <a:spcPts val="600"/>
              </a:spcAft>
            </a:pPr>
            <a:r>
              <a:rPr lang="en-US" dirty="0"/>
              <a:t>Examples: 97 would be expressed as 100, and 0.189 as 0.2</a:t>
            </a:r>
          </a:p>
          <a:p>
            <a:pPr lvl="1">
              <a:spcBef>
                <a:spcPts val="1200"/>
              </a:spcBef>
              <a:spcAft>
                <a:spcPts val="600"/>
              </a:spcAft>
            </a:pPr>
            <a:r>
              <a:rPr lang="en-US" dirty="0"/>
              <a:t>An ”approximately equal” sign is usually used: 0.189 ~ 0.2</a:t>
            </a:r>
          </a:p>
        </p:txBody>
      </p:sp>
    </p:spTree>
    <p:extLst>
      <p:ext uri="{BB962C8B-B14F-4D97-AF65-F5344CB8AC3E}">
        <p14:creationId xmlns:p14="http://schemas.microsoft.com/office/powerpoint/2010/main" val="424914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1A0-B3E1-3A42-B4F2-EDB35EF33E18}"/>
              </a:ext>
            </a:extLst>
          </p:cNvPr>
          <p:cNvSpPr>
            <a:spLocks noGrp="1"/>
          </p:cNvSpPr>
          <p:nvPr>
            <p:ph type="title"/>
          </p:nvPr>
        </p:nvSpPr>
        <p:spPr/>
        <p:txBody>
          <a:bodyPr/>
          <a:lstStyle/>
          <a:p>
            <a:r>
              <a:rPr lang="en-US" b="1" dirty="0"/>
              <a:t>Rounding</a:t>
            </a:r>
          </a:p>
        </p:txBody>
      </p:sp>
      <p:sp>
        <p:nvSpPr>
          <p:cNvPr id="3" name="Content Placeholder 2">
            <a:extLst>
              <a:ext uri="{FF2B5EF4-FFF2-40B4-BE49-F238E27FC236}">
                <a16:creationId xmlns:a16="http://schemas.microsoft.com/office/drawing/2014/main" id="{61520124-E4F5-BD45-B61D-FA780E014D56}"/>
              </a:ext>
            </a:extLst>
          </p:cNvPr>
          <p:cNvSpPr>
            <a:spLocks noGrp="1"/>
          </p:cNvSpPr>
          <p:nvPr>
            <p:ph idx="1"/>
          </p:nvPr>
        </p:nvSpPr>
        <p:spPr/>
        <p:txBody>
          <a:bodyPr/>
          <a:lstStyle/>
          <a:p>
            <a:pPr>
              <a:spcBef>
                <a:spcPts val="1200"/>
              </a:spcBef>
              <a:spcAft>
                <a:spcPts val="600"/>
              </a:spcAft>
            </a:pPr>
            <a:r>
              <a:rPr lang="en-US" dirty="0"/>
              <a:t>To round a number, select the unit that you wish to round off to</a:t>
            </a:r>
          </a:p>
          <a:p>
            <a:pPr lvl="1">
              <a:spcBef>
                <a:spcPts val="1200"/>
              </a:spcBef>
              <a:spcAft>
                <a:spcPts val="600"/>
              </a:spcAft>
            </a:pPr>
            <a:r>
              <a:rPr lang="en-US" dirty="0"/>
              <a:t>If the digit to the right of that number is less than 5, replace all of the numbers to the right with zeros: </a:t>
            </a:r>
          </a:p>
          <a:p>
            <a:pPr lvl="2">
              <a:spcBef>
                <a:spcPts val="1200"/>
              </a:spcBef>
              <a:spcAft>
                <a:spcPts val="600"/>
              </a:spcAft>
              <a:buFont typeface="Wingdings" pitchFamily="2" charset="2"/>
              <a:buChar char="Ø"/>
            </a:pPr>
            <a:r>
              <a:rPr lang="en-US" dirty="0"/>
              <a:t>Example: round 1.234501 to the hundredths (0.01) position = 1.230000 or 1.23 (the number to the right of the three is 4, which is less than 5, so ”round down”)</a:t>
            </a:r>
          </a:p>
          <a:p>
            <a:pPr lvl="1">
              <a:spcBef>
                <a:spcPts val="1200"/>
              </a:spcBef>
              <a:spcAft>
                <a:spcPts val="600"/>
              </a:spcAft>
            </a:pPr>
            <a:r>
              <a:rPr lang="en-US" dirty="0"/>
              <a:t>If the digit to the right of that number is 5 or greater, increase the number you are rounding by 1 and replace all of the numbers to the right with zeros</a:t>
            </a:r>
          </a:p>
          <a:p>
            <a:pPr lvl="2">
              <a:spcBef>
                <a:spcPts val="1200"/>
              </a:spcBef>
              <a:spcAft>
                <a:spcPts val="600"/>
              </a:spcAft>
              <a:buFont typeface="Wingdings" pitchFamily="2" charset="2"/>
              <a:buChar char="Ø"/>
            </a:pPr>
            <a:r>
              <a:rPr lang="en-US" dirty="0"/>
              <a:t>Example: round 56.86492 to the tenths position = 56.90000 or 56.9 (the number to the right of the 8 is 6, which is greater than 5, so “round up”)</a:t>
            </a:r>
          </a:p>
        </p:txBody>
      </p:sp>
    </p:spTree>
    <p:extLst>
      <p:ext uri="{BB962C8B-B14F-4D97-AF65-F5344CB8AC3E}">
        <p14:creationId xmlns:p14="http://schemas.microsoft.com/office/powerpoint/2010/main" val="173877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1A0-B3E1-3A42-B4F2-EDB35EF33E18}"/>
              </a:ext>
            </a:extLst>
          </p:cNvPr>
          <p:cNvSpPr>
            <a:spLocks noGrp="1"/>
          </p:cNvSpPr>
          <p:nvPr>
            <p:ph type="title"/>
          </p:nvPr>
        </p:nvSpPr>
        <p:spPr>
          <a:xfrm>
            <a:off x="838200" y="365125"/>
            <a:ext cx="10515600" cy="979043"/>
          </a:xfrm>
        </p:spPr>
        <p:txBody>
          <a:bodyPr/>
          <a:lstStyle/>
          <a:p>
            <a:r>
              <a:rPr lang="en-US" b="1" dirty="0"/>
              <a:t>Estimating</a:t>
            </a:r>
          </a:p>
        </p:txBody>
      </p:sp>
      <p:sp>
        <p:nvSpPr>
          <p:cNvPr id="3" name="Content Placeholder 2">
            <a:extLst>
              <a:ext uri="{FF2B5EF4-FFF2-40B4-BE49-F238E27FC236}">
                <a16:creationId xmlns:a16="http://schemas.microsoft.com/office/drawing/2014/main" id="{61520124-E4F5-BD45-B61D-FA780E014D56}"/>
              </a:ext>
            </a:extLst>
          </p:cNvPr>
          <p:cNvSpPr>
            <a:spLocks noGrp="1"/>
          </p:cNvSpPr>
          <p:nvPr>
            <p:ph idx="1"/>
          </p:nvPr>
        </p:nvSpPr>
        <p:spPr>
          <a:xfrm>
            <a:off x="838200" y="1344168"/>
            <a:ext cx="10515600" cy="4992624"/>
          </a:xfrm>
        </p:spPr>
        <p:txBody>
          <a:bodyPr>
            <a:normAutofit/>
          </a:bodyPr>
          <a:lstStyle/>
          <a:p>
            <a:pPr>
              <a:spcBef>
                <a:spcPts val="600"/>
              </a:spcBef>
              <a:spcAft>
                <a:spcPts val="600"/>
              </a:spcAft>
            </a:pPr>
            <a:r>
              <a:rPr lang="en-US" dirty="0"/>
              <a:t>To estimate the approximate magnitude of an answer, round off all of the numbers except the first digit to zeros so only one digit remains</a:t>
            </a:r>
          </a:p>
          <a:p>
            <a:pPr lvl="1">
              <a:spcBef>
                <a:spcPts val="600"/>
              </a:spcBef>
              <a:spcAft>
                <a:spcPts val="600"/>
              </a:spcAft>
            </a:pPr>
            <a:r>
              <a:rPr lang="en-US" dirty="0"/>
              <a:t>Example: What is the order of magnitude of 130 x 48?</a:t>
            </a:r>
          </a:p>
          <a:p>
            <a:pPr lvl="2">
              <a:spcBef>
                <a:spcPts val="600"/>
              </a:spcBef>
              <a:spcAft>
                <a:spcPts val="600"/>
              </a:spcAft>
              <a:buFont typeface="Wingdings" pitchFamily="2" charset="2"/>
              <a:buChar char="Ø"/>
            </a:pPr>
            <a:r>
              <a:rPr lang="en-US" dirty="0"/>
              <a:t>Round 130 to ~100, and round 48 to ~50</a:t>
            </a:r>
          </a:p>
          <a:p>
            <a:pPr lvl="2">
              <a:spcBef>
                <a:spcPts val="600"/>
              </a:spcBef>
              <a:spcAft>
                <a:spcPts val="600"/>
              </a:spcAft>
              <a:buFont typeface="Wingdings" pitchFamily="2" charset="2"/>
              <a:buChar char="Ø"/>
            </a:pPr>
            <a:r>
              <a:rPr lang="en-US" dirty="0"/>
              <a:t>Multiply 1 x 5 = 5, then add the number of zeros in the rounded numbers = </a:t>
            </a:r>
            <a:r>
              <a:rPr lang="en-US" u="sng" dirty="0"/>
              <a:t>5,000</a:t>
            </a:r>
            <a:r>
              <a:rPr lang="en-US" dirty="0"/>
              <a:t> (the answer will be in the thousands magnitude)</a:t>
            </a:r>
          </a:p>
          <a:p>
            <a:pPr lvl="2">
              <a:spcBef>
                <a:spcPts val="600"/>
              </a:spcBef>
              <a:spcAft>
                <a:spcPts val="600"/>
              </a:spcAft>
              <a:buFont typeface="Wingdings" pitchFamily="2" charset="2"/>
              <a:buChar char="Ø"/>
            </a:pPr>
            <a:r>
              <a:rPr lang="en-US" dirty="0"/>
              <a:t>The actual answer is 130 x 48 = </a:t>
            </a:r>
            <a:r>
              <a:rPr lang="en-US" u="sng" dirty="0"/>
              <a:t>6,240</a:t>
            </a:r>
          </a:p>
          <a:p>
            <a:pPr lvl="1">
              <a:spcBef>
                <a:spcPts val="600"/>
              </a:spcBef>
              <a:spcAft>
                <a:spcPts val="600"/>
              </a:spcAft>
            </a:pPr>
            <a:r>
              <a:rPr lang="en-US" dirty="0"/>
              <a:t>Example: What is the order of magnitude of 7,654 x 238?</a:t>
            </a:r>
          </a:p>
          <a:p>
            <a:pPr lvl="2">
              <a:spcBef>
                <a:spcPts val="600"/>
              </a:spcBef>
              <a:spcAft>
                <a:spcPts val="600"/>
              </a:spcAft>
              <a:buFont typeface="Wingdings" pitchFamily="2" charset="2"/>
              <a:buChar char="Ø"/>
            </a:pPr>
            <a:r>
              <a:rPr lang="en-US" dirty="0"/>
              <a:t>Round 7,654 to ~ 8000, and round 238 to 200</a:t>
            </a:r>
          </a:p>
          <a:p>
            <a:pPr lvl="2">
              <a:spcBef>
                <a:spcPts val="600"/>
              </a:spcBef>
              <a:spcAft>
                <a:spcPts val="600"/>
              </a:spcAft>
              <a:buFont typeface="Wingdings" pitchFamily="2" charset="2"/>
              <a:buChar char="Ø"/>
            </a:pPr>
            <a:r>
              <a:rPr lang="en-US" dirty="0"/>
              <a:t>Multiply 8 x 2 = 16, then add the number of zeros in the rounded numbers = </a:t>
            </a:r>
            <a:r>
              <a:rPr lang="en-US" u="sng" dirty="0"/>
              <a:t>1,600,000</a:t>
            </a:r>
            <a:r>
              <a:rPr lang="en-US" dirty="0"/>
              <a:t> (the answer will be in the millions magnitude)</a:t>
            </a:r>
          </a:p>
          <a:p>
            <a:pPr lvl="2">
              <a:spcBef>
                <a:spcPts val="600"/>
              </a:spcBef>
              <a:spcAft>
                <a:spcPts val="600"/>
              </a:spcAft>
              <a:buFont typeface="Wingdings" pitchFamily="2" charset="2"/>
              <a:buChar char="Ø"/>
            </a:pPr>
            <a:r>
              <a:rPr lang="en-US" dirty="0"/>
              <a:t>The actual answer is 7,654 x 238 = </a:t>
            </a:r>
            <a:r>
              <a:rPr lang="en-US" u="sng" dirty="0"/>
              <a:t>1,821,652</a:t>
            </a:r>
          </a:p>
        </p:txBody>
      </p:sp>
    </p:spTree>
    <p:extLst>
      <p:ext uri="{BB962C8B-B14F-4D97-AF65-F5344CB8AC3E}">
        <p14:creationId xmlns:p14="http://schemas.microsoft.com/office/powerpoint/2010/main" val="418219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1A0-B3E1-3A42-B4F2-EDB35EF33E18}"/>
              </a:ext>
            </a:extLst>
          </p:cNvPr>
          <p:cNvSpPr>
            <a:spLocks noGrp="1"/>
          </p:cNvSpPr>
          <p:nvPr>
            <p:ph type="title"/>
          </p:nvPr>
        </p:nvSpPr>
        <p:spPr>
          <a:xfrm>
            <a:off x="838200" y="365126"/>
            <a:ext cx="10515600" cy="834410"/>
          </a:xfrm>
        </p:spPr>
        <p:txBody>
          <a:bodyPr/>
          <a:lstStyle/>
          <a:p>
            <a:r>
              <a:rPr lang="en-US" b="1" dirty="0"/>
              <a:t>Solving for the Unknown Value</a:t>
            </a:r>
          </a:p>
        </p:txBody>
      </p:sp>
      <p:sp>
        <p:nvSpPr>
          <p:cNvPr id="3" name="Content Placeholder 2">
            <a:extLst>
              <a:ext uri="{FF2B5EF4-FFF2-40B4-BE49-F238E27FC236}">
                <a16:creationId xmlns:a16="http://schemas.microsoft.com/office/drawing/2014/main" id="{61520124-E4F5-BD45-B61D-FA780E014D56}"/>
              </a:ext>
            </a:extLst>
          </p:cNvPr>
          <p:cNvSpPr>
            <a:spLocks noGrp="1"/>
          </p:cNvSpPr>
          <p:nvPr>
            <p:ph idx="1"/>
          </p:nvPr>
        </p:nvSpPr>
        <p:spPr>
          <a:xfrm>
            <a:off x="838200" y="1199536"/>
            <a:ext cx="10515600" cy="5417574"/>
          </a:xfrm>
        </p:spPr>
        <p:txBody>
          <a:bodyPr>
            <a:normAutofit fontScale="92500" lnSpcReduction="10000"/>
          </a:bodyPr>
          <a:lstStyle/>
          <a:p>
            <a:pPr>
              <a:lnSpc>
                <a:spcPct val="140000"/>
              </a:lnSpc>
              <a:spcBef>
                <a:spcPts val="600"/>
              </a:spcBef>
              <a:spcAft>
                <a:spcPts val="600"/>
              </a:spcAft>
            </a:pPr>
            <a:r>
              <a:rPr lang="en-US" sz="3000" dirty="0"/>
              <a:t>For multiplication and division:</a:t>
            </a:r>
          </a:p>
          <a:p>
            <a:pPr lvl="1">
              <a:lnSpc>
                <a:spcPct val="140000"/>
              </a:lnSpc>
              <a:spcBef>
                <a:spcPts val="600"/>
              </a:spcBef>
              <a:spcAft>
                <a:spcPts val="600"/>
              </a:spcAft>
            </a:pPr>
            <a:r>
              <a:rPr lang="en-US" sz="2600" dirty="0"/>
              <a:t>Use either the algebraic system or ”Pie Wheels” from ABC Exam Formula and Conversion Table </a:t>
            </a:r>
          </a:p>
          <a:p>
            <a:pPr lvl="1">
              <a:lnSpc>
                <a:spcPct val="140000"/>
              </a:lnSpc>
              <a:spcBef>
                <a:spcPts val="600"/>
              </a:spcBef>
              <a:spcAft>
                <a:spcPts val="600"/>
              </a:spcAft>
            </a:pPr>
            <a:r>
              <a:rPr lang="en-US" sz="2600" dirty="0"/>
              <a:t>To use algebra:</a:t>
            </a:r>
          </a:p>
          <a:p>
            <a:pPr lvl="2">
              <a:lnSpc>
                <a:spcPct val="140000"/>
              </a:lnSpc>
              <a:spcBef>
                <a:spcPts val="600"/>
              </a:spcBef>
              <a:spcAft>
                <a:spcPts val="600"/>
              </a:spcAft>
              <a:buFont typeface="Wingdings" pitchFamily="2" charset="2"/>
              <a:buChar char="Ø"/>
            </a:pPr>
            <a:r>
              <a:rPr lang="en-US" sz="2200" dirty="0"/>
              <a:t>Move the unknown (usually “x”) to the numerator if it is not already there. When moved from a denominator, cross the equal sign and move it to the numerator</a:t>
            </a:r>
          </a:p>
          <a:p>
            <a:pPr lvl="2">
              <a:lnSpc>
                <a:spcPct val="140000"/>
              </a:lnSpc>
              <a:spcBef>
                <a:spcPts val="600"/>
              </a:spcBef>
              <a:spcAft>
                <a:spcPts val="600"/>
              </a:spcAft>
              <a:buFont typeface="Wingdings" pitchFamily="2" charset="2"/>
              <a:buChar char="Ø"/>
            </a:pPr>
            <a:r>
              <a:rPr lang="en-US" sz="2200" dirty="0"/>
              <a:t>Move all other numerical values and units to the opposite side of the equal sign, numerators to denominators, denominators to numerators in an X-pattern. Place multiplication signs between all values</a:t>
            </a:r>
          </a:p>
          <a:p>
            <a:pPr lvl="1">
              <a:lnSpc>
                <a:spcPct val="140000"/>
              </a:lnSpc>
              <a:spcBef>
                <a:spcPts val="600"/>
              </a:spcBef>
              <a:spcAft>
                <a:spcPts val="600"/>
              </a:spcAft>
            </a:pPr>
            <a:r>
              <a:rPr lang="en-US" sz="2600" dirty="0"/>
              <a:t>See Example 6 on Page 47 </a:t>
            </a:r>
          </a:p>
        </p:txBody>
      </p:sp>
    </p:spTree>
    <p:extLst>
      <p:ext uri="{BB962C8B-B14F-4D97-AF65-F5344CB8AC3E}">
        <p14:creationId xmlns:p14="http://schemas.microsoft.com/office/powerpoint/2010/main" val="229691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1A0-B3E1-3A42-B4F2-EDB35EF33E18}"/>
              </a:ext>
            </a:extLst>
          </p:cNvPr>
          <p:cNvSpPr>
            <a:spLocks noGrp="1"/>
          </p:cNvSpPr>
          <p:nvPr>
            <p:ph type="title"/>
          </p:nvPr>
        </p:nvSpPr>
        <p:spPr/>
        <p:txBody>
          <a:bodyPr/>
          <a:lstStyle/>
          <a:p>
            <a:r>
              <a:rPr lang="en-US" b="1"/>
              <a:t>Solving for the Unknown Value</a:t>
            </a:r>
          </a:p>
        </p:txBody>
      </p:sp>
      <p:sp>
        <p:nvSpPr>
          <p:cNvPr id="3" name="Content Placeholder 2">
            <a:extLst>
              <a:ext uri="{FF2B5EF4-FFF2-40B4-BE49-F238E27FC236}">
                <a16:creationId xmlns:a16="http://schemas.microsoft.com/office/drawing/2014/main" id="{61520124-E4F5-BD45-B61D-FA780E014D56}"/>
              </a:ext>
            </a:extLst>
          </p:cNvPr>
          <p:cNvSpPr>
            <a:spLocks noGrp="1"/>
          </p:cNvSpPr>
          <p:nvPr>
            <p:ph idx="1"/>
          </p:nvPr>
        </p:nvSpPr>
        <p:spPr>
          <a:xfrm>
            <a:off x="838200" y="1690688"/>
            <a:ext cx="10515600" cy="4814283"/>
          </a:xfrm>
        </p:spPr>
        <p:txBody>
          <a:bodyPr>
            <a:normAutofit lnSpcReduction="10000"/>
          </a:bodyPr>
          <a:lstStyle/>
          <a:p>
            <a:pPr>
              <a:lnSpc>
                <a:spcPct val="140000"/>
              </a:lnSpc>
              <a:spcBef>
                <a:spcPts val="600"/>
              </a:spcBef>
              <a:spcAft>
                <a:spcPts val="600"/>
              </a:spcAft>
            </a:pPr>
            <a:r>
              <a:rPr lang="en-US" dirty="0"/>
              <a:t>For subtraction or addition:</a:t>
            </a:r>
          </a:p>
          <a:p>
            <a:pPr lvl="1">
              <a:lnSpc>
                <a:spcPct val="140000"/>
              </a:lnSpc>
              <a:spcBef>
                <a:spcPts val="600"/>
              </a:spcBef>
              <a:spcAft>
                <a:spcPts val="600"/>
              </a:spcAft>
            </a:pPr>
            <a:r>
              <a:rPr lang="en-US" dirty="0"/>
              <a:t>To use algebra:</a:t>
            </a:r>
          </a:p>
          <a:p>
            <a:pPr lvl="2">
              <a:lnSpc>
                <a:spcPct val="140000"/>
              </a:lnSpc>
              <a:spcBef>
                <a:spcPts val="600"/>
              </a:spcBef>
              <a:spcAft>
                <a:spcPts val="600"/>
              </a:spcAft>
              <a:buFont typeface="Wingdings" pitchFamily="2" charset="2"/>
              <a:buChar char="Ø"/>
            </a:pPr>
            <a:r>
              <a:rPr lang="en-US" dirty="0"/>
              <a:t>Move all values other than the unknown (usually “x”) to the opposite side of the equal sign. When a value is moved, change the sign from plus to minus or minus to plus</a:t>
            </a:r>
          </a:p>
          <a:p>
            <a:pPr lvl="2">
              <a:lnSpc>
                <a:spcPct val="140000"/>
              </a:lnSpc>
              <a:spcBef>
                <a:spcPts val="600"/>
              </a:spcBef>
              <a:spcAft>
                <a:spcPts val="600"/>
              </a:spcAft>
              <a:buFont typeface="Wingdings" pitchFamily="2" charset="2"/>
              <a:buChar char="Ø"/>
            </a:pPr>
            <a:r>
              <a:rPr lang="en-US" dirty="0"/>
              <a:t>Once all of the numerical values are on one side of the equal sign, solve the problem</a:t>
            </a:r>
          </a:p>
          <a:p>
            <a:pPr lvl="1">
              <a:lnSpc>
                <a:spcPct val="140000"/>
              </a:lnSpc>
              <a:spcBef>
                <a:spcPts val="600"/>
              </a:spcBef>
              <a:spcAft>
                <a:spcPts val="600"/>
              </a:spcAft>
            </a:pPr>
            <a:r>
              <a:rPr lang="en-US" dirty="0"/>
              <a:t>Example:  7 – 2 – 5 + x = 24 – 3 </a:t>
            </a:r>
          </a:p>
          <a:p>
            <a:pPr lvl="1">
              <a:lnSpc>
                <a:spcPct val="140000"/>
              </a:lnSpc>
              <a:spcBef>
                <a:spcPts val="600"/>
              </a:spcBef>
              <a:spcAft>
                <a:spcPts val="600"/>
              </a:spcAft>
            </a:pPr>
            <a:r>
              <a:rPr lang="en-US" dirty="0"/>
              <a:t>Rearrange:  x = 24 – 3 – 7 + 2 + 5 </a:t>
            </a:r>
          </a:p>
          <a:p>
            <a:pPr lvl="1">
              <a:lnSpc>
                <a:spcPct val="140000"/>
              </a:lnSpc>
              <a:spcBef>
                <a:spcPts val="600"/>
              </a:spcBef>
              <a:spcAft>
                <a:spcPts val="600"/>
              </a:spcAft>
            </a:pPr>
            <a:r>
              <a:rPr lang="en-US" u="sng" dirty="0"/>
              <a:t>x = 21</a:t>
            </a:r>
            <a:r>
              <a:rPr lang="en-US" dirty="0"/>
              <a:t> </a:t>
            </a:r>
          </a:p>
        </p:txBody>
      </p:sp>
    </p:spTree>
    <p:extLst>
      <p:ext uri="{BB962C8B-B14F-4D97-AF65-F5344CB8AC3E}">
        <p14:creationId xmlns:p14="http://schemas.microsoft.com/office/powerpoint/2010/main" val="25781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432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6852</TotalTime>
  <Words>2999</Words>
  <Application>Microsoft Macintosh PowerPoint</Application>
  <PresentationFormat>Widescreen</PresentationFormat>
  <Paragraphs>323</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Mangal</vt:lpstr>
      <vt:lpstr>Wingdings</vt:lpstr>
      <vt:lpstr>Office Theme</vt:lpstr>
      <vt:lpstr>CHAPTER 2</vt:lpstr>
      <vt:lpstr>Powers and Scientific Notation</vt:lpstr>
      <vt:lpstr>Powers and Scientific Notation</vt:lpstr>
      <vt:lpstr>Dimensional Analysis</vt:lpstr>
      <vt:lpstr>Rounding and Estimating</vt:lpstr>
      <vt:lpstr>Rounding</vt:lpstr>
      <vt:lpstr>Estimating</vt:lpstr>
      <vt:lpstr>Solving for the Unknown Value</vt:lpstr>
      <vt:lpstr>Solving for the Unknown Value</vt:lpstr>
      <vt:lpstr>Ratios and Proportions</vt:lpstr>
      <vt:lpstr>Ratios and Proportions</vt:lpstr>
      <vt:lpstr>Ratios and Proportions</vt:lpstr>
      <vt:lpstr>Video Clip: Operator Math 1</vt:lpstr>
      <vt:lpstr>Averages</vt:lpstr>
      <vt:lpstr>Percent &amp; Percent Removal</vt:lpstr>
      <vt:lpstr>Percent &amp; Percent Removal</vt:lpstr>
      <vt:lpstr>Percent &amp; Percent Removal</vt:lpstr>
      <vt:lpstr>Euclid of Alexandria – 300 BC Known as the “Father of Geometry”</vt:lpstr>
      <vt:lpstr>Perimeter &amp; Circumference</vt:lpstr>
      <vt:lpstr>Area</vt:lpstr>
      <vt:lpstr>PowerPoint Presentation</vt:lpstr>
      <vt:lpstr>Volume</vt:lpstr>
      <vt:lpstr>Volume: Triangular Trough</vt:lpstr>
      <vt:lpstr>Conversions</vt:lpstr>
      <vt:lpstr>Dimensional Analysis</vt:lpstr>
      <vt:lpstr>Dimensional Analysis</vt:lpstr>
      <vt:lpstr>Dimensional Analysis</vt:lpstr>
      <vt:lpstr>Unit Conversions: Dimensional Analysis</vt:lpstr>
      <vt:lpstr>Unit Conversion Examples</vt:lpstr>
      <vt:lpstr>Metric System Conversions</vt:lpstr>
      <vt:lpstr>Temperature Conversions</vt:lpstr>
      <vt:lpstr>Temperature Conversions</vt:lpstr>
      <vt:lpstr>Dosage Formula</vt:lpstr>
      <vt:lpstr>Dosage (Mass) Problem</vt:lpstr>
      <vt:lpstr>Interactive Class Exercise: Operator Math</vt:lpstr>
      <vt:lpstr>Video Clip: Operator Math 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TREATMENT</dc:title>
  <dc:creator>Microsoft Office User</dc:creator>
  <cp:lastModifiedBy>Microsoft Office User</cp:lastModifiedBy>
  <cp:revision>114</cp:revision>
  <cp:lastPrinted>2019-07-29T00:42:05Z</cp:lastPrinted>
  <dcterms:created xsi:type="dcterms:W3CDTF">2019-03-04T23:37:37Z</dcterms:created>
  <dcterms:modified xsi:type="dcterms:W3CDTF">2019-07-29T00:42:58Z</dcterms:modified>
</cp:coreProperties>
</file>