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60" r:id="rId5"/>
    <p:sldId id="261" r:id="rId6"/>
    <p:sldId id="262" r:id="rId7"/>
    <p:sldId id="263" r:id="rId8"/>
    <p:sldId id="264" r:id="rId9"/>
    <p:sldId id="265" r:id="rId10"/>
    <p:sldId id="266" r:id="rId11"/>
    <p:sldId id="267" r:id="rId12"/>
    <p:sldId id="316" r:id="rId13"/>
    <p:sldId id="288" r:id="rId14"/>
    <p:sldId id="289" r:id="rId15"/>
    <p:sldId id="290" r:id="rId16"/>
    <p:sldId id="315" r:id="rId17"/>
    <p:sldId id="291" r:id="rId18"/>
    <p:sldId id="293" r:id="rId19"/>
    <p:sldId id="294" r:id="rId20"/>
    <p:sldId id="295" r:id="rId21"/>
    <p:sldId id="296"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1"/>
    <p:restoredTop sz="94632"/>
  </p:normalViewPr>
  <p:slideViewPr>
    <p:cSldViewPr snapToGrid="0" snapToObjects="1">
      <p:cViewPr varScale="1">
        <p:scale>
          <a:sx n="144" d="100"/>
          <a:sy n="144" d="100"/>
        </p:scale>
        <p:origin x="232" y="504"/>
      </p:cViewPr>
      <p:guideLst/>
    </p:cSldViewPr>
  </p:slideViewPr>
  <p:notesTextViewPr>
    <p:cViewPr>
      <p:scale>
        <a:sx n="1" d="1"/>
        <a:sy n="1" d="1"/>
      </p:scale>
      <p:origin x="0" y="0"/>
    </p:cViewPr>
  </p:notesTextViewPr>
  <p:notesViewPr>
    <p:cSldViewPr snapToGrid="0" snapToObjects="1">
      <p:cViewPr varScale="1">
        <p:scale>
          <a:sx n="127" d="100"/>
          <a:sy n="127" d="100"/>
        </p:scale>
        <p:origin x="400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34E39-ED87-1845-A5AE-66492866D8FB}" type="datetimeFigureOut">
              <a:rPr lang="en-US" smtClean="0"/>
              <a:t>5/9/19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C3551-F181-4544-B403-A8C702D724DD}" type="slidenum">
              <a:rPr lang="en-US" smtClean="0"/>
              <a:t>‹#›</a:t>
            </a:fld>
            <a:endParaRPr lang="en-US"/>
          </a:p>
        </p:txBody>
      </p:sp>
    </p:spTree>
    <p:extLst>
      <p:ext uri="{BB962C8B-B14F-4D97-AF65-F5344CB8AC3E}">
        <p14:creationId xmlns:p14="http://schemas.microsoft.com/office/powerpoint/2010/main" val="1902344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a:t>
            </a:fld>
            <a:endParaRPr lang="en-US"/>
          </a:p>
        </p:txBody>
      </p:sp>
    </p:spTree>
    <p:extLst>
      <p:ext uri="{BB962C8B-B14F-4D97-AF65-F5344CB8AC3E}">
        <p14:creationId xmlns:p14="http://schemas.microsoft.com/office/powerpoint/2010/main" val="1890697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aquifers in Alaska are “perched” aquifers, located above a permafrost layer. If the permafrost thaws the aquifers may disappear, draining out through the newly thawed zone.</a:t>
            </a:r>
          </a:p>
        </p:txBody>
      </p:sp>
      <p:sp>
        <p:nvSpPr>
          <p:cNvPr id="4" name="Slide Number Placeholder 3"/>
          <p:cNvSpPr>
            <a:spLocks noGrp="1"/>
          </p:cNvSpPr>
          <p:nvPr>
            <p:ph type="sldNum" sz="quarter" idx="5"/>
          </p:nvPr>
        </p:nvSpPr>
        <p:spPr/>
        <p:txBody>
          <a:bodyPr/>
          <a:lstStyle/>
          <a:p>
            <a:fld id="{A2FC3551-F181-4544-B403-A8C702D724DD}" type="slidenum">
              <a:rPr lang="en-US" smtClean="0"/>
              <a:t>10</a:t>
            </a:fld>
            <a:endParaRPr lang="en-US"/>
          </a:p>
        </p:txBody>
      </p:sp>
    </p:spTree>
    <p:extLst>
      <p:ext uri="{BB962C8B-B14F-4D97-AF65-F5344CB8AC3E}">
        <p14:creationId xmlns:p14="http://schemas.microsoft.com/office/powerpoint/2010/main" val="3777734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11</a:t>
            </a:fld>
            <a:endParaRPr lang="en-US"/>
          </a:p>
        </p:txBody>
      </p:sp>
    </p:spTree>
    <p:extLst>
      <p:ext uri="{BB962C8B-B14F-4D97-AF65-F5344CB8AC3E}">
        <p14:creationId xmlns:p14="http://schemas.microsoft.com/office/powerpoint/2010/main" val="2296197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12</a:t>
            </a:fld>
            <a:endParaRPr lang="en-US" dirty="0"/>
          </a:p>
        </p:txBody>
      </p:sp>
    </p:spTree>
    <p:extLst>
      <p:ext uri="{BB962C8B-B14F-4D97-AF65-F5344CB8AC3E}">
        <p14:creationId xmlns:p14="http://schemas.microsoft.com/office/powerpoint/2010/main" val="1792125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photo: </a:t>
            </a:r>
            <a:r>
              <a:rPr lang="en-US" dirty="0" err="1"/>
              <a:t>Isatkoak</a:t>
            </a:r>
            <a:r>
              <a:rPr lang="en-US" dirty="0"/>
              <a:t> Reservoir – Barrow Utilities &amp; Electric Coop, Inc. (BUECI). The salinity of this supply increases significantly during the winter as fresh water is lost to ice formation.</a:t>
            </a:r>
          </a:p>
        </p:txBody>
      </p:sp>
      <p:sp>
        <p:nvSpPr>
          <p:cNvPr id="4" name="Slide Number Placeholder 3"/>
          <p:cNvSpPr>
            <a:spLocks noGrp="1"/>
          </p:cNvSpPr>
          <p:nvPr>
            <p:ph type="sldNum" sz="quarter" idx="5"/>
          </p:nvPr>
        </p:nvSpPr>
        <p:spPr/>
        <p:txBody>
          <a:bodyPr/>
          <a:lstStyle/>
          <a:p>
            <a:fld id="{A2FC3551-F181-4544-B403-A8C702D724DD}" type="slidenum">
              <a:rPr lang="en-US" smtClean="0"/>
              <a:t>13</a:t>
            </a:fld>
            <a:endParaRPr lang="en-US"/>
          </a:p>
        </p:txBody>
      </p:sp>
    </p:spTree>
    <p:extLst>
      <p:ext uri="{BB962C8B-B14F-4D97-AF65-F5344CB8AC3E}">
        <p14:creationId xmlns:p14="http://schemas.microsoft.com/office/powerpoint/2010/main" val="3321622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14</a:t>
            </a:fld>
            <a:endParaRPr lang="en-US"/>
          </a:p>
        </p:txBody>
      </p:sp>
    </p:spTree>
    <p:extLst>
      <p:ext uri="{BB962C8B-B14F-4D97-AF65-F5344CB8AC3E}">
        <p14:creationId xmlns:p14="http://schemas.microsoft.com/office/powerpoint/2010/main" val="2222211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15</a:t>
            </a:fld>
            <a:endParaRPr lang="en-US"/>
          </a:p>
        </p:txBody>
      </p:sp>
    </p:spTree>
    <p:extLst>
      <p:ext uri="{BB962C8B-B14F-4D97-AF65-F5344CB8AC3E}">
        <p14:creationId xmlns:p14="http://schemas.microsoft.com/office/powerpoint/2010/main" val="3003645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16</a:t>
            </a:fld>
            <a:endParaRPr lang="en-US" dirty="0"/>
          </a:p>
        </p:txBody>
      </p:sp>
    </p:spTree>
    <p:extLst>
      <p:ext uri="{BB962C8B-B14F-4D97-AF65-F5344CB8AC3E}">
        <p14:creationId xmlns:p14="http://schemas.microsoft.com/office/powerpoint/2010/main" val="508116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photo: Golden Heart Utilities (GHU) 8-MGD lime softening groundwater treatment plant in Fairbanks – solids contact basin #2 operating.</a:t>
            </a:r>
          </a:p>
        </p:txBody>
      </p:sp>
      <p:sp>
        <p:nvSpPr>
          <p:cNvPr id="4" name="Slide Number Placeholder 3"/>
          <p:cNvSpPr>
            <a:spLocks noGrp="1"/>
          </p:cNvSpPr>
          <p:nvPr>
            <p:ph type="sldNum" sz="quarter" idx="5"/>
          </p:nvPr>
        </p:nvSpPr>
        <p:spPr/>
        <p:txBody>
          <a:bodyPr/>
          <a:lstStyle/>
          <a:p>
            <a:fld id="{A2FC3551-F181-4544-B403-A8C702D724DD}" type="slidenum">
              <a:rPr lang="en-US" smtClean="0"/>
              <a:t>17</a:t>
            </a:fld>
            <a:endParaRPr lang="en-US"/>
          </a:p>
        </p:txBody>
      </p:sp>
    </p:spTree>
    <p:extLst>
      <p:ext uri="{BB962C8B-B14F-4D97-AF65-F5344CB8AC3E}">
        <p14:creationId xmlns:p14="http://schemas.microsoft.com/office/powerpoint/2010/main" val="2541533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18</a:t>
            </a:fld>
            <a:endParaRPr lang="en-US"/>
          </a:p>
        </p:txBody>
      </p:sp>
    </p:spTree>
    <p:extLst>
      <p:ext uri="{BB962C8B-B14F-4D97-AF65-F5344CB8AC3E}">
        <p14:creationId xmlns:p14="http://schemas.microsoft.com/office/powerpoint/2010/main" val="3912565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19</a:t>
            </a:fld>
            <a:endParaRPr lang="en-US"/>
          </a:p>
        </p:txBody>
      </p:sp>
    </p:spTree>
    <p:extLst>
      <p:ext uri="{BB962C8B-B14F-4D97-AF65-F5344CB8AC3E}">
        <p14:creationId xmlns:p14="http://schemas.microsoft.com/office/powerpoint/2010/main" val="325415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2</a:t>
            </a:fld>
            <a:endParaRPr lang="en-US" dirty="0"/>
          </a:p>
        </p:txBody>
      </p:sp>
    </p:spTree>
    <p:extLst>
      <p:ext uri="{BB962C8B-B14F-4D97-AF65-F5344CB8AC3E}">
        <p14:creationId xmlns:p14="http://schemas.microsoft.com/office/powerpoint/2010/main" val="96967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20</a:t>
            </a:fld>
            <a:endParaRPr lang="en-US"/>
          </a:p>
        </p:txBody>
      </p:sp>
    </p:spTree>
    <p:extLst>
      <p:ext uri="{BB962C8B-B14F-4D97-AF65-F5344CB8AC3E}">
        <p14:creationId xmlns:p14="http://schemas.microsoft.com/office/powerpoint/2010/main" val="726494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21</a:t>
            </a:fld>
            <a:endParaRPr lang="en-US"/>
          </a:p>
        </p:txBody>
      </p:sp>
    </p:spTree>
    <p:extLst>
      <p:ext uri="{BB962C8B-B14F-4D97-AF65-F5344CB8AC3E}">
        <p14:creationId xmlns:p14="http://schemas.microsoft.com/office/powerpoint/2010/main" val="1746926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22</a:t>
            </a:fld>
            <a:endParaRPr lang="en-US"/>
          </a:p>
        </p:txBody>
      </p:sp>
    </p:spTree>
    <p:extLst>
      <p:ext uri="{BB962C8B-B14F-4D97-AF65-F5344CB8AC3E}">
        <p14:creationId xmlns:p14="http://schemas.microsoft.com/office/powerpoint/2010/main" val="10064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3</a:t>
            </a:fld>
            <a:endParaRPr lang="en-US"/>
          </a:p>
        </p:txBody>
      </p:sp>
    </p:spTree>
    <p:extLst>
      <p:ext uri="{BB962C8B-B14F-4D97-AF65-F5344CB8AC3E}">
        <p14:creationId xmlns:p14="http://schemas.microsoft.com/office/powerpoint/2010/main" val="356178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Evapotranspiration is a term occasionally used in exam questions that is the combination of the terms evaporation and transpiration</a:t>
            </a:r>
          </a:p>
        </p:txBody>
      </p:sp>
      <p:sp>
        <p:nvSpPr>
          <p:cNvPr id="4" name="Slide Number Placeholder 3"/>
          <p:cNvSpPr>
            <a:spLocks noGrp="1"/>
          </p:cNvSpPr>
          <p:nvPr>
            <p:ph type="sldNum" sz="quarter" idx="5"/>
          </p:nvPr>
        </p:nvSpPr>
        <p:spPr/>
        <p:txBody>
          <a:bodyPr/>
          <a:lstStyle/>
          <a:p>
            <a:fld id="{A2FC3551-F181-4544-B403-A8C702D724DD}" type="slidenum">
              <a:rPr lang="en-US" smtClean="0"/>
              <a:t>4</a:t>
            </a:fld>
            <a:endParaRPr lang="en-US"/>
          </a:p>
        </p:txBody>
      </p:sp>
    </p:spTree>
    <p:extLst>
      <p:ext uri="{BB962C8B-B14F-4D97-AF65-F5344CB8AC3E}">
        <p14:creationId xmlns:p14="http://schemas.microsoft.com/office/powerpoint/2010/main" val="186683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5</a:t>
            </a:fld>
            <a:endParaRPr lang="en-US"/>
          </a:p>
        </p:txBody>
      </p:sp>
    </p:spTree>
    <p:extLst>
      <p:ext uri="{BB962C8B-B14F-4D97-AF65-F5344CB8AC3E}">
        <p14:creationId xmlns:p14="http://schemas.microsoft.com/office/powerpoint/2010/main" val="93753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6</a:t>
            </a:fld>
            <a:endParaRPr lang="en-US"/>
          </a:p>
        </p:txBody>
      </p:sp>
    </p:spTree>
    <p:extLst>
      <p:ext uri="{BB962C8B-B14F-4D97-AF65-F5344CB8AC3E}">
        <p14:creationId xmlns:p14="http://schemas.microsoft.com/office/powerpoint/2010/main" val="2851764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7</a:t>
            </a:fld>
            <a:endParaRPr lang="en-US"/>
          </a:p>
        </p:txBody>
      </p:sp>
    </p:spTree>
    <p:extLst>
      <p:ext uri="{BB962C8B-B14F-4D97-AF65-F5344CB8AC3E}">
        <p14:creationId xmlns:p14="http://schemas.microsoft.com/office/powerpoint/2010/main" val="240621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number of artesian aquifers in Alaska are located beneath confining permafrost layers such as in the Yukon-Kuskokwim Delta (Bethel area) where the aquifer is beneath ~300 feet of continuous permafrost</a:t>
            </a:r>
          </a:p>
        </p:txBody>
      </p:sp>
      <p:sp>
        <p:nvSpPr>
          <p:cNvPr id="4" name="Slide Number Placeholder 3"/>
          <p:cNvSpPr>
            <a:spLocks noGrp="1"/>
          </p:cNvSpPr>
          <p:nvPr>
            <p:ph type="sldNum" sz="quarter" idx="5"/>
          </p:nvPr>
        </p:nvSpPr>
        <p:spPr/>
        <p:txBody>
          <a:bodyPr/>
          <a:lstStyle/>
          <a:p>
            <a:fld id="{A2FC3551-F181-4544-B403-A8C702D724DD}" type="slidenum">
              <a:rPr lang="en-US" smtClean="0"/>
              <a:t>8</a:t>
            </a:fld>
            <a:endParaRPr lang="en-US"/>
          </a:p>
        </p:txBody>
      </p:sp>
    </p:spTree>
    <p:extLst>
      <p:ext uri="{BB962C8B-B14F-4D97-AF65-F5344CB8AC3E}">
        <p14:creationId xmlns:p14="http://schemas.microsoft.com/office/powerpoint/2010/main" val="1276002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permeability also impacts the rate at which an aquifer recharges while a well is being pumped and after the pump has been shut down.</a:t>
            </a:r>
          </a:p>
        </p:txBody>
      </p:sp>
      <p:sp>
        <p:nvSpPr>
          <p:cNvPr id="4" name="Slide Number Placeholder 3"/>
          <p:cNvSpPr>
            <a:spLocks noGrp="1"/>
          </p:cNvSpPr>
          <p:nvPr>
            <p:ph type="sldNum" sz="quarter" idx="5"/>
          </p:nvPr>
        </p:nvSpPr>
        <p:spPr/>
        <p:txBody>
          <a:bodyPr/>
          <a:lstStyle/>
          <a:p>
            <a:fld id="{A2FC3551-F181-4544-B403-A8C702D724DD}" type="slidenum">
              <a:rPr lang="en-US" smtClean="0"/>
              <a:t>9</a:t>
            </a:fld>
            <a:endParaRPr lang="en-US"/>
          </a:p>
        </p:txBody>
      </p:sp>
    </p:spTree>
    <p:extLst>
      <p:ext uri="{BB962C8B-B14F-4D97-AF65-F5344CB8AC3E}">
        <p14:creationId xmlns:p14="http://schemas.microsoft.com/office/powerpoint/2010/main" val="3766741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AC48-91DB-5048-8C65-8BC9475523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213474-A6BA-DF4F-82FF-4CF6350F7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2328B3-421A-D943-8B08-B4DEEB5D13CE}"/>
              </a:ext>
            </a:extLst>
          </p:cNvPr>
          <p:cNvSpPr>
            <a:spLocks noGrp="1"/>
          </p:cNvSpPr>
          <p:nvPr>
            <p:ph type="dt" sz="half" idx="10"/>
          </p:nvPr>
        </p:nvSpPr>
        <p:spPr/>
        <p:txBody>
          <a:bodyPr/>
          <a:lstStyle/>
          <a:p>
            <a:fld id="{C0618284-355E-DF45-AD75-EBD792E6C90A}" type="datetimeFigureOut">
              <a:rPr lang="en-US" smtClean="0"/>
              <a:t>5/9/19</a:t>
            </a:fld>
            <a:endParaRPr lang="en-US"/>
          </a:p>
        </p:txBody>
      </p:sp>
      <p:sp>
        <p:nvSpPr>
          <p:cNvPr id="5" name="Footer Placeholder 4">
            <a:extLst>
              <a:ext uri="{FF2B5EF4-FFF2-40B4-BE49-F238E27FC236}">
                <a16:creationId xmlns:a16="http://schemas.microsoft.com/office/drawing/2014/main" id="{3F52D9F2-C950-C841-B874-C6668665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15C64-7B66-D646-BB98-F33745220825}"/>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74093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2ECE-9D78-1F45-B41E-8108B28805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5D1D52-7DF1-7E44-828D-BCB7545AE9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DAF80-0639-C048-B368-7D46D2DAB15E}"/>
              </a:ext>
            </a:extLst>
          </p:cNvPr>
          <p:cNvSpPr>
            <a:spLocks noGrp="1"/>
          </p:cNvSpPr>
          <p:nvPr>
            <p:ph type="dt" sz="half" idx="10"/>
          </p:nvPr>
        </p:nvSpPr>
        <p:spPr/>
        <p:txBody>
          <a:bodyPr/>
          <a:lstStyle/>
          <a:p>
            <a:fld id="{C0618284-355E-DF45-AD75-EBD792E6C90A}" type="datetimeFigureOut">
              <a:rPr lang="en-US" smtClean="0"/>
              <a:t>5/9/19</a:t>
            </a:fld>
            <a:endParaRPr lang="en-US"/>
          </a:p>
        </p:txBody>
      </p:sp>
      <p:sp>
        <p:nvSpPr>
          <p:cNvPr id="5" name="Footer Placeholder 4">
            <a:extLst>
              <a:ext uri="{FF2B5EF4-FFF2-40B4-BE49-F238E27FC236}">
                <a16:creationId xmlns:a16="http://schemas.microsoft.com/office/drawing/2014/main" id="{0A09DBED-9ED0-F540-888F-5685048AE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BBBDC-459A-0B40-8C87-515E67BBFA9F}"/>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15958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ED014F-575A-3547-A071-5ED5C3E55D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49A60D-1822-E540-9317-4E3D35A8EEF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BEC48-3DC4-9A48-8616-6EE29CD59DE6}"/>
              </a:ext>
            </a:extLst>
          </p:cNvPr>
          <p:cNvSpPr>
            <a:spLocks noGrp="1"/>
          </p:cNvSpPr>
          <p:nvPr>
            <p:ph type="dt" sz="half" idx="10"/>
          </p:nvPr>
        </p:nvSpPr>
        <p:spPr/>
        <p:txBody>
          <a:bodyPr/>
          <a:lstStyle/>
          <a:p>
            <a:fld id="{C0618284-355E-DF45-AD75-EBD792E6C90A}" type="datetimeFigureOut">
              <a:rPr lang="en-US" smtClean="0"/>
              <a:t>5/9/19</a:t>
            </a:fld>
            <a:endParaRPr lang="en-US"/>
          </a:p>
        </p:txBody>
      </p:sp>
      <p:sp>
        <p:nvSpPr>
          <p:cNvPr id="5" name="Footer Placeholder 4">
            <a:extLst>
              <a:ext uri="{FF2B5EF4-FFF2-40B4-BE49-F238E27FC236}">
                <a16:creationId xmlns:a16="http://schemas.microsoft.com/office/drawing/2014/main" id="{B9E06466-E700-3841-ABE3-E8D2FD773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6F410-8835-974D-AB31-2A244233A55A}"/>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48875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D431-FB24-2E4C-8815-AA1C6F0A2A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664D77-A0CE-5344-BA75-E86BECC1E9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884D7-30F5-2E4D-AC01-B36BD9062109}"/>
              </a:ext>
            </a:extLst>
          </p:cNvPr>
          <p:cNvSpPr>
            <a:spLocks noGrp="1"/>
          </p:cNvSpPr>
          <p:nvPr>
            <p:ph type="dt" sz="half" idx="10"/>
          </p:nvPr>
        </p:nvSpPr>
        <p:spPr/>
        <p:txBody>
          <a:bodyPr/>
          <a:lstStyle/>
          <a:p>
            <a:fld id="{C0618284-355E-DF45-AD75-EBD792E6C90A}" type="datetimeFigureOut">
              <a:rPr lang="en-US" smtClean="0"/>
              <a:t>5/9/19</a:t>
            </a:fld>
            <a:endParaRPr lang="en-US"/>
          </a:p>
        </p:txBody>
      </p:sp>
      <p:sp>
        <p:nvSpPr>
          <p:cNvPr id="5" name="Footer Placeholder 4">
            <a:extLst>
              <a:ext uri="{FF2B5EF4-FFF2-40B4-BE49-F238E27FC236}">
                <a16:creationId xmlns:a16="http://schemas.microsoft.com/office/drawing/2014/main" id="{711A8065-A1CF-844A-8A5E-DAA1325A6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BD1AB-99AC-1346-AC8D-62D3032339FE}"/>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136554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7014-942E-FF4F-BD6F-5C19E0FC5A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009A3D-EB7B-0148-A802-6D4EF945D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2EB1D2-CD6F-0C48-BE2F-FA328211E4E4}"/>
              </a:ext>
            </a:extLst>
          </p:cNvPr>
          <p:cNvSpPr>
            <a:spLocks noGrp="1"/>
          </p:cNvSpPr>
          <p:nvPr>
            <p:ph type="dt" sz="half" idx="10"/>
          </p:nvPr>
        </p:nvSpPr>
        <p:spPr/>
        <p:txBody>
          <a:bodyPr/>
          <a:lstStyle/>
          <a:p>
            <a:fld id="{C0618284-355E-DF45-AD75-EBD792E6C90A}" type="datetimeFigureOut">
              <a:rPr lang="en-US" smtClean="0"/>
              <a:t>5/9/19</a:t>
            </a:fld>
            <a:endParaRPr lang="en-US"/>
          </a:p>
        </p:txBody>
      </p:sp>
      <p:sp>
        <p:nvSpPr>
          <p:cNvPr id="5" name="Footer Placeholder 4">
            <a:extLst>
              <a:ext uri="{FF2B5EF4-FFF2-40B4-BE49-F238E27FC236}">
                <a16:creationId xmlns:a16="http://schemas.microsoft.com/office/drawing/2014/main" id="{7B1911F8-3C1C-6642-8556-B71B33259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06337-8E66-D34A-8C34-AA2C19260A3D}"/>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316812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CEF4-AF70-7742-B994-3636E5D35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1E38B5-3087-CD44-A6ED-AF913DA90F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6F902E-9FC2-3D4A-AE2C-96A8FB05B6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9584E4-F84F-654C-9AA3-9DC7EA30B939}"/>
              </a:ext>
            </a:extLst>
          </p:cNvPr>
          <p:cNvSpPr>
            <a:spLocks noGrp="1"/>
          </p:cNvSpPr>
          <p:nvPr>
            <p:ph type="dt" sz="half" idx="10"/>
          </p:nvPr>
        </p:nvSpPr>
        <p:spPr/>
        <p:txBody>
          <a:bodyPr/>
          <a:lstStyle/>
          <a:p>
            <a:fld id="{C0618284-355E-DF45-AD75-EBD792E6C90A}" type="datetimeFigureOut">
              <a:rPr lang="en-US" smtClean="0"/>
              <a:t>5/9/19</a:t>
            </a:fld>
            <a:endParaRPr lang="en-US"/>
          </a:p>
        </p:txBody>
      </p:sp>
      <p:sp>
        <p:nvSpPr>
          <p:cNvPr id="6" name="Footer Placeholder 5">
            <a:extLst>
              <a:ext uri="{FF2B5EF4-FFF2-40B4-BE49-F238E27FC236}">
                <a16:creationId xmlns:a16="http://schemas.microsoft.com/office/drawing/2014/main" id="{477B7BD8-7857-584A-B098-48F11682B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6EC97B-D595-1F42-A650-71AF6CCBE12D}"/>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2900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BF78-AB92-9245-827E-3FBBAE6752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0B90BE-3C26-1942-BE43-1323E5A915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2DCE21-A916-4D4C-A976-E2D394949F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DEC90C-A193-C44D-A46F-AB68A7CDB2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E42432-F1DD-1645-AAE0-307CD3E4B3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F10913-0905-BF4B-AB6D-8B1495BB002D}"/>
              </a:ext>
            </a:extLst>
          </p:cNvPr>
          <p:cNvSpPr>
            <a:spLocks noGrp="1"/>
          </p:cNvSpPr>
          <p:nvPr>
            <p:ph type="dt" sz="half" idx="10"/>
          </p:nvPr>
        </p:nvSpPr>
        <p:spPr/>
        <p:txBody>
          <a:bodyPr/>
          <a:lstStyle/>
          <a:p>
            <a:fld id="{C0618284-355E-DF45-AD75-EBD792E6C90A}" type="datetimeFigureOut">
              <a:rPr lang="en-US" smtClean="0"/>
              <a:t>5/9/19</a:t>
            </a:fld>
            <a:endParaRPr lang="en-US"/>
          </a:p>
        </p:txBody>
      </p:sp>
      <p:sp>
        <p:nvSpPr>
          <p:cNvPr id="8" name="Footer Placeholder 7">
            <a:extLst>
              <a:ext uri="{FF2B5EF4-FFF2-40B4-BE49-F238E27FC236}">
                <a16:creationId xmlns:a16="http://schemas.microsoft.com/office/drawing/2014/main" id="{662C8D34-3BA1-D641-A9A2-C60C474527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EA57F0-8BA3-7445-ACFD-A62427298083}"/>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96480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0330-ED29-3446-AD41-454CC4EC01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A6105B-ECC1-8E4C-A0F7-74FF80A7A6F1}"/>
              </a:ext>
            </a:extLst>
          </p:cNvPr>
          <p:cNvSpPr>
            <a:spLocks noGrp="1"/>
          </p:cNvSpPr>
          <p:nvPr>
            <p:ph type="dt" sz="half" idx="10"/>
          </p:nvPr>
        </p:nvSpPr>
        <p:spPr/>
        <p:txBody>
          <a:bodyPr/>
          <a:lstStyle/>
          <a:p>
            <a:fld id="{C0618284-355E-DF45-AD75-EBD792E6C90A}" type="datetimeFigureOut">
              <a:rPr lang="en-US" smtClean="0"/>
              <a:t>5/9/19</a:t>
            </a:fld>
            <a:endParaRPr lang="en-US"/>
          </a:p>
        </p:txBody>
      </p:sp>
      <p:sp>
        <p:nvSpPr>
          <p:cNvPr id="4" name="Footer Placeholder 3">
            <a:extLst>
              <a:ext uri="{FF2B5EF4-FFF2-40B4-BE49-F238E27FC236}">
                <a16:creationId xmlns:a16="http://schemas.microsoft.com/office/drawing/2014/main" id="{5FD6634C-A09B-9642-85EA-039AB03BF2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98A792-56CF-AF40-B7B8-B8116BD07B65}"/>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166085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4D796B-7EA5-4E4E-8B72-A6AB4DD910F6}"/>
              </a:ext>
            </a:extLst>
          </p:cNvPr>
          <p:cNvSpPr>
            <a:spLocks noGrp="1"/>
          </p:cNvSpPr>
          <p:nvPr>
            <p:ph type="dt" sz="half" idx="10"/>
          </p:nvPr>
        </p:nvSpPr>
        <p:spPr/>
        <p:txBody>
          <a:bodyPr/>
          <a:lstStyle/>
          <a:p>
            <a:fld id="{C0618284-355E-DF45-AD75-EBD792E6C90A}" type="datetimeFigureOut">
              <a:rPr lang="en-US" smtClean="0"/>
              <a:t>5/9/19</a:t>
            </a:fld>
            <a:endParaRPr lang="en-US"/>
          </a:p>
        </p:txBody>
      </p:sp>
      <p:sp>
        <p:nvSpPr>
          <p:cNvPr id="3" name="Footer Placeholder 2">
            <a:extLst>
              <a:ext uri="{FF2B5EF4-FFF2-40B4-BE49-F238E27FC236}">
                <a16:creationId xmlns:a16="http://schemas.microsoft.com/office/drawing/2014/main" id="{44B5A974-1A57-B14E-9A92-7F25198FA5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DE8F51-F9AE-C948-9979-36A54E6BDC66}"/>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281046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66C0-F250-CA4A-9792-DB7ADDEB2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C6A8F7-DD39-CB4F-A944-72AF4B3F85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9BFE9A-EEC0-6048-B582-51859EC93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287B62-88C8-5A47-B442-BB60DC2F608B}"/>
              </a:ext>
            </a:extLst>
          </p:cNvPr>
          <p:cNvSpPr>
            <a:spLocks noGrp="1"/>
          </p:cNvSpPr>
          <p:nvPr>
            <p:ph type="dt" sz="half" idx="10"/>
          </p:nvPr>
        </p:nvSpPr>
        <p:spPr/>
        <p:txBody>
          <a:bodyPr/>
          <a:lstStyle/>
          <a:p>
            <a:fld id="{C0618284-355E-DF45-AD75-EBD792E6C90A}" type="datetimeFigureOut">
              <a:rPr lang="en-US" smtClean="0"/>
              <a:t>5/9/19</a:t>
            </a:fld>
            <a:endParaRPr lang="en-US"/>
          </a:p>
        </p:txBody>
      </p:sp>
      <p:sp>
        <p:nvSpPr>
          <p:cNvPr id="6" name="Footer Placeholder 5">
            <a:extLst>
              <a:ext uri="{FF2B5EF4-FFF2-40B4-BE49-F238E27FC236}">
                <a16:creationId xmlns:a16="http://schemas.microsoft.com/office/drawing/2014/main" id="{42CEBFD1-7479-3B4F-BBA5-BBFE7E2F1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778DF-2537-6748-82EC-A746BDA5DD70}"/>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18312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A347-B436-DE40-B726-820C992AA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66EB99-CD18-0940-873A-46FC8E511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A37E52-1FF4-454D-8904-C31089C9C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181B98-7A30-8F42-A34E-9C8DE10DBF5A}"/>
              </a:ext>
            </a:extLst>
          </p:cNvPr>
          <p:cNvSpPr>
            <a:spLocks noGrp="1"/>
          </p:cNvSpPr>
          <p:nvPr>
            <p:ph type="dt" sz="half" idx="10"/>
          </p:nvPr>
        </p:nvSpPr>
        <p:spPr/>
        <p:txBody>
          <a:bodyPr/>
          <a:lstStyle/>
          <a:p>
            <a:fld id="{C0618284-355E-DF45-AD75-EBD792E6C90A}" type="datetimeFigureOut">
              <a:rPr lang="en-US" smtClean="0"/>
              <a:t>5/9/19</a:t>
            </a:fld>
            <a:endParaRPr lang="en-US"/>
          </a:p>
        </p:txBody>
      </p:sp>
      <p:sp>
        <p:nvSpPr>
          <p:cNvPr id="6" name="Footer Placeholder 5">
            <a:extLst>
              <a:ext uri="{FF2B5EF4-FFF2-40B4-BE49-F238E27FC236}">
                <a16:creationId xmlns:a16="http://schemas.microsoft.com/office/drawing/2014/main" id="{01E047B3-03DB-2443-8632-650C361B5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D4D31-96F9-7F40-83C0-CF18E204CAFE}"/>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351432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0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6116E-E01F-334D-800B-BC00DF8E7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DC9CE-4B4E-5643-9CF3-44B4BA973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40A81-3BBD-3246-9BF7-86389DFC0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18284-355E-DF45-AD75-EBD792E6C90A}" type="datetimeFigureOut">
              <a:rPr lang="en-US" smtClean="0"/>
              <a:t>5/9/19</a:t>
            </a:fld>
            <a:endParaRPr lang="en-US"/>
          </a:p>
        </p:txBody>
      </p:sp>
      <p:sp>
        <p:nvSpPr>
          <p:cNvPr id="5" name="Footer Placeholder 4">
            <a:extLst>
              <a:ext uri="{FF2B5EF4-FFF2-40B4-BE49-F238E27FC236}">
                <a16:creationId xmlns:a16="http://schemas.microsoft.com/office/drawing/2014/main" id="{15CF6F2D-8B62-654B-ABD5-0533F74649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A07E01-D218-C146-AA26-6EC4484218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4955B-4345-D84F-A229-1BA4C4B8BBED}" type="slidenum">
              <a:rPr lang="en-US" smtClean="0"/>
              <a:t>‹#›</a:t>
            </a:fld>
            <a:endParaRPr lang="en-US"/>
          </a:p>
        </p:txBody>
      </p:sp>
    </p:spTree>
    <p:extLst>
      <p:ext uri="{BB962C8B-B14F-4D97-AF65-F5344CB8AC3E}">
        <p14:creationId xmlns:p14="http://schemas.microsoft.com/office/powerpoint/2010/main" val="3211797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wwa.org/wsovideoclip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wwa.org/wsovideoclip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AF5F-3B3F-B640-B43F-F7711DFDC766}"/>
              </a:ext>
            </a:extLst>
          </p:cNvPr>
          <p:cNvSpPr>
            <a:spLocks noGrp="1"/>
          </p:cNvSpPr>
          <p:nvPr>
            <p:ph type="ctrTitle"/>
          </p:nvPr>
        </p:nvSpPr>
        <p:spPr>
          <a:xfrm>
            <a:off x="722488" y="632178"/>
            <a:ext cx="9504587" cy="2590416"/>
          </a:xfrm>
        </p:spPr>
        <p:txBody>
          <a:bodyPr>
            <a:normAutofit/>
          </a:bodyPr>
          <a:lstStyle/>
          <a:p>
            <a:r>
              <a:rPr lang="en-US" sz="6600" b="1" dirty="0"/>
              <a:t>CHAPTER 4</a:t>
            </a:r>
          </a:p>
        </p:txBody>
      </p:sp>
      <p:sp>
        <p:nvSpPr>
          <p:cNvPr id="3" name="Subtitle 2">
            <a:extLst>
              <a:ext uri="{FF2B5EF4-FFF2-40B4-BE49-F238E27FC236}">
                <a16:creationId xmlns:a16="http://schemas.microsoft.com/office/drawing/2014/main" id="{B16592DA-EC9D-244B-88CA-04FEC28EB178}"/>
              </a:ext>
            </a:extLst>
          </p:cNvPr>
          <p:cNvSpPr>
            <a:spLocks noGrp="1"/>
          </p:cNvSpPr>
          <p:nvPr>
            <p:ph type="subTitle" idx="1"/>
          </p:nvPr>
        </p:nvSpPr>
        <p:spPr>
          <a:xfrm>
            <a:off x="259644" y="4136408"/>
            <a:ext cx="8139289" cy="1655762"/>
          </a:xfrm>
        </p:spPr>
        <p:txBody>
          <a:bodyPr>
            <a:normAutofit/>
          </a:bodyPr>
          <a:lstStyle/>
          <a:p>
            <a:r>
              <a:rPr lang="en-US" sz="3200" b="1" dirty="0"/>
              <a:t>Water Sources and Treatment Options</a:t>
            </a:r>
          </a:p>
        </p:txBody>
      </p:sp>
      <p:pic>
        <p:nvPicPr>
          <p:cNvPr id="5" name="Picture 4">
            <a:extLst>
              <a:ext uri="{FF2B5EF4-FFF2-40B4-BE49-F238E27FC236}">
                <a16:creationId xmlns:a16="http://schemas.microsoft.com/office/drawing/2014/main" id="{377E4ABC-53A4-0642-8465-8034103F0335}"/>
              </a:ext>
            </a:extLst>
          </p:cNvPr>
          <p:cNvPicPr>
            <a:picLocks noChangeAspect="1"/>
          </p:cNvPicPr>
          <p:nvPr/>
        </p:nvPicPr>
        <p:blipFill>
          <a:blip r:embed="rId3"/>
          <a:stretch>
            <a:fillRect/>
          </a:stretch>
        </p:blipFill>
        <p:spPr>
          <a:xfrm>
            <a:off x="8551333" y="3287889"/>
            <a:ext cx="3352800" cy="3352800"/>
          </a:xfrm>
          <a:prstGeom prst="rect">
            <a:avLst/>
          </a:prstGeom>
        </p:spPr>
      </p:pic>
    </p:spTree>
    <p:extLst>
      <p:ext uri="{BB962C8B-B14F-4D97-AF65-F5344CB8AC3E}">
        <p14:creationId xmlns:p14="http://schemas.microsoft.com/office/powerpoint/2010/main" val="119805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a:xfrm>
            <a:off x="691444" y="192027"/>
            <a:ext cx="10515600" cy="1012119"/>
          </a:xfrm>
        </p:spPr>
        <p:txBody>
          <a:bodyPr/>
          <a:lstStyle/>
          <a:p>
            <a:r>
              <a:rPr lang="en-US" b="1" dirty="0"/>
              <a:t>Groundwater Movement</a:t>
            </a:r>
          </a:p>
        </p:txBody>
      </p:sp>
      <p:sp>
        <p:nvSpPr>
          <p:cNvPr id="8" name="TextBox 7">
            <a:extLst>
              <a:ext uri="{FF2B5EF4-FFF2-40B4-BE49-F238E27FC236}">
                <a16:creationId xmlns:a16="http://schemas.microsoft.com/office/drawing/2014/main" id="{049AA974-937D-9F45-9DB5-1BBC0FD18C87}"/>
              </a:ext>
            </a:extLst>
          </p:cNvPr>
          <p:cNvSpPr txBox="1"/>
          <p:nvPr/>
        </p:nvSpPr>
        <p:spPr>
          <a:xfrm>
            <a:off x="748758" y="5668080"/>
            <a:ext cx="3310746" cy="253916"/>
          </a:xfrm>
          <a:prstGeom prst="rect">
            <a:avLst/>
          </a:prstGeom>
          <a:noFill/>
        </p:spPr>
        <p:txBody>
          <a:bodyPr wrap="square" rtlCol="0">
            <a:spAutoFit/>
          </a:bodyPr>
          <a:lstStyle/>
          <a:p>
            <a:r>
              <a:rPr lang="en-US" sz="1050" dirty="0"/>
              <a:t>Copyright © 2016 the American Water Works Association</a:t>
            </a:r>
          </a:p>
        </p:txBody>
      </p:sp>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4795342" y="1415856"/>
            <a:ext cx="3702756" cy="4937128"/>
          </a:xfrm>
        </p:spPr>
        <p:txBody>
          <a:bodyPr>
            <a:normAutofit/>
          </a:bodyPr>
          <a:lstStyle/>
          <a:p>
            <a:pPr>
              <a:spcBef>
                <a:spcPts val="600"/>
              </a:spcBef>
              <a:spcAft>
                <a:spcPts val="600"/>
              </a:spcAft>
            </a:pPr>
            <a:r>
              <a:rPr lang="en-US" dirty="0"/>
              <a:t>Water moves downhill (down gradient) in an aquifer and may be at different levels as in Figure 4-7</a:t>
            </a:r>
          </a:p>
          <a:p>
            <a:pPr>
              <a:spcBef>
                <a:spcPts val="600"/>
              </a:spcBef>
              <a:spcAft>
                <a:spcPts val="600"/>
              </a:spcAft>
            </a:pPr>
            <a:r>
              <a:rPr lang="en-US" dirty="0"/>
              <a:t>Water may flow into a stream if the water table is higher than the stream stage level (elevation) as shown in Figure 4-8</a:t>
            </a:r>
          </a:p>
        </p:txBody>
      </p:sp>
      <p:pic>
        <p:nvPicPr>
          <p:cNvPr id="6" name="Picture 5">
            <a:extLst>
              <a:ext uri="{FF2B5EF4-FFF2-40B4-BE49-F238E27FC236}">
                <a16:creationId xmlns:a16="http://schemas.microsoft.com/office/drawing/2014/main" id="{C480FDF2-7BC0-764C-9A91-F7B3E00951CB}"/>
              </a:ext>
            </a:extLst>
          </p:cNvPr>
          <p:cNvPicPr>
            <a:picLocks noChangeAspect="1"/>
          </p:cNvPicPr>
          <p:nvPr/>
        </p:nvPicPr>
        <p:blipFill>
          <a:blip r:embed="rId3"/>
          <a:stretch>
            <a:fillRect/>
          </a:stretch>
        </p:blipFill>
        <p:spPr>
          <a:xfrm>
            <a:off x="295697" y="1529661"/>
            <a:ext cx="4216869" cy="3986858"/>
          </a:xfrm>
          <a:prstGeom prst="rect">
            <a:avLst/>
          </a:prstGeom>
        </p:spPr>
      </p:pic>
      <p:pic>
        <p:nvPicPr>
          <p:cNvPr id="9" name="Picture 8">
            <a:extLst>
              <a:ext uri="{FF2B5EF4-FFF2-40B4-BE49-F238E27FC236}">
                <a16:creationId xmlns:a16="http://schemas.microsoft.com/office/drawing/2014/main" id="{05067C6F-50B0-0D4A-90D3-85A8FA8B299B}"/>
              </a:ext>
            </a:extLst>
          </p:cNvPr>
          <p:cNvPicPr>
            <a:picLocks noChangeAspect="1"/>
          </p:cNvPicPr>
          <p:nvPr/>
        </p:nvPicPr>
        <p:blipFill>
          <a:blip r:embed="rId4"/>
          <a:stretch>
            <a:fillRect/>
          </a:stretch>
        </p:blipFill>
        <p:spPr>
          <a:xfrm>
            <a:off x="8780875" y="1300590"/>
            <a:ext cx="3124200" cy="4445000"/>
          </a:xfrm>
          <a:prstGeom prst="rect">
            <a:avLst/>
          </a:prstGeom>
        </p:spPr>
      </p:pic>
      <p:sp>
        <p:nvSpPr>
          <p:cNvPr id="10" name="TextBox 9">
            <a:extLst>
              <a:ext uri="{FF2B5EF4-FFF2-40B4-BE49-F238E27FC236}">
                <a16:creationId xmlns:a16="http://schemas.microsoft.com/office/drawing/2014/main" id="{B0EC5786-D7B1-A048-93EB-71B8B046410B}"/>
              </a:ext>
            </a:extLst>
          </p:cNvPr>
          <p:cNvSpPr txBox="1"/>
          <p:nvPr/>
        </p:nvSpPr>
        <p:spPr>
          <a:xfrm>
            <a:off x="8687602" y="5842034"/>
            <a:ext cx="3310746" cy="253916"/>
          </a:xfrm>
          <a:prstGeom prst="rect">
            <a:avLst/>
          </a:prstGeom>
          <a:noFill/>
        </p:spPr>
        <p:txBody>
          <a:bodyPr wrap="square" rtlCol="0">
            <a:spAutoFit/>
          </a:bodyPr>
          <a:lstStyle/>
          <a:p>
            <a:r>
              <a:rPr lang="en-US" sz="1050" dirty="0"/>
              <a:t>Copyright © 2016 the American Water Works Association</a:t>
            </a:r>
          </a:p>
        </p:txBody>
      </p:sp>
    </p:spTree>
    <p:extLst>
      <p:ext uri="{BB962C8B-B14F-4D97-AF65-F5344CB8AC3E}">
        <p14:creationId xmlns:p14="http://schemas.microsoft.com/office/powerpoint/2010/main" val="405503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a:xfrm>
            <a:off x="575733" y="182574"/>
            <a:ext cx="3522134" cy="664092"/>
          </a:xfrm>
        </p:spPr>
        <p:txBody>
          <a:bodyPr>
            <a:noAutofit/>
          </a:bodyPr>
          <a:lstStyle/>
          <a:p>
            <a:r>
              <a:rPr lang="en-US" b="1" dirty="0"/>
              <a:t>Springs</a:t>
            </a:r>
          </a:p>
        </p:txBody>
      </p:sp>
      <p:sp>
        <p:nvSpPr>
          <p:cNvPr id="8" name="TextBox 7">
            <a:extLst>
              <a:ext uri="{FF2B5EF4-FFF2-40B4-BE49-F238E27FC236}">
                <a16:creationId xmlns:a16="http://schemas.microsoft.com/office/drawing/2014/main" id="{049AA974-937D-9F45-9DB5-1BBC0FD18C87}"/>
              </a:ext>
            </a:extLst>
          </p:cNvPr>
          <p:cNvSpPr txBox="1"/>
          <p:nvPr/>
        </p:nvSpPr>
        <p:spPr>
          <a:xfrm>
            <a:off x="6741441" y="6228685"/>
            <a:ext cx="3310746" cy="253916"/>
          </a:xfrm>
          <a:prstGeom prst="rect">
            <a:avLst/>
          </a:prstGeom>
          <a:noFill/>
        </p:spPr>
        <p:txBody>
          <a:bodyPr wrap="square" rtlCol="0">
            <a:spAutoFit/>
          </a:bodyPr>
          <a:lstStyle/>
          <a:p>
            <a:r>
              <a:rPr lang="en-US" sz="1050" dirty="0"/>
              <a:t>Copyright © 2016 the American Water Works Association</a:t>
            </a:r>
          </a:p>
        </p:txBody>
      </p:sp>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575733" y="1004711"/>
            <a:ext cx="4289778" cy="5350932"/>
          </a:xfrm>
        </p:spPr>
        <p:txBody>
          <a:bodyPr>
            <a:normAutofit/>
          </a:bodyPr>
          <a:lstStyle/>
          <a:p>
            <a:pPr>
              <a:spcBef>
                <a:spcPts val="600"/>
              </a:spcBef>
              <a:spcAft>
                <a:spcPts val="600"/>
              </a:spcAft>
            </a:pPr>
            <a:r>
              <a:rPr lang="en-US" dirty="0"/>
              <a:t>Springs occur where the water table intersects the surface of the ground – hydrologists refer to this as “daylighting”</a:t>
            </a:r>
          </a:p>
          <a:p>
            <a:pPr>
              <a:spcBef>
                <a:spcPts val="600"/>
              </a:spcBef>
              <a:spcAft>
                <a:spcPts val="600"/>
              </a:spcAft>
            </a:pPr>
            <a:r>
              <a:rPr lang="en-US" dirty="0"/>
              <a:t>Springs may be true groundwater, being recharged from a more distance source, or groundwater under the influence of surface water, being recharged from a nearby location</a:t>
            </a:r>
          </a:p>
        </p:txBody>
      </p:sp>
      <p:pic>
        <p:nvPicPr>
          <p:cNvPr id="5" name="Picture 4">
            <a:extLst>
              <a:ext uri="{FF2B5EF4-FFF2-40B4-BE49-F238E27FC236}">
                <a16:creationId xmlns:a16="http://schemas.microsoft.com/office/drawing/2014/main" id="{4D6D7005-C340-D048-97AB-84373195A56F}"/>
              </a:ext>
            </a:extLst>
          </p:cNvPr>
          <p:cNvPicPr>
            <a:picLocks noChangeAspect="1"/>
          </p:cNvPicPr>
          <p:nvPr/>
        </p:nvPicPr>
        <p:blipFill>
          <a:blip r:embed="rId3"/>
          <a:stretch>
            <a:fillRect/>
          </a:stretch>
        </p:blipFill>
        <p:spPr>
          <a:xfrm>
            <a:off x="5120917" y="846666"/>
            <a:ext cx="6551793" cy="5155510"/>
          </a:xfrm>
          <a:prstGeom prst="rect">
            <a:avLst/>
          </a:prstGeom>
        </p:spPr>
      </p:pic>
    </p:spTree>
    <p:extLst>
      <p:ext uri="{BB962C8B-B14F-4D97-AF65-F5344CB8AC3E}">
        <p14:creationId xmlns:p14="http://schemas.microsoft.com/office/powerpoint/2010/main" val="214723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6B01-E6EA-8F47-A5A4-7BDF793CD780}"/>
              </a:ext>
            </a:extLst>
          </p:cNvPr>
          <p:cNvSpPr>
            <a:spLocks noGrp="1"/>
          </p:cNvSpPr>
          <p:nvPr>
            <p:ph type="title"/>
          </p:nvPr>
        </p:nvSpPr>
        <p:spPr/>
        <p:txBody>
          <a:bodyPr/>
          <a:lstStyle/>
          <a:p>
            <a:r>
              <a:rPr lang="en-US" b="1" dirty="0"/>
              <a:t>Video Clip: Aquifers</a:t>
            </a:r>
          </a:p>
        </p:txBody>
      </p:sp>
      <p:sp>
        <p:nvSpPr>
          <p:cNvPr id="3" name="Content Placeholder 2">
            <a:extLst>
              <a:ext uri="{FF2B5EF4-FFF2-40B4-BE49-F238E27FC236}">
                <a16:creationId xmlns:a16="http://schemas.microsoft.com/office/drawing/2014/main" id="{60F949D7-E223-2A44-9DF3-65777F8C5AA1}"/>
              </a:ext>
            </a:extLst>
          </p:cNvPr>
          <p:cNvSpPr>
            <a:spLocks noGrp="1"/>
          </p:cNvSpPr>
          <p:nvPr>
            <p:ph idx="1"/>
          </p:nvPr>
        </p:nvSpPr>
        <p:spPr/>
        <p:txBody>
          <a:bodyPr/>
          <a:lstStyle/>
          <a:p>
            <a:r>
              <a:rPr lang="en-US" dirty="0">
                <a:hlinkClick r:id="rId3"/>
              </a:rPr>
              <a:t>www.awwa.org/wsovideoclips</a:t>
            </a:r>
            <a:r>
              <a:rPr lang="en-US" dirty="0"/>
              <a:t> </a:t>
            </a:r>
          </a:p>
        </p:txBody>
      </p:sp>
    </p:spTree>
    <p:extLst>
      <p:ext uri="{BB962C8B-B14F-4D97-AF65-F5344CB8AC3E}">
        <p14:creationId xmlns:p14="http://schemas.microsoft.com/office/powerpoint/2010/main" val="3087980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C07E-7914-DC4A-9F99-50A8244CF367}"/>
              </a:ext>
            </a:extLst>
          </p:cNvPr>
          <p:cNvSpPr>
            <a:spLocks noGrp="1"/>
          </p:cNvSpPr>
          <p:nvPr>
            <p:ph type="title"/>
          </p:nvPr>
        </p:nvSpPr>
        <p:spPr/>
        <p:txBody>
          <a:bodyPr/>
          <a:lstStyle/>
          <a:p>
            <a:r>
              <a:rPr lang="en-US" b="1" dirty="0"/>
              <a:t>Surface Water</a:t>
            </a:r>
          </a:p>
        </p:txBody>
      </p:sp>
      <p:sp>
        <p:nvSpPr>
          <p:cNvPr id="10" name="Content Placeholder 9">
            <a:extLst>
              <a:ext uri="{FF2B5EF4-FFF2-40B4-BE49-F238E27FC236}">
                <a16:creationId xmlns:a16="http://schemas.microsoft.com/office/drawing/2014/main" id="{D9913E9E-7F1D-D445-81F6-E50ADBE33F6D}"/>
              </a:ext>
            </a:extLst>
          </p:cNvPr>
          <p:cNvSpPr>
            <a:spLocks noGrp="1"/>
          </p:cNvSpPr>
          <p:nvPr>
            <p:ph idx="1"/>
          </p:nvPr>
        </p:nvSpPr>
        <p:spPr/>
        <p:txBody>
          <a:bodyPr/>
          <a:lstStyle/>
          <a:p>
            <a:pPr>
              <a:spcAft>
                <a:spcPts val="600"/>
              </a:spcAft>
            </a:pPr>
            <a:r>
              <a:rPr lang="en-US" dirty="0"/>
              <a:t>Surface water is water that is in contact with the atmosphere and results from overland flow</a:t>
            </a:r>
          </a:p>
          <a:p>
            <a:pPr>
              <a:spcAft>
                <a:spcPts val="600"/>
              </a:spcAft>
            </a:pPr>
            <a:r>
              <a:rPr lang="en-US" dirty="0"/>
              <a:t>Surface water includes lakes, streams, rivers, surface impoundments (reservoirs), shallow springs and wells, sea water  </a:t>
            </a:r>
          </a:p>
          <a:p>
            <a:pPr>
              <a:spcAft>
                <a:spcPts val="600"/>
              </a:spcAft>
            </a:pPr>
            <a:r>
              <a:rPr lang="en-US" dirty="0"/>
              <a:t>Volume and chemical quality varies with the season and weather (precipitation events, snowmelt, wind action, ice scouring, etc.)</a:t>
            </a:r>
          </a:p>
          <a:p>
            <a:pPr>
              <a:spcAft>
                <a:spcPts val="600"/>
              </a:spcAft>
            </a:pPr>
            <a:r>
              <a:rPr lang="en-US" dirty="0"/>
              <a:t>Contaminants can flow into the surface water from the ground during runoff, and can accumulate from activities in and around the watershed (see Table 4-1 for the chemical composition of rain water)</a:t>
            </a:r>
          </a:p>
          <a:p>
            <a:pPr>
              <a:spcAft>
                <a:spcPts val="600"/>
              </a:spcAft>
            </a:pPr>
            <a:endParaRPr lang="en-US" dirty="0"/>
          </a:p>
        </p:txBody>
      </p:sp>
    </p:spTree>
    <p:extLst>
      <p:ext uri="{BB962C8B-B14F-4D97-AF65-F5344CB8AC3E}">
        <p14:creationId xmlns:p14="http://schemas.microsoft.com/office/powerpoint/2010/main" val="3955324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16C4-3881-5446-8192-5CFC63F6F63F}"/>
              </a:ext>
            </a:extLst>
          </p:cNvPr>
          <p:cNvSpPr>
            <a:spLocks noGrp="1"/>
          </p:cNvSpPr>
          <p:nvPr>
            <p:ph type="title"/>
          </p:nvPr>
        </p:nvSpPr>
        <p:spPr>
          <a:xfrm>
            <a:off x="838200" y="365125"/>
            <a:ext cx="10515600" cy="854075"/>
          </a:xfrm>
        </p:spPr>
        <p:txBody>
          <a:bodyPr/>
          <a:lstStyle/>
          <a:p>
            <a:r>
              <a:rPr lang="en-US" b="1" dirty="0"/>
              <a:t>Groundwater Augmentation of Surface Water</a:t>
            </a:r>
          </a:p>
        </p:txBody>
      </p:sp>
      <p:pic>
        <p:nvPicPr>
          <p:cNvPr id="5" name="Content Placeholder 4">
            <a:extLst>
              <a:ext uri="{FF2B5EF4-FFF2-40B4-BE49-F238E27FC236}">
                <a16:creationId xmlns:a16="http://schemas.microsoft.com/office/drawing/2014/main" id="{C45540F7-6F3D-444E-9C0A-8083856A3897}"/>
              </a:ext>
            </a:extLst>
          </p:cNvPr>
          <p:cNvPicPr>
            <a:picLocks noGrp="1" noChangeAspect="1"/>
          </p:cNvPicPr>
          <p:nvPr>
            <p:ph idx="1"/>
          </p:nvPr>
        </p:nvPicPr>
        <p:blipFill>
          <a:blip r:embed="rId3"/>
          <a:stretch>
            <a:fillRect/>
          </a:stretch>
        </p:blipFill>
        <p:spPr>
          <a:xfrm>
            <a:off x="434679" y="2053286"/>
            <a:ext cx="2979902" cy="3608478"/>
          </a:xfrm>
        </p:spPr>
      </p:pic>
      <p:pic>
        <p:nvPicPr>
          <p:cNvPr id="7" name="Picture 6">
            <a:extLst>
              <a:ext uri="{FF2B5EF4-FFF2-40B4-BE49-F238E27FC236}">
                <a16:creationId xmlns:a16="http://schemas.microsoft.com/office/drawing/2014/main" id="{804F24F0-3F56-2749-AAEB-DBC9FF2705B0}"/>
              </a:ext>
            </a:extLst>
          </p:cNvPr>
          <p:cNvPicPr>
            <a:picLocks noChangeAspect="1"/>
          </p:cNvPicPr>
          <p:nvPr/>
        </p:nvPicPr>
        <p:blipFill>
          <a:blip r:embed="rId4"/>
          <a:stretch>
            <a:fillRect/>
          </a:stretch>
        </p:blipFill>
        <p:spPr>
          <a:xfrm>
            <a:off x="4965060" y="3399866"/>
            <a:ext cx="6032366" cy="2867498"/>
          </a:xfrm>
          <a:prstGeom prst="rect">
            <a:avLst/>
          </a:prstGeom>
        </p:spPr>
      </p:pic>
      <p:sp>
        <p:nvSpPr>
          <p:cNvPr id="8" name="TextBox 7">
            <a:extLst>
              <a:ext uri="{FF2B5EF4-FFF2-40B4-BE49-F238E27FC236}">
                <a16:creationId xmlns:a16="http://schemas.microsoft.com/office/drawing/2014/main" id="{9745C5F5-B0E8-E746-A234-6F256C14D70F}"/>
              </a:ext>
            </a:extLst>
          </p:cNvPr>
          <p:cNvSpPr txBox="1"/>
          <p:nvPr/>
        </p:nvSpPr>
        <p:spPr>
          <a:xfrm>
            <a:off x="3547170" y="1377245"/>
            <a:ext cx="8351320" cy="1600438"/>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2200" b="1" dirty="0"/>
              <a:t>If the water table is higher than the stream, groundwater flows into the stream. This is referred to as a “gaining stream.” (Figure 4-10)</a:t>
            </a:r>
          </a:p>
          <a:p>
            <a:pPr marL="342900" indent="-342900">
              <a:spcBef>
                <a:spcPts val="600"/>
              </a:spcBef>
              <a:spcAft>
                <a:spcPts val="600"/>
              </a:spcAft>
              <a:buFont typeface="Arial" panose="020B0604020202020204" pitchFamily="34" charset="0"/>
              <a:buChar char="•"/>
            </a:pPr>
            <a:r>
              <a:rPr lang="en-US" sz="2200" b="1" dirty="0"/>
              <a:t>If the water table is lower than the stream, water flows from the stream into the aquifer. This is a ”losing stream.” (Figure 4-11)</a:t>
            </a:r>
          </a:p>
        </p:txBody>
      </p:sp>
      <p:sp>
        <p:nvSpPr>
          <p:cNvPr id="10" name="TextBox 9">
            <a:extLst>
              <a:ext uri="{FF2B5EF4-FFF2-40B4-BE49-F238E27FC236}">
                <a16:creationId xmlns:a16="http://schemas.microsoft.com/office/drawing/2014/main" id="{3C2909FA-ACF6-F443-8007-3CCB849434FC}"/>
              </a:ext>
            </a:extLst>
          </p:cNvPr>
          <p:cNvSpPr txBox="1"/>
          <p:nvPr/>
        </p:nvSpPr>
        <p:spPr>
          <a:xfrm>
            <a:off x="1389135" y="6013448"/>
            <a:ext cx="3310746" cy="253916"/>
          </a:xfrm>
          <a:prstGeom prst="rect">
            <a:avLst/>
          </a:prstGeom>
          <a:noFill/>
        </p:spPr>
        <p:txBody>
          <a:bodyPr wrap="square" rtlCol="0">
            <a:spAutoFit/>
          </a:bodyPr>
          <a:lstStyle/>
          <a:p>
            <a:r>
              <a:rPr lang="en-US" sz="1050" dirty="0"/>
              <a:t>Copyright © 2016 the American Water Works Association</a:t>
            </a:r>
          </a:p>
        </p:txBody>
      </p:sp>
    </p:spTree>
    <p:extLst>
      <p:ext uri="{BB962C8B-B14F-4D97-AF65-F5344CB8AC3E}">
        <p14:creationId xmlns:p14="http://schemas.microsoft.com/office/powerpoint/2010/main" val="2184417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a:xfrm>
            <a:off x="691444" y="192027"/>
            <a:ext cx="10515600" cy="1012119"/>
          </a:xfrm>
        </p:spPr>
        <p:txBody>
          <a:bodyPr/>
          <a:lstStyle/>
          <a:p>
            <a:r>
              <a:rPr lang="en-US" b="1" dirty="0"/>
              <a:t>Surface Runoff</a:t>
            </a:r>
          </a:p>
        </p:txBody>
      </p:sp>
      <p:sp>
        <p:nvSpPr>
          <p:cNvPr id="8" name="TextBox 7">
            <a:extLst>
              <a:ext uri="{FF2B5EF4-FFF2-40B4-BE49-F238E27FC236}">
                <a16:creationId xmlns:a16="http://schemas.microsoft.com/office/drawing/2014/main" id="{049AA974-937D-9F45-9DB5-1BBC0FD18C87}"/>
              </a:ext>
            </a:extLst>
          </p:cNvPr>
          <p:cNvSpPr txBox="1"/>
          <p:nvPr/>
        </p:nvSpPr>
        <p:spPr>
          <a:xfrm>
            <a:off x="7093953" y="6083767"/>
            <a:ext cx="3310746" cy="253916"/>
          </a:xfrm>
          <a:prstGeom prst="rect">
            <a:avLst/>
          </a:prstGeom>
          <a:noFill/>
        </p:spPr>
        <p:txBody>
          <a:bodyPr wrap="square" rtlCol="0">
            <a:spAutoFit/>
          </a:bodyPr>
          <a:lstStyle/>
          <a:p>
            <a:r>
              <a:rPr lang="en-US" sz="1050" dirty="0"/>
              <a:t>Copyright © 2016 the American Water Works Association</a:t>
            </a:r>
          </a:p>
        </p:txBody>
      </p:sp>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564444" y="1343378"/>
            <a:ext cx="4967111" cy="4740389"/>
          </a:xfrm>
        </p:spPr>
        <p:txBody>
          <a:bodyPr>
            <a:normAutofit/>
          </a:bodyPr>
          <a:lstStyle/>
          <a:p>
            <a:pPr>
              <a:spcBef>
                <a:spcPts val="600"/>
              </a:spcBef>
              <a:spcAft>
                <a:spcPts val="600"/>
              </a:spcAft>
            </a:pPr>
            <a:r>
              <a:rPr lang="en-US" dirty="0"/>
              <a:t>The drainage basin or watershed is the land surface that contributes water to the streams and water bodies in that area</a:t>
            </a:r>
          </a:p>
          <a:p>
            <a:pPr>
              <a:spcBef>
                <a:spcPts val="600"/>
              </a:spcBef>
              <a:spcAft>
                <a:spcPts val="600"/>
              </a:spcAft>
            </a:pPr>
            <a:r>
              <a:rPr lang="en-US" dirty="0"/>
              <a:t>Watercourses include naturally-occurring creeks, streams, and rivers and human constructed ditches, channels, canals, aqueducts, conduits, tunnels and storm sewers</a:t>
            </a:r>
          </a:p>
        </p:txBody>
      </p:sp>
      <p:pic>
        <p:nvPicPr>
          <p:cNvPr id="6" name="Picture 5">
            <a:extLst>
              <a:ext uri="{FF2B5EF4-FFF2-40B4-BE49-F238E27FC236}">
                <a16:creationId xmlns:a16="http://schemas.microsoft.com/office/drawing/2014/main" id="{003C7C99-8FB2-9F4C-8B65-5B93FF37A273}"/>
              </a:ext>
            </a:extLst>
          </p:cNvPr>
          <p:cNvPicPr>
            <a:picLocks noChangeAspect="1"/>
          </p:cNvPicPr>
          <p:nvPr/>
        </p:nvPicPr>
        <p:blipFill>
          <a:blip r:embed="rId3"/>
          <a:stretch>
            <a:fillRect/>
          </a:stretch>
        </p:blipFill>
        <p:spPr>
          <a:xfrm>
            <a:off x="6000041" y="733779"/>
            <a:ext cx="5486238" cy="5226754"/>
          </a:xfrm>
          <a:prstGeom prst="rect">
            <a:avLst/>
          </a:prstGeom>
        </p:spPr>
      </p:pic>
    </p:spTree>
    <p:extLst>
      <p:ext uri="{BB962C8B-B14F-4D97-AF65-F5344CB8AC3E}">
        <p14:creationId xmlns:p14="http://schemas.microsoft.com/office/powerpoint/2010/main" val="63985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6B01-E6EA-8F47-A5A4-7BDF793CD780}"/>
              </a:ext>
            </a:extLst>
          </p:cNvPr>
          <p:cNvSpPr>
            <a:spLocks noGrp="1"/>
          </p:cNvSpPr>
          <p:nvPr>
            <p:ph type="title"/>
          </p:nvPr>
        </p:nvSpPr>
        <p:spPr/>
        <p:txBody>
          <a:bodyPr/>
          <a:lstStyle/>
          <a:p>
            <a:r>
              <a:rPr lang="en-US" b="1" dirty="0"/>
              <a:t>Video Clip: Surface Water Sources</a:t>
            </a:r>
          </a:p>
        </p:txBody>
      </p:sp>
      <p:sp>
        <p:nvSpPr>
          <p:cNvPr id="3" name="Content Placeholder 2">
            <a:extLst>
              <a:ext uri="{FF2B5EF4-FFF2-40B4-BE49-F238E27FC236}">
                <a16:creationId xmlns:a16="http://schemas.microsoft.com/office/drawing/2014/main" id="{60F949D7-E223-2A44-9DF3-65777F8C5AA1}"/>
              </a:ext>
            </a:extLst>
          </p:cNvPr>
          <p:cNvSpPr>
            <a:spLocks noGrp="1"/>
          </p:cNvSpPr>
          <p:nvPr>
            <p:ph idx="1"/>
          </p:nvPr>
        </p:nvSpPr>
        <p:spPr/>
        <p:txBody>
          <a:bodyPr/>
          <a:lstStyle/>
          <a:p>
            <a:r>
              <a:rPr lang="en-US" dirty="0">
                <a:hlinkClick r:id="rId3"/>
              </a:rPr>
              <a:t>www.awwa.org/wsovideoclips</a:t>
            </a:r>
            <a:r>
              <a:rPr lang="en-US" dirty="0"/>
              <a:t> </a:t>
            </a:r>
          </a:p>
        </p:txBody>
      </p:sp>
    </p:spTree>
    <p:extLst>
      <p:ext uri="{BB962C8B-B14F-4D97-AF65-F5344CB8AC3E}">
        <p14:creationId xmlns:p14="http://schemas.microsoft.com/office/powerpoint/2010/main" val="3298428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D2CEC-05C5-D848-920D-A3E465474F1E}"/>
              </a:ext>
            </a:extLst>
          </p:cNvPr>
          <p:cNvSpPr>
            <a:spLocks noGrp="1"/>
          </p:cNvSpPr>
          <p:nvPr>
            <p:ph type="title"/>
          </p:nvPr>
        </p:nvSpPr>
        <p:spPr>
          <a:xfrm>
            <a:off x="838200" y="365126"/>
            <a:ext cx="10515600" cy="1045986"/>
          </a:xfrm>
        </p:spPr>
        <p:txBody>
          <a:bodyPr/>
          <a:lstStyle/>
          <a:p>
            <a:r>
              <a:rPr lang="en-US" b="1" dirty="0"/>
              <a:t>Introduction to Water Treatment</a:t>
            </a:r>
          </a:p>
        </p:txBody>
      </p:sp>
      <p:sp>
        <p:nvSpPr>
          <p:cNvPr id="3" name="Content Placeholder 2">
            <a:extLst>
              <a:ext uri="{FF2B5EF4-FFF2-40B4-BE49-F238E27FC236}">
                <a16:creationId xmlns:a16="http://schemas.microsoft.com/office/drawing/2014/main" id="{741A1529-4D94-6449-A678-AECA6D223B57}"/>
              </a:ext>
            </a:extLst>
          </p:cNvPr>
          <p:cNvSpPr>
            <a:spLocks noGrp="1"/>
          </p:cNvSpPr>
          <p:nvPr>
            <p:ph idx="1"/>
          </p:nvPr>
        </p:nvSpPr>
        <p:spPr>
          <a:xfrm>
            <a:off x="838200" y="1557868"/>
            <a:ext cx="10515600" cy="5091288"/>
          </a:xfrm>
        </p:spPr>
        <p:txBody>
          <a:bodyPr>
            <a:normAutofit/>
          </a:bodyPr>
          <a:lstStyle/>
          <a:p>
            <a:r>
              <a:rPr lang="en-US" b="1" u="sng" dirty="0"/>
              <a:t>Health-Related Treatment</a:t>
            </a:r>
            <a:r>
              <a:rPr lang="en-US" b="1" dirty="0"/>
              <a:t>:</a:t>
            </a:r>
            <a:r>
              <a:rPr lang="en-US" dirty="0"/>
              <a:t> water is treated to the requirements of the safe drinking water act for microbiological, chemical, and radiological contaminants that have health effects</a:t>
            </a:r>
          </a:p>
          <a:p>
            <a:pPr lvl="1"/>
            <a:r>
              <a:rPr lang="en-US" dirty="0"/>
              <a:t>The resulting water is referred to as “Potable”</a:t>
            </a:r>
          </a:p>
          <a:p>
            <a:r>
              <a:rPr lang="en-US" b="1" u="sng" dirty="0"/>
              <a:t>Aesthetic-Related Treatment</a:t>
            </a:r>
            <a:r>
              <a:rPr lang="en-US" b="1" dirty="0"/>
              <a:t>:</a:t>
            </a:r>
            <a:r>
              <a:rPr lang="en-US" dirty="0"/>
              <a:t> water is treated for secondary contaminants that affect the appearance, taste, odor, and other non health-related qualities of water</a:t>
            </a:r>
          </a:p>
          <a:p>
            <a:pPr lvl="1"/>
            <a:r>
              <a:rPr lang="en-US" dirty="0"/>
              <a:t>The resulting water is referred to as “Palatable”</a:t>
            </a:r>
          </a:p>
          <a:p>
            <a:r>
              <a:rPr lang="en-US" b="1" u="sng" dirty="0"/>
              <a:t>Treatment Required by Regulation</a:t>
            </a:r>
            <a:r>
              <a:rPr lang="en-US" b="1" dirty="0"/>
              <a:t>: </a:t>
            </a:r>
            <a:r>
              <a:rPr lang="en-US" dirty="0"/>
              <a:t>the Safe Drinking Water Act requires minimum levels of treatment for different types of water sources such as surface water and groundwater</a:t>
            </a:r>
            <a:endParaRPr lang="en-US" b="1" u="sng" dirty="0"/>
          </a:p>
        </p:txBody>
      </p:sp>
    </p:spTree>
    <p:extLst>
      <p:ext uri="{BB962C8B-B14F-4D97-AF65-F5344CB8AC3E}">
        <p14:creationId xmlns:p14="http://schemas.microsoft.com/office/powerpoint/2010/main" val="2807026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3E906-93F9-4347-8F59-8E6021CDED60}"/>
              </a:ext>
            </a:extLst>
          </p:cNvPr>
          <p:cNvSpPr>
            <a:spLocks noGrp="1"/>
          </p:cNvSpPr>
          <p:nvPr>
            <p:ph type="title"/>
          </p:nvPr>
        </p:nvSpPr>
        <p:spPr/>
        <p:txBody>
          <a:bodyPr>
            <a:normAutofit/>
          </a:bodyPr>
          <a:lstStyle/>
          <a:p>
            <a:r>
              <a:rPr lang="en-US" sz="4800" b="1" dirty="0"/>
              <a:t>Water Treatment Process Selection</a:t>
            </a:r>
            <a:endParaRPr lang="en-US" sz="4800" dirty="0"/>
          </a:p>
        </p:txBody>
      </p:sp>
      <p:sp>
        <p:nvSpPr>
          <p:cNvPr id="3" name="Content Placeholder 2">
            <a:extLst>
              <a:ext uri="{FF2B5EF4-FFF2-40B4-BE49-F238E27FC236}">
                <a16:creationId xmlns:a16="http://schemas.microsoft.com/office/drawing/2014/main" id="{90736C16-A999-F54B-92B4-253E5FD24DEA}"/>
              </a:ext>
            </a:extLst>
          </p:cNvPr>
          <p:cNvSpPr>
            <a:spLocks noGrp="1"/>
          </p:cNvSpPr>
          <p:nvPr>
            <p:ph idx="1"/>
          </p:nvPr>
        </p:nvSpPr>
        <p:spPr/>
        <p:txBody>
          <a:bodyPr/>
          <a:lstStyle/>
          <a:p>
            <a:pPr>
              <a:spcBef>
                <a:spcPts val="600"/>
              </a:spcBef>
              <a:spcAft>
                <a:spcPts val="1200"/>
              </a:spcAft>
            </a:pPr>
            <a:r>
              <a:rPr lang="en-US" sz="3200" b="1" dirty="0"/>
              <a:t>Water Treatment Design Considerations:</a:t>
            </a:r>
          </a:p>
          <a:p>
            <a:pPr lvl="1">
              <a:spcBef>
                <a:spcPts val="600"/>
              </a:spcBef>
              <a:spcAft>
                <a:spcPts val="1200"/>
              </a:spcAft>
            </a:pPr>
            <a:r>
              <a:rPr lang="en-US" sz="2800" dirty="0"/>
              <a:t>Water supply source: groundwater versus surface water</a:t>
            </a:r>
          </a:p>
          <a:p>
            <a:pPr lvl="1">
              <a:spcBef>
                <a:spcPts val="600"/>
              </a:spcBef>
              <a:spcAft>
                <a:spcPts val="1200"/>
              </a:spcAft>
            </a:pPr>
            <a:r>
              <a:rPr lang="en-US" sz="2800" dirty="0"/>
              <a:t>Required finished water quality</a:t>
            </a:r>
          </a:p>
          <a:p>
            <a:pPr lvl="1">
              <a:spcBef>
                <a:spcPts val="600"/>
              </a:spcBef>
              <a:spcAft>
                <a:spcPts val="1200"/>
              </a:spcAft>
            </a:pPr>
            <a:r>
              <a:rPr lang="en-US" sz="2800" dirty="0"/>
              <a:t>Capital and operating costs</a:t>
            </a:r>
          </a:p>
          <a:p>
            <a:pPr lvl="1">
              <a:spcBef>
                <a:spcPts val="600"/>
              </a:spcBef>
              <a:spcAft>
                <a:spcPts val="1200"/>
              </a:spcAft>
            </a:pPr>
            <a:r>
              <a:rPr lang="en-US" sz="2800" dirty="0"/>
              <a:t>Process footprint versus land availability</a:t>
            </a:r>
          </a:p>
          <a:p>
            <a:pPr lvl="1">
              <a:spcBef>
                <a:spcPts val="600"/>
              </a:spcBef>
              <a:spcAft>
                <a:spcPts val="1200"/>
              </a:spcAft>
            </a:pPr>
            <a:r>
              <a:rPr lang="en-US" sz="2800" dirty="0"/>
              <a:t>Residuals disposal</a:t>
            </a:r>
          </a:p>
          <a:p>
            <a:pPr lvl="1">
              <a:spcBef>
                <a:spcPts val="600"/>
              </a:spcBef>
              <a:spcAft>
                <a:spcPts val="1200"/>
              </a:spcAft>
            </a:pPr>
            <a:r>
              <a:rPr lang="en-US" sz="2800" dirty="0"/>
              <a:t>Applicability to the multiple-barrier approach</a:t>
            </a:r>
          </a:p>
        </p:txBody>
      </p:sp>
    </p:spTree>
    <p:extLst>
      <p:ext uri="{BB962C8B-B14F-4D97-AF65-F5344CB8AC3E}">
        <p14:creationId xmlns:p14="http://schemas.microsoft.com/office/powerpoint/2010/main" val="2743901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3E906-93F9-4347-8F59-8E6021CDED60}"/>
              </a:ext>
            </a:extLst>
          </p:cNvPr>
          <p:cNvSpPr>
            <a:spLocks noGrp="1"/>
          </p:cNvSpPr>
          <p:nvPr>
            <p:ph type="title"/>
          </p:nvPr>
        </p:nvSpPr>
        <p:spPr>
          <a:xfrm>
            <a:off x="838200" y="365126"/>
            <a:ext cx="6341533" cy="921808"/>
          </a:xfrm>
        </p:spPr>
        <p:txBody>
          <a:bodyPr>
            <a:normAutofit/>
          </a:bodyPr>
          <a:lstStyle/>
          <a:p>
            <a:r>
              <a:rPr lang="en-US" b="1" dirty="0"/>
              <a:t>Groundwater Sources</a:t>
            </a:r>
            <a:endParaRPr lang="en-US" dirty="0"/>
          </a:p>
        </p:txBody>
      </p:sp>
      <p:sp>
        <p:nvSpPr>
          <p:cNvPr id="3" name="Content Placeholder 2">
            <a:extLst>
              <a:ext uri="{FF2B5EF4-FFF2-40B4-BE49-F238E27FC236}">
                <a16:creationId xmlns:a16="http://schemas.microsoft.com/office/drawing/2014/main" id="{90736C16-A999-F54B-92B4-253E5FD24DEA}"/>
              </a:ext>
            </a:extLst>
          </p:cNvPr>
          <p:cNvSpPr>
            <a:spLocks noGrp="1"/>
          </p:cNvSpPr>
          <p:nvPr>
            <p:ph idx="1"/>
          </p:nvPr>
        </p:nvSpPr>
        <p:spPr>
          <a:xfrm>
            <a:off x="838200" y="1286933"/>
            <a:ext cx="7775222" cy="5350933"/>
          </a:xfrm>
        </p:spPr>
        <p:txBody>
          <a:bodyPr>
            <a:normAutofit/>
          </a:bodyPr>
          <a:lstStyle/>
          <a:p>
            <a:pPr>
              <a:spcBef>
                <a:spcPts val="600"/>
              </a:spcBef>
              <a:spcAft>
                <a:spcPts val="600"/>
              </a:spcAft>
            </a:pPr>
            <a:r>
              <a:rPr lang="en-US" b="1" dirty="0"/>
              <a:t>Advantages:</a:t>
            </a:r>
          </a:p>
          <a:p>
            <a:pPr lvl="1">
              <a:spcBef>
                <a:spcPts val="600"/>
              </a:spcBef>
              <a:spcAft>
                <a:spcPts val="600"/>
              </a:spcAft>
            </a:pPr>
            <a:r>
              <a:rPr lang="en-US" dirty="0"/>
              <a:t>Microbiological content is lower than surface water</a:t>
            </a:r>
          </a:p>
          <a:p>
            <a:pPr lvl="1">
              <a:spcBef>
                <a:spcPts val="600"/>
              </a:spcBef>
              <a:spcAft>
                <a:spcPts val="600"/>
              </a:spcAft>
            </a:pPr>
            <a:r>
              <a:rPr lang="en-US" dirty="0"/>
              <a:t>Quality and temperature remain relatively constant</a:t>
            </a:r>
          </a:p>
          <a:p>
            <a:pPr>
              <a:spcBef>
                <a:spcPts val="600"/>
              </a:spcBef>
              <a:spcAft>
                <a:spcPts val="600"/>
              </a:spcAft>
            </a:pPr>
            <a:r>
              <a:rPr lang="en-US" b="1" dirty="0"/>
              <a:t>Disadvantages:</a:t>
            </a:r>
          </a:p>
          <a:p>
            <a:pPr lvl="1">
              <a:spcBef>
                <a:spcPts val="600"/>
              </a:spcBef>
              <a:spcAft>
                <a:spcPts val="600"/>
              </a:spcAft>
            </a:pPr>
            <a:r>
              <a:rPr lang="en-US" dirty="0"/>
              <a:t>Higher mineral content (e.g. higher hardness levels, iron and manganese)</a:t>
            </a:r>
          </a:p>
          <a:p>
            <a:pPr lvl="1">
              <a:spcBef>
                <a:spcPts val="600"/>
              </a:spcBef>
              <a:spcAft>
                <a:spcPts val="600"/>
              </a:spcAft>
            </a:pPr>
            <a:r>
              <a:rPr lang="en-US" dirty="0"/>
              <a:t>Persistent contaminants may be present in aquifers (e.g. fuels, solvents, synthetic organic chemicals)</a:t>
            </a:r>
          </a:p>
          <a:p>
            <a:pPr lvl="1">
              <a:spcBef>
                <a:spcPts val="600"/>
              </a:spcBef>
              <a:spcAft>
                <a:spcPts val="600"/>
              </a:spcAft>
            </a:pPr>
            <a:r>
              <a:rPr lang="en-US" dirty="0"/>
              <a:t>Pumping costs are usually higher than surface water</a:t>
            </a:r>
          </a:p>
          <a:p>
            <a:pPr lvl="1">
              <a:spcBef>
                <a:spcPts val="600"/>
              </a:spcBef>
              <a:spcAft>
                <a:spcPts val="600"/>
              </a:spcAft>
            </a:pPr>
            <a:r>
              <a:rPr lang="en-US" dirty="0"/>
              <a:t>Virus removal (disinfection) may be required by the Groundwater Rule</a:t>
            </a:r>
          </a:p>
        </p:txBody>
      </p:sp>
      <p:pic>
        <p:nvPicPr>
          <p:cNvPr id="5" name="Picture 4">
            <a:extLst>
              <a:ext uri="{FF2B5EF4-FFF2-40B4-BE49-F238E27FC236}">
                <a16:creationId xmlns:a16="http://schemas.microsoft.com/office/drawing/2014/main" id="{88FDE24F-9144-BA4A-A282-0F0400533FAE}"/>
              </a:ext>
            </a:extLst>
          </p:cNvPr>
          <p:cNvPicPr>
            <a:picLocks noChangeAspect="1"/>
          </p:cNvPicPr>
          <p:nvPr/>
        </p:nvPicPr>
        <p:blipFill>
          <a:blip r:embed="rId3"/>
          <a:stretch>
            <a:fillRect/>
          </a:stretch>
        </p:blipFill>
        <p:spPr>
          <a:xfrm>
            <a:off x="8761805" y="1286932"/>
            <a:ext cx="2931379" cy="4398787"/>
          </a:xfrm>
          <a:prstGeom prst="rect">
            <a:avLst/>
          </a:prstGeom>
        </p:spPr>
      </p:pic>
      <p:sp>
        <p:nvSpPr>
          <p:cNvPr id="6" name="TextBox 5">
            <a:extLst>
              <a:ext uri="{FF2B5EF4-FFF2-40B4-BE49-F238E27FC236}">
                <a16:creationId xmlns:a16="http://schemas.microsoft.com/office/drawing/2014/main" id="{8C0171D1-BF47-AB44-831F-98B803281177}"/>
              </a:ext>
            </a:extLst>
          </p:cNvPr>
          <p:cNvSpPr txBox="1"/>
          <p:nvPr/>
        </p:nvSpPr>
        <p:spPr>
          <a:xfrm>
            <a:off x="8761805" y="5825066"/>
            <a:ext cx="2931379" cy="646331"/>
          </a:xfrm>
          <a:prstGeom prst="rect">
            <a:avLst/>
          </a:prstGeom>
          <a:noFill/>
        </p:spPr>
        <p:txBody>
          <a:bodyPr wrap="square" rtlCol="0">
            <a:spAutoFit/>
          </a:bodyPr>
          <a:lstStyle/>
          <a:p>
            <a:pPr algn="ctr"/>
            <a:r>
              <a:rPr lang="en-US" b="1" dirty="0"/>
              <a:t>Groundwater well with a vertical turbine pump</a:t>
            </a:r>
          </a:p>
        </p:txBody>
      </p:sp>
    </p:spTree>
    <p:extLst>
      <p:ext uri="{BB962C8B-B14F-4D97-AF65-F5344CB8AC3E}">
        <p14:creationId xmlns:p14="http://schemas.microsoft.com/office/powerpoint/2010/main" val="2863826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B1CE-E680-784F-81B5-18F6A064C6C6}"/>
              </a:ext>
            </a:extLst>
          </p:cNvPr>
          <p:cNvSpPr>
            <a:spLocks noGrp="1"/>
          </p:cNvSpPr>
          <p:nvPr>
            <p:ph type="title"/>
          </p:nvPr>
        </p:nvSpPr>
        <p:spPr/>
        <p:txBody>
          <a:bodyPr>
            <a:normAutofit/>
          </a:bodyPr>
          <a:lstStyle/>
          <a:p>
            <a:r>
              <a:rPr lang="en-US" sz="4800" b="1" dirty="0">
                <a:latin typeface="Calibri" panose="020F0502020204030204" pitchFamily="34" charset="0"/>
                <a:cs typeface="Calibri" panose="020F0502020204030204" pitchFamily="34" charset="0"/>
              </a:rPr>
              <a:t>Water Supply Hydrology</a:t>
            </a:r>
          </a:p>
        </p:txBody>
      </p:sp>
      <p:sp>
        <p:nvSpPr>
          <p:cNvPr id="3" name="Content Placeholder 2">
            <a:extLst>
              <a:ext uri="{FF2B5EF4-FFF2-40B4-BE49-F238E27FC236}">
                <a16:creationId xmlns:a16="http://schemas.microsoft.com/office/drawing/2014/main" id="{C925C769-4D3E-6047-BCC2-09A7BE387BF0}"/>
              </a:ext>
            </a:extLst>
          </p:cNvPr>
          <p:cNvSpPr>
            <a:spLocks noGrp="1"/>
          </p:cNvSpPr>
          <p:nvPr>
            <p:ph idx="1"/>
          </p:nvPr>
        </p:nvSpPr>
        <p:spPr>
          <a:xfrm>
            <a:off x="838200" y="1885245"/>
            <a:ext cx="10515600" cy="4291718"/>
          </a:xfrm>
        </p:spPr>
        <p:txBody>
          <a:bodyPr>
            <a:normAutofit/>
          </a:bodyPr>
          <a:lstStyle/>
          <a:p>
            <a:pPr marL="0" indent="0">
              <a:lnSpc>
                <a:spcPct val="100000"/>
              </a:lnSpc>
              <a:spcBef>
                <a:spcPts val="1200"/>
              </a:spcBef>
              <a:spcAft>
                <a:spcPts val="1200"/>
              </a:spcAft>
              <a:buNone/>
            </a:pPr>
            <a:r>
              <a:rPr lang="en-US" sz="3200" b="1" u="sng" dirty="0"/>
              <a:t>Hydrology</a:t>
            </a:r>
            <a:r>
              <a:rPr lang="en-US" sz="3200" b="1" dirty="0"/>
              <a:t>: The science dealing with the properties, distribution, and circulation of water and its constituents in the atmosphere, on the earth’s surface, and below the earth’s surface.</a:t>
            </a:r>
          </a:p>
          <a:p>
            <a:pPr marL="0" indent="0">
              <a:lnSpc>
                <a:spcPct val="100000"/>
              </a:lnSpc>
              <a:spcBef>
                <a:spcPts val="1200"/>
              </a:spcBef>
              <a:spcAft>
                <a:spcPts val="1200"/>
              </a:spcAft>
              <a:buNone/>
            </a:pPr>
            <a:r>
              <a:rPr lang="en-US" sz="3200" b="1" u="sng" dirty="0"/>
              <a:t>The Hydrologic Cycle</a:t>
            </a:r>
            <a:r>
              <a:rPr lang="en-US" sz="3200" b="1" dirty="0"/>
              <a:t>: The movement of water to and from the surface of the earth.</a:t>
            </a:r>
          </a:p>
        </p:txBody>
      </p:sp>
    </p:spTree>
    <p:extLst>
      <p:ext uri="{BB962C8B-B14F-4D97-AF65-F5344CB8AC3E}">
        <p14:creationId xmlns:p14="http://schemas.microsoft.com/office/powerpoint/2010/main" val="1174635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3E906-93F9-4347-8F59-8E6021CDED60}"/>
              </a:ext>
            </a:extLst>
          </p:cNvPr>
          <p:cNvSpPr>
            <a:spLocks noGrp="1"/>
          </p:cNvSpPr>
          <p:nvPr>
            <p:ph type="title"/>
          </p:nvPr>
        </p:nvSpPr>
        <p:spPr>
          <a:xfrm>
            <a:off x="838200" y="286103"/>
            <a:ext cx="5833533" cy="966964"/>
          </a:xfrm>
        </p:spPr>
        <p:txBody>
          <a:bodyPr>
            <a:normAutofit/>
          </a:bodyPr>
          <a:lstStyle/>
          <a:p>
            <a:r>
              <a:rPr lang="en-US" b="1" dirty="0"/>
              <a:t>Surface Water Sources</a:t>
            </a:r>
            <a:endParaRPr lang="en-US" dirty="0"/>
          </a:p>
        </p:txBody>
      </p:sp>
      <p:sp>
        <p:nvSpPr>
          <p:cNvPr id="3" name="Content Placeholder 2">
            <a:extLst>
              <a:ext uri="{FF2B5EF4-FFF2-40B4-BE49-F238E27FC236}">
                <a16:creationId xmlns:a16="http://schemas.microsoft.com/office/drawing/2014/main" id="{90736C16-A999-F54B-92B4-253E5FD24DEA}"/>
              </a:ext>
            </a:extLst>
          </p:cNvPr>
          <p:cNvSpPr>
            <a:spLocks noGrp="1"/>
          </p:cNvSpPr>
          <p:nvPr>
            <p:ph idx="1"/>
          </p:nvPr>
        </p:nvSpPr>
        <p:spPr>
          <a:xfrm>
            <a:off x="680157" y="1332090"/>
            <a:ext cx="7346244" cy="5339643"/>
          </a:xfrm>
        </p:spPr>
        <p:txBody>
          <a:bodyPr>
            <a:normAutofit lnSpcReduction="10000"/>
          </a:bodyPr>
          <a:lstStyle/>
          <a:p>
            <a:pPr>
              <a:spcBef>
                <a:spcPts val="600"/>
              </a:spcBef>
              <a:spcAft>
                <a:spcPts val="600"/>
              </a:spcAft>
            </a:pPr>
            <a:r>
              <a:rPr lang="en-US" b="1" dirty="0"/>
              <a:t>Advantages:</a:t>
            </a:r>
          </a:p>
          <a:p>
            <a:pPr lvl="1">
              <a:spcBef>
                <a:spcPts val="600"/>
              </a:spcBef>
              <a:spcAft>
                <a:spcPts val="600"/>
              </a:spcAft>
            </a:pPr>
            <a:r>
              <a:rPr lang="en-US" dirty="0"/>
              <a:t>Usually more accessible than groundwater, lower pumping costs</a:t>
            </a:r>
          </a:p>
          <a:p>
            <a:pPr lvl="1">
              <a:spcBef>
                <a:spcPts val="600"/>
              </a:spcBef>
              <a:spcAft>
                <a:spcPts val="600"/>
              </a:spcAft>
            </a:pPr>
            <a:r>
              <a:rPr lang="en-US" dirty="0"/>
              <a:t>Information on quantity and quality is easier to obtain than groundwater</a:t>
            </a:r>
          </a:p>
          <a:p>
            <a:pPr>
              <a:spcBef>
                <a:spcPts val="600"/>
              </a:spcBef>
              <a:spcAft>
                <a:spcPts val="600"/>
              </a:spcAft>
            </a:pPr>
            <a:r>
              <a:rPr lang="en-US" b="1" dirty="0"/>
              <a:t>Disadvantages:</a:t>
            </a:r>
          </a:p>
          <a:p>
            <a:pPr lvl="1">
              <a:spcBef>
                <a:spcPts val="600"/>
              </a:spcBef>
              <a:spcAft>
                <a:spcPts val="600"/>
              </a:spcAft>
            </a:pPr>
            <a:r>
              <a:rPr lang="en-US" dirty="0"/>
              <a:t>More easily contaminated than groundwater</a:t>
            </a:r>
          </a:p>
          <a:p>
            <a:pPr lvl="1">
              <a:spcBef>
                <a:spcPts val="600"/>
              </a:spcBef>
              <a:spcAft>
                <a:spcPts val="600"/>
              </a:spcAft>
            </a:pPr>
            <a:r>
              <a:rPr lang="en-US" dirty="0"/>
              <a:t>Susceptible to algae blooms that can cause tastes, odors, and some toxicity</a:t>
            </a:r>
          </a:p>
          <a:p>
            <a:pPr lvl="1">
              <a:spcBef>
                <a:spcPts val="600"/>
              </a:spcBef>
              <a:spcAft>
                <a:spcPts val="600"/>
              </a:spcAft>
            </a:pPr>
            <a:r>
              <a:rPr lang="en-US" dirty="0"/>
              <a:t>Quality and quantity can change rapidly requiring treatment adjustments</a:t>
            </a:r>
          </a:p>
          <a:p>
            <a:pPr lvl="1">
              <a:spcBef>
                <a:spcPts val="600"/>
              </a:spcBef>
              <a:spcAft>
                <a:spcPts val="600"/>
              </a:spcAft>
            </a:pPr>
            <a:r>
              <a:rPr lang="en-US" dirty="0"/>
              <a:t>All surface water must be treated in accordance with the Surface Water Treatment Rules </a:t>
            </a:r>
          </a:p>
        </p:txBody>
      </p:sp>
      <p:pic>
        <p:nvPicPr>
          <p:cNvPr id="5" name="Picture 4">
            <a:extLst>
              <a:ext uri="{FF2B5EF4-FFF2-40B4-BE49-F238E27FC236}">
                <a16:creationId xmlns:a16="http://schemas.microsoft.com/office/drawing/2014/main" id="{DA2EBBFA-C8FD-AF4B-A707-2753506F096C}"/>
              </a:ext>
            </a:extLst>
          </p:cNvPr>
          <p:cNvPicPr>
            <a:picLocks noChangeAspect="1"/>
          </p:cNvPicPr>
          <p:nvPr/>
        </p:nvPicPr>
        <p:blipFill>
          <a:blip r:embed="rId3"/>
          <a:stretch>
            <a:fillRect/>
          </a:stretch>
        </p:blipFill>
        <p:spPr>
          <a:xfrm>
            <a:off x="7913511" y="1532467"/>
            <a:ext cx="4064000" cy="3048000"/>
          </a:xfrm>
          <a:prstGeom prst="rect">
            <a:avLst/>
          </a:prstGeom>
        </p:spPr>
      </p:pic>
      <p:sp>
        <p:nvSpPr>
          <p:cNvPr id="6" name="TextBox 5">
            <a:extLst>
              <a:ext uri="{FF2B5EF4-FFF2-40B4-BE49-F238E27FC236}">
                <a16:creationId xmlns:a16="http://schemas.microsoft.com/office/drawing/2014/main" id="{5DFEDA52-11B9-E547-B9B7-0967A93F0B6F}"/>
              </a:ext>
            </a:extLst>
          </p:cNvPr>
          <p:cNvSpPr txBox="1"/>
          <p:nvPr/>
        </p:nvSpPr>
        <p:spPr>
          <a:xfrm>
            <a:off x="8479821" y="4780844"/>
            <a:ext cx="2931379" cy="646331"/>
          </a:xfrm>
          <a:prstGeom prst="rect">
            <a:avLst/>
          </a:prstGeom>
          <a:noFill/>
        </p:spPr>
        <p:txBody>
          <a:bodyPr wrap="square" rtlCol="0">
            <a:spAutoFit/>
          </a:bodyPr>
          <a:lstStyle/>
          <a:p>
            <a:pPr algn="ctr"/>
            <a:r>
              <a:rPr lang="en-US" b="1" dirty="0"/>
              <a:t>Surface water reservoir gravity dam spillway</a:t>
            </a:r>
          </a:p>
        </p:txBody>
      </p:sp>
    </p:spTree>
    <p:extLst>
      <p:ext uri="{BB962C8B-B14F-4D97-AF65-F5344CB8AC3E}">
        <p14:creationId xmlns:p14="http://schemas.microsoft.com/office/powerpoint/2010/main" val="1519350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3E906-93F9-4347-8F59-8E6021CDED60}"/>
              </a:ext>
            </a:extLst>
          </p:cNvPr>
          <p:cNvSpPr>
            <a:spLocks noGrp="1"/>
          </p:cNvSpPr>
          <p:nvPr>
            <p:ph type="title"/>
          </p:nvPr>
        </p:nvSpPr>
        <p:spPr/>
        <p:txBody>
          <a:bodyPr>
            <a:normAutofit/>
          </a:bodyPr>
          <a:lstStyle/>
          <a:p>
            <a:r>
              <a:rPr lang="en-US" b="1" dirty="0"/>
              <a:t>Multiple-Barrier Approach</a:t>
            </a:r>
            <a:endParaRPr lang="en-US" dirty="0"/>
          </a:p>
        </p:txBody>
      </p:sp>
      <p:sp>
        <p:nvSpPr>
          <p:cNvPr id="3" name="Content Placeholder 2">
            <a:extLst>
              <a:ext uri="{FF2B5EF4-FFF2-40B4-BE49-F238E27FC236}">
                <a16:creationId xmlns:a16="http://schemas.microsoft.com/office/drawing/2014/main" id="{90736C16-A999-F54B-92B4-253E5FD24DEA}"/>
              </a:ext>
            </a:extLst>
          </p:cNvPr>
          <p:cNvSpPr>
            <a:spLocks noGrp="1"/>
          </p:cNvSpPr>
          <p:nvPr>
            <p:ph idx="1"/>
          </p:nvPr>
        </p:nvSpPr>
        <p:spPr>
          <a:xfrm>
            <a:off x="838200" y="1591733"/>
            <a:ext cx="10515600" cy="4876800"/>
          </a:xfrm>
        </p:spPr>
        <p:txBody>
          <a:bodyPr>
            <a:normAutofit/>
          </a:bodyPr>
          <a:lstStyle/>
          <a:p>
            <a:pPr>
              <a:spcBef>
                <a:spcPts val="600"/>
              </a:spcBef>
              <a:spcAft>
                <a:spcPts val="600"/>
              </a:spcAft>
            </a:pPr>
            <a:r>
              <a:rPr lang="en-US" dirty="0"/>
              <a:t>The </a:t>
            </a:r>
            <a:r>
              <a:rPr lang="en-US" b="1" u="sng" dirty="0"/>
              <a:t>Multiple-Barrier Approach</a:t>
            </a:r>
            <a:r>
              <a:rPr lang="en-US" b="1" dirty="0"/>
              <a:t> </a:t>
            </a:r>
            <a:r>
              <a:rPr lang="en-US" dirty="0"/>
              <a:t>provides a relatively fail-safe system to water quality management for water utilities through the following elements:</a:t>
            </a:r>
          </a:p>
          <a:p>
            <a:pPr lvl="1">
              <a:spcBef>
                <a:spcPts val="600"/>
              </a:spcBef>
              <a:spcAft>
                <a:spcPts val="600"/>
              </a:spcAft>
            </a:pPr>
            <a:r>
              <a:rPr lang="en-US" dirty="0"/>
              <a:t>Source water (watershed) protection</a:t>
            </a:r>
          </a:p>
          <a:p>
            <a:pPr lvl="1">
              <a:spcBef>
                <a:spcPts val="600"/>
              </a:spcBef>
              <a:spcAft>
                <a:spcPts val="600"/>
              </a:spcAft>
            </a:pPr>
            <a:r>
              <a:rPr lang="en-US" dirty="0"/>
              <a:t>Provide appropriate and adequate treatment such as filtration and disinfection for surface water sources</a:t>
            </a:r>
          </a:p>
          <a:p>
            <a:pPr lvl="1">
              <a:spcBef>
                <a:spcPts val="600"/>
              </a:spcBef>
              <a:spcAft>
                <a:spcPts val="600"/>
              </a:spcAft>
            </a:pPr>
            <a:r>
              <a:rPr lang="en-US" dirty="0"/>
              <a:t>Maintain water quality throughout the storage and distribution system</a:t>
            </a:r>
          </a:p>
          <a:p>
            <a:pPr lvl="1">
              <a:spcBef>
                <a:spcPts val="600"/>
              </a:spcBef>
              <a:spcAft>
                <a:spcPts val="600"/>
              </a:spcAft>
            </a:pPr>
            <a:r>
              <a:rPr lang="en-US" dirty="0"/>
              <a:t>Provide adequate monitoring for regulated water quality parameters to ensure treated water is potable and palatable</a:t>
            </a:r>
          </a:p>
          <a:p>
            <a:pPr lvl="1">
              <a:spcBef>
                <a:spcPts val="600"/>
              </a:spcBef>
              <a:spcAft>
                <a:spcPts val="600"/>
              </a:spcAft>
            </a:pPr>
            <a:r>
              <a:rPr lang="en-US" dirty="0"/>
              <a:t>Professional system operations including good business management and operator certification</a:t>
            </a:r>
          </a:p>
        </p:txBody>
      </p:sp>
    </p:spTree>
    <p:extLst>
      <p:ext uri="{BB962C8B-B14F-4D97-AF65-F5344CB8AC3E}">
        <p14:creationId xmlns:p14="http://schemas.microsoft.com/office/powerpoint/2010/main" val="2052521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3E906-93F9-4347-8F59-8E6021CDED60}"/>
              </a:ext>
            </a:extLst>
          </p:cNvPr>
          <p:cNvSpPr>
            <a:spLocks noGrp="1"/>
          </p:cNvSpPr>
          <p:nvPr>
            <p:ph type="title"/>
          </p:nvPr>
        </p:nvSpPr>
        <p:spPr>
          <a:xfrm>
            <a:off x="838200" y="365125"/>
            <a:ext cx="10515600" cy="910519"/>
          </a:xfrm>
        </p:spPr>
        <p:txBody>
          <a:bodyPr>
            <a:normAutofit/>
          </a:bodyPr>
          <a:lstStyle/>
          <a:p>
            <a:r>
              <a:rPr lang="en-US" b="1" dirty="0"/>
              <a:t>Selection of Treatment Methods</a:t>
            </a:r>
            <a:endParaRPr lang="en-US" dirty="0"/>
          </a:p>
        </p:txBody>
      </p:sp>
      <p:sp>
        <p:nvSpPr>
          <p:cNvPr id="3" name="Content Placeholder 2">
            <a:extLst>
              <a:ext uri="{FF2B5EF4-FFF2-40B4-BE49-F238E27FC236}">
                <a16:creationId xmlns:a16="http://schemas.microsoft.com/office/drawing/2014/main" id="{90736C16-A999-F54B-92B4-253E5FD24DEA}"/>
              </a:ext>
            </a:extLst>
          </p:cNvPr>
          <p:cNvSpPr>
            <a:spLocks noGrp="1"/>
          </p:cNvSpPr>
          <p:nvPr>
            <p:ph idx="1"/>
          </p:nvPr>
        </p:nvSpPr>
        <p:spPr>
          <a:xfrm>
            <a:off x="838200" y="1275644"/>
            <a:ext cx="10515600" cy="5407377"/>
          </a:xfrm>
        </p:spPr>
        <p:txBody>
          <a:bodyPr>
            <a:normAutofit/>
          </a:bodyPr>
          <a:lstStyle/>
          <a:p>
            <a:pPr>
              <a:spcBef>
                <a:spcPts val="600"/>
              </a:spcBef>
              <a:spcAft>
                <a:spcPts val="600"/>
              </a:spcAft>
            </a:pPr>
            <a:r>
              <a:rPr lang="en-US" dirty="0"/>
              <a:t>The types of treatment methods used depends on the type and quality of source water, and may include any of the following, which will be reviewed in future chapters of this course:</a:t>
            </a:r>
          </a:p>
          <a:p>
            <a:pPr lvl="1">
              <a:spcBef>
                <a:spcPts val="600"/>
              </a:spcBef>
              <a:spcAft>
                <a:spcPts val="600"/>
              </a:spcAft>
            </a:pPr>
            <a:r>
              <a:rPr lang="en-US" dirty="0"/>
              <a:t>Air stripping, aeration, and or chemical oxidation</a:t>
            </a:r>
          </a:p>
          <a:p>
            <a:pPr lvl="1">
              <a:spcBef>
                <a:spcPts val="600"/>
              </a:spcBef>
              <a:spcAft>
                <a:spcPts val="600"/>
              </a:spcAft>
            </a:pPr>
            <a:r>
              <a:rPr lang="en-US" dirty="0"/>
              <a:t>Coagulation process, mixing and flocculation</a:t>
            </a:r>
          </a:p>
          <a:p>
            <a:pPr lvl="1">
              <a:spcBef>
                <a:spcPts val="600"/>
              </a:spcBef>
              <a:spcAft>
                <a:spcPts val="600"/>
              </a:spcAft>
            </a:pPr>
            <a:r>
              <a:rPr lang="en-US" dirty="0"/>
              <a:t>Ion exchange</a:t>
            </a:r>
          </a:p>
          <a:p>
            <a:pPr lvl="1">
              <a:spcBef>
                <a:spcPts val="600"/>
              </a:spcBef>
              <a:spcAft>
                <a:spcPts val="600"/>
              </a:spcAft>
            </a:pPr>
            <a:r>
              <a:rPr lang="en-US" dirty="0"/>
              <a:t>Chemical precipitation</a:t>
            </a:r>
          </a:p>
          <a:p>
            <a:pPr lvl="1">
              <a:spcBef>
                <a:spcPts val="600"/>
              </a:spcBef>
              <a:spcAft>
                <a:spcPts val="600"/>
              </a:spcAft>
            </a:pPr>
            <a:r>
              <a:rPr lang="en-US" dirty="0"/>
              <a:t>Membrane processes</a:t>
            </a:r>
          </a:p>
          <a:p>
            <a:pPr lvl="1">
              <a:spcBef>
                <a:spcPts val="600"/>
              </a:spcBef>
              <a:spcAft>
                <a:spcPts val="600"/>
              </a:spcAft>
            </a:pPr>
            <a:r>
              <a:rPr lang="en-US" dirty="0"/>
              <a:t>Disinfection</a:t>
            </a:r>
          </a:p>
          <a:p>
            <a:pPr lvl="1">
              <a:spcBef>
                <a:spcPts val="600"/>
              </a:spcBef>
              <a:spcAft>
                <a:spcPts val="600"/>
              </a:spcAft>
            </a:pPr>
            <a:r>
              <a:rPr lang="en-US" dirty="0"/>
              <a:t>Absorption</a:t>
            </a:r>
          </a:p>
          <a:p>
            <a:pPr lvl="1">
              <a:spcBef>
                <a:spcPts val="600"/>
              </a:spcBef>
              <a:spcAft>
                <a:spcPts val="600"/>
              </a:spcAft>
            </a:pPr>
            <a:r>
              <a:rPr lang="en-US" dirty="0"/>
              <a:t>Proper disposal of treatment residuals and waste streams</a:t>
            </a:r>
          </a:p>
        </p:txBody>
      </p:sp>
    </p:spTree>
    <p:extLst>
      <p:ext uri="{BB962C8B-B14F-4D97-AF65-F5344CB8AC3E}">
        <p14:creationId xmlns:p14="http://schemas.microsoft.com/office/powerpoint/2010/main" val="125504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962D104-68FA-0941-8566-797908D52F8B}"/>
              </a:ext>
            </a:extLst>
          </p:cNvPr>
          <p:cNvPicPr>
            <a:picLocks noGrp="1" noChangeAspect="1"/>
          </p:cNvPicPr>
          <p:nvPr>
            <p:ph idx="1"/>
          </p:nvPr>
        </p:nvPicPr>
        <p:blipFill>
          <a:blip r:embed="rId3"/>
          <a:stretch>
            <a:fillRect/>
          </a:stretch>
        </p:blipFill>
        <p:spPr>
          <a:xfrm>
            <a:off x="1190625" y="1128310"/>
            <a:ext cx="9426222" cy="5133925"/>
          </a:xfrm>
        </p:spPr>
      </p:pic>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a:xfrm>
            <a:off x="3139369" y="113328"/>
            <a:ext cx="5528734" cy="865364"/>
          </a:xfrm>
        </p:spPr>
        <p:txBody>
          <a:bodyPr>
            <a:noAutofit/>
          </a:bodyPr>
          <a:lstStyle/>
          <a:p>
            <a:r>
              <a:rPr lang="en-US" b="1" dirty="0"/>
              <a:t>The Hydrologic Cycle</a:t>
            </a:r>
          </a:p>
        </p:txBody>
      </p:sp>
      <p:sp>
        <p:nvSpPr>
          <p:cNvPr id="9" name="TextBox 8">
            <a:extLst>
              <a:ext uri="{FF2B5EF4-FFF2-40B4-BE49-F238E27FC236}">
                <a16:creationId xmlns:a16="http://schemas.microsoft.com/office/drawing/2014/main" id="{9B78C485-216B-7F42-8670-89601FAF0F3D}"/>
              </a:ext>
            </a:extLst>
          </p:cNvPr>
          <p:cNvSpPr txBox="1"/>
          <p:nvPr/>
        </p:nvSpPr>
        <p:spPr>
          <a:xfrm>
            <a:off x="4248363" y="6411853"/>
            <a:ext cx="3310746" cy="253916"/>
          </a:xfrm>
          <a:prstGeom prst="rect">
            <a:avLst/>
          </a:prstGeom>
          <a:noFill/>
        </p:spPr>
        <p:txBody>
          <a:bodyPr wrap="square" rtlCol="0">
            <a:spAutoFit/>
          </a:bodyPr>
          <a:lstStyle/>
          <a:p>
            <a:r>
              <a:rPr lang="en-US" sz="1050" dirty="0"/>
              <a:t>Copyright © 2016 the American Water Works Association</a:t>
            </a:r>
          </a:p>
        </p:txBody>
      </p:sp>
    </p:spTree>
    <p:extLst>
      <p:ext uri="{BB962C8B-B14F-4D97-AF65-F5344CB8AC3E}">
        <p14:creationId xmlns:p14="http://schemas.microsoft.com/office/powerpoint/2010/main" val="44312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76DE-04B8-E540-BAE1-C310BA67B8D6}"/>
              </a:ext>
            </a:extLst>
          </p:cNvPr>
          <p:cNvSpPr>
            <a:spLocks noGrp="1"/>
          </p:cNvSpPr>
          <p:nvPr>
            <p:ph type="title"/>
          </p:nvPr>
        </p:nvSpPr>
        <p:spPr>
          <a:xfrm>
            <a:off x="838200" y="146755"/>
            <a:ext cx="10515600" cy="1501423"/>
          </a:xfrm>
        </p:spPr>
        <p:txBody>
          <a:bodyPr/>
          <a:lstStyle/>
          <a:p>
            <a:r>
              <a:rPr lang="en-US" b="1" dirty="0"/>
              <a:t>The Hydrologic Cycle: Terminology</a:t>
            </a:r>
            <a:endParaRPr lang="en-US" dirty="0"/>
          </a:p>
        </p:txBody>
      </p:sp>
      <p:sp>
        <p:nvSpPr>
          <p:cNvPr id="3" name="Content Placeholder 2">
            <a:extLst>
              <a:ext uri="{FF2B5EF4-FFF2-40B4-BE49-F238E27FC236}">
                <a16:creationId xmlns:a16="http://schemas.microsoft.com/office/drawing/2014/main" id="{4917E1B0-915D-B84F-9C01-C002FA8FB540}"/>
              </a:ext>
            </a:extLst>
          </p:cNvPr>
          <p:cNvSpPr>
            <a:spLocks noGrp="1"/>
          </p:cNvSpPr>
          <p:nvPr>
            <p:ph idx="1"/>
          </p:nvPr>
        </p:nvSpPr>
        <p:spPr>
          <a:xfrm>
            <a:off x="838200" y="1648178"/>
            <a:ext cx="10515600" cy="4370741"/>
          </a:xfrm>
        </p:spPr>
        <p:txBody>
          <a:bodyPr/>
          <a:lstStyle/>
          <a:p>
            <a:pPr>
              <a:spcAft>
                <a:spcPts val="600"/>
              </a:spcAft>
            </a:pPr>
            <a:r>
              <a:rPr lang="en-US" dirty="0"/>
              <a:t>Evaporation – water moving from the surface to the atmosphere</a:t>
            </a:r>
          </a:p>
          <a:p>
            <a:pPr>
              <a:spcAft>
                <a:spcPts val="600"/>
              </a:spcAft>
            </a:pPr>
            <a:r>
              <a:rPr lang="en-US" dirty="0"/>
              <a:t>Transpiration – water released from plants to the atmosphere</a:t>
            </a:r>
          </a:p>
          <a:p>
            <a:pPr>
              <a:spcAft>
                <a:spcPts val="600"/>
              </a:spcAft>
            </a:pPr>
            <a:r>
              <a:rPr lang="en-US" dirty="0"/>
              <a:t>Evapotranspiration – combination of evaporation and transpiration</a:t>
            </a:r>
          </a:p>
          <a:p>
            <a:pPr>
              <a:spcAft>
                <a:spcPts val="600"/>
              </a:spcAft>
            </a:pPr>
            <a:r>
              <a:rPr lang="en-US" dirty="0"/>
              <a:t>Sublimation – ice and snow evaporating directly into the atmosphere</a:t>
            </a:r>
          </a:p>
          <a:p>
            <a:pPr>
              <a:spcAft>
                <a:spcPts val="600"/>
              </a:spcAft>
            </a:pPr>
            <a:r>
              <a:rPr lang="en-US" dirty="0"/>
              <a:t>Advection – water movement in the atmosphere by air currents</a:t>
            </a:r>
          </a:p>
          <a:p>
            <a:pPr>
              <a:spcAft>
                <a:spcPts val="600"/>
              </a:spcAft>
            </a:pPr>
            <a:r>
              <a:rPr lang="en-US" dirty="0"/>
              <a:t>Condensation – formation of water droplets</a:t>
            </a:r>
          </a:p>
          <a:p>
            <a:pPr>
              <a:spcAft>
                <a:spcPts val="600"/>
              </a:spcAft>
            </a:pPr>
            <a:r>
              <a:rPr lang="en-US" dirty="0"/>
              <a:t>Precipitation – rain, snow, sleet, hail, etc. </a:t>
            </a:r>
          </a:p>
        </p:txBody>
      </p:sp>
    </p:spTree>
    <p:extLst>
      <p:ext uri="{BB962C8B-B14F-4D97-AF65-F5344CB8AC3E}">
        <p14:creationId xmlns:p14="http://schemas.microsoft.com/office/powerpoint/2010/main" val="2297356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76DE-04B8-E540-BAE1-C310BA67B8D6}"/>
              </a:ext>
            </a:extLst>
          </p:cNvPr>
          <p:cNvSpPr>
            <a:spLocks noGrp="1"/>
          </p:cNvSpPr>
          <p:nvPr>
            <p:ph type="title"/>
          </p:nvPr>
        </p:nvSpPr>
        <p:spPr>
          <a:xfrm>
            <a:off x="838200" y="293511"/>
            <a:ext cx="10515600" cy="1128888"/>
          </a:xfrm>
        </p:spPr>
        <p:txBody>
          <a:bodyPr/>
          <a:lstStyle/>
          <a:p>
            <a:r>
              <a:rPr lang="en-US" b="1" dirty="0"/>
              <a:t>The Hydrologic Cycle: Terminology</a:t>
            </a:r>
            <a:endParaRPr lang="en-US" dirty="0"/>
          </a:p>
        </p:txBody>
      </p:sp>
      <p:sp>
        <p:nvSpPr>
          <p:cNvPr id="3" name="Content Placeholder 2">
            <a:extLst>
              <a:ext uri="{FF2B5EF4-FFF2-40B4-BE49-F238E27FC236}">
                <a16:creationId xmlns:a16="http://schemas.microsoft.com/office/drawing/2014/main" id="{4917E1B0-915D-B84F-9C01-C002FA8FB540}"/>
              </a:ext>
            </a:extLst>
          </p:cNvPr>
          <p:cNvSpPr>
            <a:spLocks noGrp="1"/>
          </p:cNvSpPr>
          <p:nvPr>
            <p:ph idx="1"/>
          </p:nvPr>
        </p:nvSpPr>
        <p:spPr>
          <a:xfrm>
            <a:off x="838200" y="1603022"/>
            <a:ext cx="10515600" cy="4617156"/>
          </a:xfrm>
        </p:spPr>
        <p:txBody>
          <a:bodyPr/>
          <a:lstStyle/>
          <a:p>
            <a:pPr>
              <a:spcAft>
                <a:spcPts val="600"/>
              </a:spcAft>
            </a:pPr>
            <a:r>
              <a:rPr lang="en-US" dirty="0"/>
              <a:t>Interception – precipitation that encounters plants rather than soil</a:t>
            </a:r>
          </a:p>
          <a:p>
            <a:pPr>
              <a:spcAft>
                <a:spcPts val="600"/>
              </a:spcAft>
            </a:pPr>
            <a:r>
              <a:rPr lang="en-US" dirty="0"/>
              <a:t>Infiltration – precipitation that soaks into the ground</a:t>
            </a:r>
          </a:p>
          <a:p>
            <a:pPr>
              <a:spcAft>
                <a:spcPts val="600"/>
              </a:spcAft>
            </a:pPr>
            <a:r>
              <a:rPr lang="en-US" dirty="0"/>
              <a:t>Subsurface Flow – movement of water through the soil</a:t>
            </a:r>
          </a:p>
          <a:p>
            <a:pPr>
              <a:spcAft>
                <a:spcPts val="600"/>
              </a:spcAft>
            </a:pPr>
            <a:r>
              <a:rPr lang="en-US" dirty="0"/>
              <a:t>Runoff – water that flows over the surface of the ground</a:t>
            </a:r>
          </a:p>
          <a:p>
            <a:pPr>
              <a:spcAft>
                <a:spcPts val="600"/>
              </a:spcAft>
            </a:pPr>
            <a:r>
              <a:rPr lang="en-US" dirty="0"/>
              <a:t>Channel Flow – runoff that collects in streams and rivers</a:t>
            </a:r>
          </a:p>
          <a:p>
            <a:pPr>
              <a:spcAft>
                <a:spcPts val="600"/>
              </a:spcAft>
            </a:pPr>
            <a:r>
              <a:rPr lang="en-US" dirty="0"/>
              <a:t>Storage – water that is stored in surface lakes and reservoirs, frozen in snow and ice, or held in subsurface aquifers (saturated zones)</a:t>
            </a:r>
          </a:p>
          <a:p>
            <a:pPr>
              <a:spcAft>
                <a:spcPts val="600"/>
              </a:spcAft>
            </a:pPr>
            <a:r>
              <a:rPr lang="en-US" dirty="0"/>
              <a:t>Snowmelt – water released as snow and ice packs melt in the spring</a:t>
            </a:r>
          </a:p>
        </p:txBody>
      </p:sp>
    </p:spTree>
    <p:extLst>
      <p:ext uri="{BB962C8B-B14F-4D97-AF65-F5344CB8AC3E}">
        <p14:creationId xmlns:p14="http://schemas.microsoft.com/office/powerpoint/2010/main" val="58334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C07E-7914-DC4A-9F99-50A8244CF367}"/>
              </a:ext>
            </a:extLst>
          </p:cNvPr>
          <p:cNvSpPr>
            <a:spLocks noGrp="1"/>
          </p:cNvSpPr>
          <p:nvPr>
            <p:ph type="title"/>
          </p:nvPr>
        </p:nvSpPr>
        <p:spPr/>
        <p:txBody>
          <a:bodyPr/>
          <a:lstStyle/>
          <a:p>
            <a:r>
              <a:rPr lang="en-US" b="1" dirty="0"/>
              <a:t>Groundwater</a:t>
            </a:r>
          </a:p>
        </p:txBody>
      </p:sp>
      <p:sp>
        <p:nvSpPr>
          <p:cNvPr id="3" name="Content Placeholder 2">
            <a:extLst>
              <a:ext uri="{FF2B5EF4-FFF2-40B4-BE49-F238E27FC236}">
                <a16:creationId xmlns:a16="http://schemas.microsoft.com/office/drawing/2014/main" id="{55DF15FB-D1A2-074D-B491-E5BF046B040F}"/>
              </a:ext>
            </a:extLst>
          </p:cNvPr>
          <p:cNvSpPr>
            <a:spLocks noGrp="1"/>
          </p:cNvSpPr>
          <p:nvPr>
            <p:ph idx="1"/>
          </p:nvPr>
        </p:nvSpPr>
        <p:spPr>
          <a:xfrm>
            <a:off x="549645" y="1870781"/>
            <a:ext cx="5302956" cy="4351338"/>
          </a:xfrm>
        </p:spPr>
        <p:txBody>
          <a:bodyPr/>
          <a:lstStyle/>
          <a:p>
            <a:r>
              <a:rPr lang="en-US" dirty="0"/>
              <a:t>Groundwater accumulates as infiltration water percolates down to a water table </a:t>
            </a:r>
          </a:p>
          <a:p>
            <a:pPr marL="0" indent="0">
              <a:buNone/>
            </a:pPr>
            <a:endParaRPr lang="en-US" dirty="0"/>
          </a:p>
          <a:p>
            <a:r>
              <a:rPr lang="en-US" dirty="0"/>
              <a:t>An aquifer is a saturated subsurface zone </a:t>
            </a:r>
          </a:p>
          <a:p>
            <a:r>
              <a:rPr lang="en-US" dirty="0"/>
              <a:t>The water table is the surface of the saturated layer in an aquifer</a:t>
            </a:r>
          </a:p>
        </p:txBody>
      </p:sp>
      <p:pic>
        <p:nvPicPr>
          <p:cNvPr id="5" name="Picture 4">
            <a:extLst>
              <a:ext uri="{FF2B5EF4-FFF2-40B4-BE49-F238E27FC236}">
                <a16:creationId xmlns:a16="http://schemas.microsoft.com/office/drawing/2014/main" id="{F8B0826A-5E2B-514E-8353-109B6E22DC2F}"/>
              </a:ext>
            </a:extLst>
          </p:cNvPr>
          <p:cNvPicPr>
            <a:picLocks noChangeAspect="1"/>
          </p:cNvPicPr>
          <p:nvPr/>
        </p:nvPicPr>
        <p:blipFill>
          <a:blip r:embed="rId3"/>
          <a:stretch>
            <a:fillRect/>
          </a:stretch>
        </p:blipFill>
        <p:spPr>
          <a:xfrm>
            <a:off x="6670487" y="1219199"/>
            <a:ext cx="4647872" cy="2305345"/>
          </a:xfrm>
          <a:prstGeom prst="rect">
            <a:avLst/>
          </a:prstGeom>
        </p:spPr>
      </p:pic>
      <p:pic>
        <p:nvPicPr>
          <p:cNvPr id="7" name="Picture 6">
            <a:extLst>
              <a:ext uri="{FF2B5EF4-FFF2-40B4-BE49-F238E27FC236}">
                <a16:creationId xmlns:a16="http://schemas.microsoft.com/office/drawing/2014/main" id="{A6614D2F-B44E-1148-9FB2-334D4A59DC0E}"/>
              </a:ext>
            </a:extLst>
          </p:cNvPr>
          <p:cNvPicPr>
            <a:picLocks noChangeAspect="1"/>
          </p:cNvPicPr>
          <p:nvPr/>
        </p:nvPicPr>
        <p:blipFill>
          <a:blip r:embed="rId4"/>
          <a:stretch>
            <a:fillRect/>
          </a:stretch>
        </p:blipFill>
        <p:spPr>
          <a:xfrm>
            <a:off x="6117265" y="4010983"/>
            <a:ext cx="5754313" cy="2170666"/>
          </a:xfrm>
          <a:prstGeom prst="rect">
            <a:avLst/>
          </a:prstGeom>
        </p:spPr>
      </p:pic>
      <p:sp>
        <p:nvSpPr>
          <p:cNvPr id="8" name="TextBox 7">
            <a:extLst>
              <a:ext uri="{FF2B5EF4-FFF2-40B4-BE49-F238E27FC236}">
                <a16:creationId xmlns:a16="http://schemas.microsoft.com/office/drawing/2014/main" id="{435102E4-A8CF-7344-AAFD-C8F31775F204}"/>
              </a:ext>
            </a:extLst>
          </p:cNvPr>
          <p:cNvSpPr txBox="1"/>
          <p:nvPr/>
        </p:nvSpPr>
        <p:spPr>
          <a:xfrm>
            <a:off x="7339048" y="3640805"/>
            <a:ext cx="3310746" cy="253916"/>
          </a:xfrm>
          <a:prstGeom prst="rect">
            <a:avLst/>
          </a:prstGeom>
          <a:noFill/>
        </p:spPr>
        <p:txBody>
          <a:bodyPr wrap="square" rtlCol="0">
            <a:spAutoFit/>
          </a:bodyPr>
          <a:lstStyle/>
          <a:p>
            <a:r>
              <a:rPr lang="en-US" sz="1050" dirty="0"/>
              <a:t>Copyright © 2016 the American Water Works Association</a:t>
            </a:r>
          </a:p>
        </p:txBody>
      </p:sp>
    </p:spTree>
    <p:extLst>
      <p:ext uri="{BB962C8B-B14F-4D97-AF65-F5344CB8AC3E}">
        <p14:creationId xmlns:p14="http://schemas.microsoft.com/office/powerpoint/2010/main" val="167822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a:xfrm>
            <a:off x="838200" y="365125"/>
            <a:ext cx="10515600" cy="1012119"/>
          </a:xfrm>
        </p:spPr>
        <p:txBody>
          <a:bodyPr/>
          <a:lstStyle/>
          <a:p>
            <a:r>
              <a:rPr lang="en-US" b="1" dirty="0"/>
              <a:t>Aquifers and Confining Beds</a:t>
            </a:r>
          </a:p>
        </p:txBody>
      </p:sp>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838200" y="1377244"/>
            <a:ext cx="10631311" cy="1896533"/>
          </a:xfrm>
        </p:spPr>
        <p:txBody>
          <a:bodyPr>
            <a:normAutofit/>
          </a:bodyPr>
          <a:lstStyle/>
          <a:p>
            <a:pPr>
              <a:spcBef>
                <a:spcPts val="600"/>
              </a:spcBef>
              <a:spcAft>
                <a:spcPts val="600"/>
              </a:spcAft>
            </a:pPr>
            <a:r>
              <a:rPr lang="en-US" b="1" dirty="0"/>
              <a:t>Unconfined Aquifers:</a:t>
            </a:r>
          </a:p>
          <a:p>
            <a:pPr lvl="1">
              <a:spcBef>
                <a:spcPts val="600"/>
              </a:spcBef>
              <a:spcAft>
                <a:spcPts val="600"/>
              </a:spcAft>
            </a:pPr>
            <a:r>
              <a:rPr lang="en-US" dirty="0"/>
              <a:t>The surface of the saturated zone is free to rise or fall with precipitation and snowmelt events</a:t>
            </a:r>
          </a:p>
          <a:p>
            <a:pPr lvl="1">
              <a:spcBef>
                <a:spcPts val="600"/>
              </a:spcBef>
              <a:spcAft>
                <a:spcPts val="600"/>
              </a:spcAft>
            </a:pPr>
            <a:r>
              <a:rPr lang="en-US" dirty="0"/>
              <a:t>The top of the saturated zone is called the water table</a:t>
            </a:r>
          </a:p>
        </p:txBody>
      </p:sp>
      <p:pic>
        <p:nvPicPr>
          <p:cNvPr id="5" name="Picture 4">
            <a:extLst>
              <a:ext uri="{FF2B5EF4-FFF2-40B4-BE49-F238E27FC236}">
                <a16:creationId xmlns:a16="http://schemas.microsoft.com/office/drawing/2014/main" id="{26B6EB20-712C-704C-BA87-9F3553500296}"/>
              </a:ext>
            </a:extLst>
          </p:cNvPr>
          <p:cNvPicPr>
            <a:picLocks noChangeAspect="1"/>
          </p:cNvPicPr>
          <p:nvPr/>
        </p:nvPicPr>
        <p:blipFill>
          <a:blip r:embed="rId3"/>
          <a:stretch>
            <a:fillRect/>
          </a:stretch>
        </p:blipFill>
        <p:spPr>
          <a:xfrm>
            <a:off x="2062339" y="3338587"/>
            <a:ext cx="8067322" cy="3073266"/>
          </a:xfrm>
          <a:prstGeom prst="rect">
            <a:avLst/>
          </a:prstGeom>
        </p:spPr>
      </p:pic>
      <p:sp>
        <p:nvSpPr>
          <p:cNvPr id="8" name="TextBox 7">
            <a:extLst>
              <a:ext uri="{FF2B5EF4-FFF2-40B4-BE49-F238E27FC236}">
                <a16:creationId xmlns:a16="http://schemas.microsoft.com/office/drawing/2014/main" id="{049AA974-937D-9F45-9DB5-1BBC0FD18C87}"/>
              </a:ext>
            </a:extLst>
          </p:cNvPr>
          <p:cNvSpPr txBox="1"/>
          <p:nvPr/>
        </p:nvSpPr>
        <p:spPr>
          <a:xfrm>
            <a:off x="4440627" y="6490876"/>
            <a:ext cx="3310746" cy="253916"/>
          </a:xfrm>
          <a:prstGeom prst="rect">
            <a:avLst/>
          </a:prstGeom>
          <a:noFill/>
        </p:spPr>
        <p:txBody>
          <a:bodyPr wrap="square" rtlCol="0">
            <a:spAutoFit/>
          </a:bodyPr>
          <a:lstStyle/>
          <a:p>
            <a:r>
              <a:rPr lang="en-US" sz="1050" dirty="0"/>
              <a:t>Copyright © 2016 the American Water Works Association</a:t>
            </a:r>
          </a:p>
        </p:txBody>
      </p:sp>
    </p:spTree>
    <p:extLst>
      <p:ext uri="{BB962C8B-B14F-4D97-AF65-F5344CB8AC3E}">
        <p14:creationId xmlns:p14="http://schemas.microsoft.com/office/powerpoint/2010/main" val="2245250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a:xfrm>
            <a:off x="691444" y="192027"/>
            <a:ext cx="10515600" cy="1012119"/>
          </a:xfrm>
        </p:spPr>
        <p:txBody>
          <a:bodyPr/>
          <a:lstStyle/>
          <a:p>
            <a:r>
              <a:rPr lang="en-US" b="1" dirty="0"/>
              <a:t>Aquifers and Confining Beds</a:t>
            </a:r>
          </a:p>
        </p:txBody>
      </p:sp>
      <p:sp>
        <p:nvSpPr>
          <p:cNvPr id="8" name="TextBox 7">
            <a:extLst>
              <a:ext uri="{FF2B5EF4-FFF2-40B4-BE49-F238E27FC236}">
                <a16:creationId xmlns:a16="http://schemas.microsoft.com/office/drawing/2014/main" id="{049AA974-937D-9F45-9DB5-1BBC0FD18C87}"/>
              </a:ext>
            </a:extLst>
          </p:cNvPr>
          <p:cNvSpPr txBox="1"/>
          <p:nvPr/>
        </p:nvSpPr>
        <p:spPr>
          <a:xfrm>
            <a:off x="2236472" y="6059747"/>
            <a:ext cx="3310746" cy="253916"/>
          </a:xfrm>
          <a:prstGeom prst="rect">
            <a:avLst/>
          </a:prstGeom>
          <a:noFill/>
        </p:spPr>
        <p:txBody>
          <a:bodyPr wrap="square" rtlCol="0">
            <a:spAutoFit/>
          </a:bodyPr>
          <a:lstStyle/>
          <a:p>
            <a:r>
              <a:rPr lang="en-US" sz="1050" dirty="0"/>
              <a:t>Copyright © 2016 the American Water Works Association</a:t>
            </a:r>
          </a:p>
        </p:txBody>
      </p:sp>
      <p:pic>
        <p:nvPicPr>
          <p:cNvPr id="6" name="Picture 5">
            <a:extLst>
              <a:ext uri="{FF2B5EF4-FFF2-40B4-BE49-F238E27FC236}">
                <a16:creationId xmlns:a16="http://schemas.microsoft.com/office/drawing/2014/main" id="{635D6F6F-E11E-F341-9D45-5759EF4EB864}"/>
              </a:ext>
            </a:extLst>
          </p:cNvPr>
          <p:cNvPicPr>
            <a:picLocks noChangeAspect="1"/>
          </p:cNvPicPr>
          <p:nvPr/>
        </p:nvPicPr>
        <p:blipFill>
          <a:blip r:embed="rId3"/>
          <a:stretch>
            <a:fillRect/>
          </a:stretch>
        </p:blipFill>
        <p:spPr>
          <a:xfrm>
            <a:off x="303896" y="1764711"/>
            <a:ext cx="7175897" cy="4165600"/>
          </a:xfrm>
          <a:prstGeom prst="rect">
            <a:avLst/>
          </a:prstGeom>
        </p:spPr>
      </p:pic>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7250289" y="1000828"/>
            <a:ext cx="4941711" cy="5445010"/>
          </a:xfrm>
        </p:spPr>
        <p:txBody>
          <a:bodyPr>
            <a:normAutofit/>
          </a:bodyPr>
          <a:lstStyle/>
          <a:p>
            <a:pPr marL="0" indent="0">
              <a:spcBef>
                <a:spcPts val="600"/>
              </a:spcBef>
              <a:spcAft>
                <a:spcPts val="600"/>
              </a:spcAft>
              <a:buNone/>
            </a:pPr>
            <a:r>
              <a:rPr lang="en-US" b="1" dirty="0"/>
              <a:t> Confined (Artesian) Aquifers:</a:t>
            </a:r>
          </a:p>
          <a:p>
            <a:pPr lvl="1">
              <a:spcBef>
                <a:spcPts val="600"/>
              </a:spcBef>
              <a:spcAft>
                <a:spcPts val="600"/>
              </a:spcAft>
            </a:pPr>
            <a:r>
              <a:rPr lang="en-US" dirty="0"/>
              <a:t>A permeable layer is confined between upper and lower layers with low permeability</a:t>
            </a:r>
          </a:p>
          <a:p>
            <a:pPr lvl="1">
              <a:spcBef>
                <a:spcPts val="600"/>
              </a:spcBef>
              <a:spcAft>
                <a:spcPts val="600"/>
              </a:spcAft>
            </a:pPr>
            <a:r>
              <a:rPr lang="en-US" dirty="0"/>
              <a:t>The confining layers are called aquitards or aquicludes, and consist of bedrock, clay, or permafrost</a:t>
            </a:r>
          </a:p>
          <a:p>
            <a:pPr lvl="1">
              <a:spcBef>
                <a:spcPts val="600"/>
              </a:spcBef>
              <a:spcAft>
                <a:spcPts val="600"/>
              </a:spcAft>
            </a:pPr>
            <a:r>
              <a:rPr lang="en-US" dirty="0"/>
              <a:t>Artesian aquifers are recharged from a higher elevation and are under pressure</a:t>
            </a:r>
          </a:p>
          <a:p>
            <a:pPr lvl="1">
              <a:spcBef>
                <a:spcPts val="600"/>
              </a:spcBef>
              <a:spcAft>
                <a:spcPts val="600"/>
              </a:spcAft>
            </a:pPr>
            <a:r>
              <a:rPr lang="en-US" dirty="0"/>
              <a:t>The height to which water rises in an artesian aquifer is called the piezometric surface</a:t>
            </a:r>
          </a:p>
        </p:txBody>
      </p:sp>
    </p:spTree>
    <p:extLst>
      <p:ext uri="{BB962C8B-B14F-4D97-AF65-F5344CB8AC3E}">
        <p14:creationId xmlns:p14="http://schemas.microsoft.com/office/powerpoint/2010/main" val="266185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856-9D39-5E4C-81FC-14D03A21AE72}"/>
              </a:ext>
            </a:extLst>
          </p:cNvPr>
          <p:cNvSpPr>
            <a:spLocks noGrp="1"/>
          </p:cNvSpPr>
          <p:nvPr>
            <p:ph type="title"/>
          </p:nvPr>
        </p:nvSpPr>
        <p:spPr>
          <a:xfrm>
            <a:off x="691444" y="192027"/>
            <a:ext cx="10515600" cy="1012119"/>
          </a:xfrm>
        </p:spPr>
        <p:txBody>
          <a:bodyPr/>
          <a:lstStyle/>
          <a:p>
            <a:r>
              <a:rPr lang="en-US" b="1" dirty="0"/>
              <a:t>Aquifer Materials</a:t>
            </a:r>
          </a:p>
        </p:txBody>
      </p:sp>
      <p:sp>
        <p:nvSpPr>
          <p:cNvPr id="8" name="TextBox 7">
            <a:extLst>
              <a:ext uri="{FF2B5EF4-FFF2-40B4-BE49-F238E27FC236}">
                <a16:creationId xmlns:a16="http://schemas.microsoft.com/office/drawing/2014/main" id="{049AA974-937D-9F45-9DB5-1BBC0FD18C87}"/>
              </a:ext>
            </a:extLst>
          </p:cNvPr>
          <p:cNvSpPr txBox="1"/>
          <p:nvPr/>
        </p:nvSpPr>
        <p:spPr>
          <a:xfrm>
            <a:off x="6977805" y="4835514"/>
            <a:ext cx="3310746" cy="253916"/>
          </a:xfrm>
          <a:prstGeom prst="rect">
            <a:avLst/>
          </a:prstGeom>
          <a:noFill/>
        </p:spPr>
        <p:txBody>
          <a:bodyPr wrap="square" rtlCol="0">
            <a:spAutoFit/>
          </a:bodyPr>
          <a:lstStyle/>
          <a:p>
            <a:r>
              <a:rPr lang="en-US" sz="1050" dirty="0"/>
              <a:t>Copyright © 2016 the American Water Works Association</a:t>
            </a:r>
          </a:p>
        </p:txBody>
      </p:sp>
      <p:sp>
        <p:nvSpPr>
          <p:cNvPr id="3" name="Content Placeholder 2">
            <a:extLst>
              <a:ext uri="{FF2B5EF4-FFF2-40B4-BE49-F238E27FC236}">
                <a16:creationId xmlns:a16="http://schemas.microsoft.com/office/drawing/2014/main" id="{1D471C4A-5BDB-B241-9CCB-56486093B22F}"/>
              </a:ext>
            </a:extLst>
          </p:cNvPr>
          <p:cNvSpPr>
            <a:spLocks noGrp="1"/>
          </p:cNvSpPr>
          <p:nvPr>
            <p:ph idx="1"/>
          </p:nvPr>
        </p:nvSpPr>
        <p:spPr>
          <a:xfrm>
            <a:off x="601364" y="1316917"/>
            <a:ext cx="4478636" cy="4937128"/>
          </a:xfrm>
        </p:spPr>
        <p:txBody>
          <a:bodyPr>
            <a:normAutofit/>
          </a:bodyPr>
          <a:lstStyle/>
          <a:p>
            <a:pPr>
              <a:spcBef>
                <a:spcPts val="600"/>
              </a:spcBef>
              <a:spcAft>
                <a:spcPts val="600"/>
              </a:spcAft>
            </a:pPr>
            <a:r>
              <a:rPr lang="en-US" dirty="0"/>
              <a:t>Aquifers are made up of a variety of water-bearing materials (Figure 4-6)</a:t>
            </a:r>
          </a:p>
          <a:p>
            <a:pPr>
              <a:spcBef>
                <a:spcPts val="600"/>
              </a:spcBef>
              <a:spcAft>
                <a:spcPts val="600"/>
              </a:spcAft>
            </a:pPr>
            <a:r>
              <a:rPr lang="en-US" dirty="0"/>
              <a:t>Porosity: the amount of water that the material in the aquifer can hold</a:t>
            </a:r>
          </a:p>
          <a:p>
            <a:pPr>
              <a:spcBef>
                <a:spcPts val="600"/>
              </a:spcBef>
              <a:spcAft>
                <a:spcPts val="600"/>
              </a:spcAft>
            </a:pPr>
            <a:r>
              <a:rPr lang="en-US" dirty="0"/>
              <a:t>Permeability: the ease with which water flows through the aquifer materials (also known as hydraulic conductivity)</a:t>
            </a:r>
          </a:p>
        </p:txBody>
      </p:sp>
      <p:pic>
        <p:nvPicPr>
          <p:cNvPr id="5" name="Picture 4">
            <a:extLst>
              <a:ext uri="{FF2B5EF4-FFF2-40B4-BE49-F238E27FC236}">
                <a16:creationId xmlns:a16="http://schemas.microsoft.com/office/drawing/2014/main" id="{B0686E0F-1C0B-4545-B37E-D77A02623640}"/>
              </a:ext>
            </a:extLst>
          </p:cNvPr>
          <p:cNvPicPr>
            <a:picLocks noChangeAspect="1"/>
          </p:cNvPicPr>
          <p:nvPr/>
        </p:nvPicPr>
        <p:blipFill>
          <a:blip r:embed="rId3"/>
          <a:stretch>
            <a:fillRect/>
          </a:stretch>
        </p:blipFill>
        <p:spPr>
          <a:xfrm>
            <a:off x="5241097" y="1628727"/>
            <a:ext cx="6784162" cy="3036122"/>
          </a:xfrm>
          <a:prstGeom prst="rect">
            <a:avLst/>
          </a:prstGeom>
        </p:spPr>
      </p:pic>
    </p:spTree>
    <p:extLst>
      <p:ext uri="{BB962C8B-B14F-4D97-AF65-F5344CB8AC3E}">
        <p14:creationId xmlns:p14="http://schemas.microsoft.com/office/powerpoint/2010/main" val="1999230053"/>
      </p:ext>
    </p:extLst>
  </p:cSld>
  <p:clrMapOvr>
    <a:masterClrMapping/>
  </p:clrMapOvr>
</p:sld>
</file>

<file path=ppt/theme/theme1.xml><?xml version="1.0" encoding="utf-8"?>
<a:theme xmlns:a="http://schemas.openxmlformats.org/drawingml/2006/main" name="Office Theme">
  <a:themeElements>
    <a:clrScheme name="Custom 20">
      <a:dk1>
        <a:srgbClr val="0432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TotalTime>
  <Words>1463</Words>
  <Application>Microsoft Macintosh PowerPoint</Application>
  <PresentationFormat>Widescreen</PresentationFormat>
  <Paragraphs>151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CHAPTER 4</vt:lpstr>
      <vt:lpstr>Water Supply Hydrology</vt:lpstr>
      <vt:lpstr>The Hydrologic Cycle</vt:lpstr>
      <vt:lpstr>The Hydrologic Cycle: Terminology</vt:lpstr>
      <vt:lpstr>The Hydrologic Cycle: Terminology</vt:lpstr>
      <vt:lpstr>Groundwater</vt:lpstr>
      <vt:lpstr>Aquifers and Confining Beds</vt:lpstr>
      <vt:lpstr>Aquifers and Confining Beds</vt:lpstr>
      <vt:lpstr>Aquifer Materials</vt:lpstr>
      <vt:lpstr>Groundwater Movement</vt:lpstr>
      <vt:lpstr>Springs</vt:lpstr>
      <vt:lpstr>Video Clip: Aquifers</vt:lpstr>
      <vt:lpstr>Surface Water</vt:lpstr>
      <vt:lpstr>Groundwater Augmentation of Surface Water</vt:lpstr>
      <vt:lpstr>Surface Runoff</vt:lpstr>
      <vt:lpstr>Video Clip: Surface Water Sources</vt:lpstr>
      <vt:lpstr>Introduction to Water Treatment</vt:lpstr>
      <vt:lpstr>Water Treatment Process Selection</vt:lpstr>
      <vt:lpstr>Groundwater Sources</vt:lpstr>
      <vt:lpstr>Surface Water Sources</vt:lpstr>
      <vt:lpstr>Multiple-Barrier Approach</vt:lpstr>
      <vt:lpstr>Selection of Treatment Methods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WATER TREATMENT</dc:title>
  <dc:creator>Microsoft Office User</dc:creator>
  <cp:lastModifiedBy>Peggy Pollen</cp:lastModifiedBy>
  <cp:revision>82</cp:revision>
  <cp:lastPrinted>2019-05-09T19:07:56Z</cp:lastPrinted>
  <dcterms:created xsi:type="dcterms:W3CDTF">2019-03-04T23:37:37Z</dcterms:created>
  <dcterms:modified xsi:type="dcterms:W3CDTF">2019-05-09T19:08:33Z</dcterms:modified>
</cp:coreProperties>
</file>