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58" r:id="rId4"/>
    <p:sldId id="260" r:id="rId5"/>
    <p:sldId id="261" r:id="rId6"/>
    <p:sldId id="262" r:id="rId7"/>
    <p:sldId id="298" r:id="rId8"/>
    <p:sldId id="300" r:id="rId9"/>
    <p:sldId id="301" r:id="rId10"/>
    <p:sldId id="299" r:id="rId11"/>
    <p:sldId id="263" r:id="rId12"/>
    <p:sldId id="302" r:id="rId13"/>
    <p:sldId id="303" r:id="rId14"/>
    <p:sldId id="304" r:id="rId15"/>
    <p:sldId id="305" r:id="rId16"/>
    <p:sldId id="306" r:id="rId17"/>
    <p:sldId id="265" r:id="rId18"/>
    <p:sldId id="307" r:id="rId19"/>
    <p:sldId id="308" r:id="rId20"/>
    <p:sldId id="309" r:id="rId21"/>
    <p:sldId id="310" r:id="rId22"/>
    <p:sldId id="311" r:id="rId23"/>
    <p:sldId id="293" r:id="rId24"/>
    <p:sldId id="315" r:id="rId25"/>
    <p:sldId id="312" r:id="rId26"/>
    <p:sldId id="313" r:id="rId27"/>
    <p:sldId id="31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21"/>
    <p:restoredTop sz="94632"/>
  </p:normalViewPr>
  <p:slideViewPr>
    <p:cSldViewPr snapToGrid="0" snapToObjects="1">
      <p:cViewPr varScale="1">
        <p:scale>
          <a:sx n="144" d="100"/>
          <a:sy n="144" d="100"/>
        </p:scale>
        <p:origin x="232" y="504"/>
      </p:cViewPr>
      <p:guideLst/>
    </p:cSldViewPr>
  </p:slideViewPr>
  <p:notesTextViewPr>
    <p:cViewPr>
      <p:scale>
        <a:sx n="1" d="1"/>
        <a:sy n="1" d="1"/>
      </p:scale>
      <p:origin x="0" y="0"/>
    </p:cViewPr>
  </p:notesTextViewPr>
  <p:notesViewPr>
    <p:cSldViewPr snapToGrid="0" snapToObjects="1">
      <p:cViewPr varScale="1">
        <p:scale>
          <a:sx n="127" d="100"/>
          <a:sy n="127" d="100"/>
        </p:scale>
        <p:origin x="400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34E39-ED87-1845-A5AE-66492866D8FB}" type="datetimeFigureOut">
              <a:rPr lang="en-US" smtClean="0"/>
              <a:t>7/26/19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C3551-F181-4544-B403-A8C702D724DD}" type="slidenum">
              <a:rPr lang="en-US" smtClean="0"/>
              <a:t>‹#›</a:t>
            </a:fld>
            <a:endParaRPr lang="en-US" dirty="0"/>
          </a:p>
        </p:txBody>
      </p:sp>
    </p:spTree>
    <p:extLst>
      <p:ext uri="{BB962C8B-B14F-4D97-AF65-F5344CB8AC3E}">
        <p14:creationId xmlns:p14="http://schemas.microsoft.com/office/powerpoint/2010/main" val="1902344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1</a:t>
            </a:fld>
            <a:endParaRPr lang="en-US" dirty="0"/>
          </a:p>
        </p:txBody>
      </p:sp>
    </p:spTree>
    <p:extLst>
      <p:ext uri="{BB962C8B-B14F-4D97-AF65-F5344CB8AC3E}">
        <p14:creationId xmlns:p14="http://schemas.microsoft.com/office/powerpoint/2010/main" val="1890697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10</a:t>
            </a:fld>
            <a:endParaRPr lang="en-US" dirty="0"/>
          </a:p>
        </p:txBody>
      </p:sp>
    </p:spTree>
    <p:extLst>
      <p:ext uri="{BB962C8B-B14F-4D97-AF65-F5344CB8AC3E}">
        <p14:creationId xmlns:p14="http://schemas.microsoft.com/office/powerpoint/2010/main" val="3456252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11</a:t>
            </a:fld>
            <a:endParaRPr lang="en-US" dirty="0"/>
          </a:p>
        </p:txBody>
      </p:sp>
    </p:spTree>
    <p:extLst>
      <p:ext uri="{BB962C8B-B14F-4D97-AF65-F5344CB8AC3E}">
        <p14:creationId xmlns:p14="http://schemas.microsoft.com/office/powerpoint/2010/main" val="2406210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Driven wells are very common in Alaska in areas where the water table is relatively close to the surface such as the Mat-Su Valley and the Tanana Valley (Fairbanks). These can be susceptible to contamination from septic tank drain fields and other surface activities in the vicinity of the well.</a:t>
            </a:r>
          </a:p>
        </p:txBody>
      </p:sp>
      <p:sp>
        <p:nvSpPr>
          <p:cNvPr id="4" name="Slide Number Placeholder 3"/>
          <p:cNvSpPr>
            <a:spLocks noGrp="1"/>
          </p:cNvSpPr>
          <p:nvPr>
            <p:ph type="sldNum" sz="quarter" idx="5"/>
          </p:nvPr>
        </p:nvSpPr>
        <p:spPr/>
        <p:txBody>
          <a:bodyPr/>
          <a:lstStyle/>
          <a:p>
            <a:fld id="{A2FC3551-F181-4544-B403-A8C702D724DD}" type="slidenum">
              <a:rPr lang="en-US" smtClean="0"/>
              <a:t>12</a:t>
            </a:fld>
            <a:endParaRPr lang="en-US" dirty="0"/>
          </a:p>
        </p:txBody>
      </p:sp>
    </p:spTree>
    <p:extLst>
      <p:ext uri="{BB962C8B-B14F-4D97-AF65-F5344CB8AC3E}">
        <p14:creationId xmlns:p14="http://schemas.microsoft.com/office/powerpoint/2010/main" val="2917842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13</a:t>
            </a:fld>
            <a:endParaRPr lang="en-US" dirty="0"/>
          </a:p>
        </p:txBody>
      </p:sp>
    </p:spTree>
    <p:extLst>
      <p:ext uri="{BB962C8B-B14F-4D97-AF65-F5344CB8AC3E}">
        <p14:creationId xmlns:p14="http://schemas.microsoft.com/office/powerpoint/2010/main" val="1397245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common clay material used in the drilling fluid is bentonite</a:t>
            </a:r>
          </a:p>
        </p:txBody>
      </p:sp>
      <p:sp>
        <p:nvSpPr>
          <p:cNvPr id="4" name="Slide Number Placeholder 3"/>
          <p:cNvSpPr>
            <a:spLocks noGrp="1"/>
          </p:cNvSpPr>
          <p:nvPr>
            <p:ph type="sldNum" sz="quarter" idx="5"/>
          </p:nvPr>
        </p:nvSpPr>
        <p:spPr/>
        <p:txBody>
          <a:bodyPr/>
          <a:lstStyle/>
          <a:p>
            <a:fld id="{A2FC3551-F181-4544-B403-A8C702D724DD}" type="slidenum">
              <a:rPr lang="en-US" smtClean="0"/>
              <a:t>14</a:t>
            </a:fld>
            <a:endParaRPr lang="en-US" dirty="0"/>
          </a:p>
        </p:txBody>
      </p:sp>
    </p:spTree>
    <p:extLst>
      <p:ext uri="{BB962C8B-B14F-4D97-AF65-F5344CB8AC3E}">
        <p14:creationId xmlns:p14="http://schemas.microsoft.com/office/powerpoint/2010/main" val="3869159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15</a:t>
            </a:fld>
            <a:endParaRPr lang="en-US" dirty="0"/>
          </a:p>
        </p:txBody>
      </p:sp>
    </p:spTree>
    <p:extLst>
      <p:ext uri="{BB962C8B-B14F-4D97-AF65-F5344CB8AC3E}">
        <p14:creationId xmlns:p14="http://schemas.microsoft.com/office/powerpoint/2010/main" val="4179488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16</a:t>
            </a:fld>
            <a:endParaRPr lang="en-US" dirty="0"/>
          </a:p>
        </p:txBody>
      </p:sp>
    </p:spTree>
    <p:extLst>
      <p:ext uri="{BB962C8B-B14F-4D97-AF65-F5344CB8AC3E}">
        <p14:creationId xmlns:p14="http://schemas.microsoft.com/office/powerpoint/2010/main" val="2759523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17</a:t>
            </a:fld>
            <a:endParaRPr lang="en-US" dirty="0"/>
          </a:p>
        </p:txBody>
      </p:sp>
    </p:spTree>
    <p:extLst>
      <p:ext uri="{BB962C8B-B14F-4D97-AF65-F5344CB8AC3E}">
        <p14:creationId xmlns:p14="http://schemas.microsoft.com/office/powerpoint/2010/main" val="3766741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18</a:t>
            </a:fld>
            <a:endParaRPr lang="en-US" dirty="0"/>
          </a:p>
        </p:txBody>
      </p:sp>
    </p:spTree>
    <p:extLst>
      <p:ext uri="{BB962C8B-B14F-4D97-AF65-F5344CB8AC3E}">
        <p14:creationId xmlns:p14="http://schemas.microsoft.com/office/powerpoint/2010/main" val="2596667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19</a:t>
            </a:fld>
            <a:endParaRPr lang="en-US" dirty="0"/>
          </a:p>
        </p:txBody>
      </p:sp>
    </p:spTree>
    <p:extLst>
      <p:ext uri="{BB962C8B-B14F-4D97-AF65-F5344CB8AC3E}">
        <p14:creationId xmlns:p14="http://schemas.microsoft.com/office/powerpoint/2010/main" val="63307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2</a:t>
            </a:fld>
            <a:endParaRPr lang="en-US" dirty="0"/>
          </a:p>
        </p:txBody>
      </p:sp>
    </p:spTree>
    <p:extLst>
      <p:ext uri="{BB962C8B-B14F-4D97-AF65-F5344CB8AC3E}">
        <p14:creationId xmlns:p14="http://schemas.microsoft.com/office/powerpoint/2010/main" val="96967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screens are typically manufactured in 10 foot long sections with the screen slot widths engineered to the particle size of the aquifer material to be retained in place. If the instructor has a small section of wedge wire screen available, it can be shown to the attendees.</a:t>
            </a:r>
          </a:p>
        </p:txBody>
      </p:sp>
      <p:sp>
        <p:nvSpPr>
          <p:cNvPr id="4" name="Slide Number Placeholder 3"/>
          <p:cNvSpPr>
            <a:spLocks noGrp="1"/>
          </p:cNvSpPr>
          <p:nvPr>
            <p:ph type="sldNum" sz="quarter" idx="5"/>
          </p:nvPr>
        </p:nvSpPr>
        <p:spPr/>
        <p:txBody>
          <a:bodyPr/>
          <a:lstStyle/>
          <a:p>
            <a:fld id="{A2FC3551-F181-4544-B403-A8C702D724DD}" type="slidenum">
              <a:rPr lang="en-US" smtClean="0"/>
              <a:t>20</a:t>
            </a:fld>
            <a:endParaRPr lang="en-US" dirty="0"/>
          </a:p>
        </p:txBody>
      </p:sp>
    </p:spTree>
    <p:extLst>
      <p:ext uri="{BB962C8B-B14F-4D97-AF65-F5344CB8AC3E}">
        <p14:creationId xmlns:p14="http://schemas.microsoft.com/office/powerpoint/2010/main" val="2515304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of Alaska requires 10 feet of the first 20 feet of annular space between the bore hole and the casing to be grouted with cement or expanding clay (e.g. bentonite).</a:t>
            </a:r>
          </a:p>
        </p:txBody>
      </p:sp>
      <p:sp>
        <p:nvSpPr>
          <p:cNvPr id="4" name="Slide Number Placeholder 3"/>
          <p:cNvSpPr>
            <a:spLocks noGrp="1"/>
          </p:cNvSpPr>
          <p:nvPr>
            <p:ph type="sldNum" sz="quarter" idx="5"/>
          </p:nvPr>
        </p:nvSpPr>
        <p:spPr/>
        <p:txBody>
          <a:bodyPr/>
          <a:lstStyle/>
          <a:p>
            <a:fld id="{A2FC3551-F181-4544-B403-A8C702D724DD}" type="slidenum">
              <a:rPr lang="en-US" smtClean="0"/>
              <a:t>21</a:t>
            </a:fld>
            <a:endParaRPr lang="en-US" dirty="0"/>
          </a:p>
        </p:txBody>
      </p:sp>
    </p:spTree>
    <p:extLst>
      <p:ext uri="{BB962C8B-B14F-4D97-AF65-F5344CB8AC3E}">
        <p14:creationId xmlns:p14="http://schemas.microsoft.com/office/powerpoint/2010/main" val="1956341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22</a:t>
            </a:fld>
            <a:endParaRPr lang="en-US" dirty="0"/>
          </a:p>
        </p:txBody>
      </p:sp>
    </p:spTree>
    <p:extLst>
      <p:ext uri="{BB962C8B-B14F-4D97-AF65-F5344CB8AC3E}">
        <p14:creationId xmlns:p14="http://schemas.microsoft.com/office/powerpoint/2010/main" val="3628386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23</a:t>
            </a:fld>
            <a:endParaRPr lang="en-US" dirty="0"/>
          </a:p>
        </p:txBody>
      </p:sp>
    </p:spTree>
    <p:extLst>
      <p:ext uri="{BB962C8B-B14F-4D97-AF65-F5344CB8AC3E}">
        <p14:creationId xmlns:p14="http://schemas.microsoft.com/office/powerpoint/2010/main" val="3912565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24</a:t>
            </a:fld>
            <a:endParaRPr lang="en-US" dirty="0"/>
          </a:p>
        </p:txBody>
      </p:sp>
    </p:spTree>
    <p:extLst>
      <p:ext uri="{BB962C8B-B14F-4D97-AF65-F5344CB8AC3E}">
        <p14:creationId xmlns:p14="http://schemas.microsoft.com/office/powerpoint/2010/main" val="358065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25</a:t>
            </a:fld>
            <a:endParaRPr lang="en-US" dirty="0"/>
          </a:p>
        </p:txBody>
      </p:sp>
    </p:spTree>
    <p:extLst>
      <p:ext uri="{BB962C8B-B14F-4D97-AF65-F5344CB8AC3E}">
        <p14:creationId xmlns:p14="http://schemas.microsoft.com/office/powerpoint/2010/main" val="3504669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Proper well abandonment is a requirement of the ADEC drinking water regulations (18AAC 80) and is an item reviewed during sanitary surveys of the water system.</a:t>
            </a:r>
          </a:p>
        </p:txBody>
      </p:sp>
      <p:sp>
        <p:nvSpPr>
          <p:cNvPr id="4" name="Slide Number Placeholder 3"/>
          <p:cNvSpPr>
            <a:spLocks noGrp="1"/>
          </p:cNvSpPr>
          <p:nvPr>
            <p:ph type="sldNum" sz="quarter" idx="5"/>
          </p:nvPr>
        </p:nvSpPr>
        <p:spPr/>
        <p:txBody>
          <a:bodyPr/>
          <a:lstStyle/>
          <a:p>
            <a:fld id="{A2FC3551-F181-4544-B403-A8C702D724DD}" type="slidenum">
              <a:rPr lang="en-US" smtClean="0"/>
              <a:t>26</a:t>
            </a:fld>
            <a:endParaRPr lang="en-US" dirty="0"/>
          </a:p>
        </p:txBody>
      </p:sp>
    </p:spTree>
    <p:extLst>
      <p:ext uri="{BB962C8B-B14F-4D97-AF65-F5344CB8AC3E}">
        <p14:creationId xmlns:p14="http://schemas.microsoft.com/office/powerpoint/2010/main" val="1220256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Infiltration galleries are used in areas of continuous permafrost in Alaska where “thaw bulbs” under rivers and “thaw bowls” occur under lakes.</a:t>
            </a:r>
          </a:p>
          <a:p>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27</a:t>
            </a:fld>
            <a:endParaRPr lang="en-US" dirty="0"/>
          </a:p>
        </p:txBody>
      </p:sp>
    </p:spTree>
    <p:extLst>
      <p:ext uri="{BB962C8B-B14F-4D97-AF65-F5344CB8AC3E}">
        <p14:creationId xmlns:p14="http://schemas.microsoft.com/office/powerpoint/2010/main" val="228280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3</a:t>
            </a:fld>
            <a:endParaRPr lang="en-US" dirty="0"/>
          </a:p>
        </p:txBody>
      </p:sp>
    </p:spTree>
    <p:extLst>
      <p:ext uri="{BB962C8B-B14F-4D97-AF65-F5344CB8AC3E}">
        <p14:creationId xmlns:p14="http://schemas.microsoft.com/office/powerpoint/2010/main" val="3561781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4</a:t>
            </a:fld>
            <a:endParaRPr lang="en-US"/>
          </a:p>
        </p:txBody>
      </p:sp>
    </p:spTree>
    <p:extLst>
      <p:ext uri="{BB962C8B-B14F-4D97-AF65-F5344CB8AC3E}">
        <p14:creationId xmlns:p14="http://schemas.microsoft.com/office/powerpoint/2010/main" val="1866839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5</a:t>
            </a:fld>
            <a:endParaRPr lang="en-US"/>
          </a:p>
        </p:txBody>
      </p:sp>
    </p:spTree>
    <p:extLst>
      <p:ext uri="{BB962C8B-B14F-4D97-AF65-F5344CB8AC3E}">
        <p14:creationId xmlns:p14="http://schemas.microsoft.com/office/powerpoint/2010/main" val="937536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6</a:t>
            </a:fld>
            <a:endParaRPr lang="en-US"/>
          </a:p>
        </p:txBody>
      </p:sp>
    </p:spTree>
    <p:extLst>
      <p:ext uri="{BB962C8B-B14F-4D97-AF65-F5344CB8AC3E}">
        <p14:creationId xmlns:p14="http://schemas.microsoft.com/office/powerpoint/2010/main" val="2851764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7</a:t>
            </a:fld>
            <a:endParaRPr lang="en-US"/>
          </a:p>
        </p:txBody>
      </p:sp>
    </p:spTree>
    <p:extLst>
      <p:ext uri="{BB962C8B-B14F-4D97-AF65-F5344CB8AC3E}">
        <p14:creationId xmlns:p14="http://schemas.microsoft.com/office/powerpoint/2010/main" val="1173055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8</a:t>
            </a:fld>
            <a:endParaRPr lang="en-US"/>
          </a:p>
        </p:txBody>
      </p:sp>
    </p:spTree>
    <p:extLst>
      <p:ext uri="{BB962C8B-B14F-4D97-AF65-F5344CB8AC3E}">
        <p14:creationId xmlns:p14="http://schemas.microsoft.com/office/powerpoint/2010/main" val="2910136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9</a:t>
            </a:fld>
            <a:endParaRPr lang="en-US"/>
          </a:p>
        </p:txBody>
      </p:sp>
    </p:spTree>
    <p:extLst>
      <p:ext uri="{BB962C8B-B14F-4D97-AF65-F5344CB8AC3E}">
        <p14:creationId xmlns:p14="http://schemas.microsoft.com/office/powerpoint/2010/main" val="3979934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CAC48-91DB-5048-8C65-8BC9475523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213474-A6BA-DF4F-82FF-4CF6350F7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2328B3-421A-D943-8B08-B4DEEB5D13CE}"/>
              </a:ext>
            </a:extLst>
          </p:cNvPr>
          <p:cNvSpPr>
            <a:spLocks noGrp="1"/>
          </p:cNvSpPr>
          <p:nvPr>
            <p:ph type="dt" sz="half" idx="10"/>
          </p:nvPr>
        </p:nvSpPr>
        <p:spPr/>
        <p:txBody>
          <a:bodyPr/>
          <a:lstStyle/>
          <a:p>
            <a:fld id="{C0618284-355E-DF45-AD75-EBD792E6C90A}" type="datetimeFigureOut">
              <a:rPr lang="en-US" smtClean="0"/>
              <a:t>7/26/19</a:t>
            </a:fld>
            <a:endParaRPr lang="en-US" dirty="0"/>
          </a:p>
        </p:txBody>
      </p:sp>
      <p:sp>
        <p:nvSpPr>
          <p:cNvPr id="5" name="Footer Placeholder 4">
            <a:extLst>
              <a:ext uri="{FF2B5EF4-FFF2-40B4-BE49-F238E27FC236}">
                <a16:creationId xmlns:a16="http://schemas.microsoft.com/office/drawing/2014/main" id="{3F52D9F2-C950-C841-B874-C6668665C0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415C64-7B66-D646-BB98-F33745220825}"/>
              </a:ext>
            </a:extLst>
          </p:cNvPr>
          <p:cNvSpPr>
            <a:spLocks noGrp="1"/>
          </p:cNvSpPr>
          <p:nvPr>
            <p:ph type="sldNum" sz="quarter" idx="12"/>
          </p:nvPr>
        </p:nvSpPr>
        <p:spPr/>
        <p:txBody>
          <a:bodyPr/>
          <a:lstStyle/>
          <a:p>
            <a:fld id="{1EC4955B-4345-D84F-A229-1BA4C4B8BBED}" type="slidenum">
              <a:rPr lang="en-US" smtClean="0"/>
              <a:t>‹#›</a:t>
            </a:fld>
            <a:endParaRPr lang="en-US" dirty="0"/>
          </a:p>
        </p:txBody>
      </p:sp>
    </p:spTree>
    <p:extLst>
      <p:ext uri="{BB962C8B-B14F-4D97-AF65-F5344CB8AC3E}">
        <p14:creationId xmlns:p14="http://schemas.microsoft.com/office/powerpoint/2010/main" val="2740938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2ECE-9D78-1F45-B41E-8108B28805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5D1D52-7DF1-7E44-828D-BCB7545AE9B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5DAF80-0639-C048-B368-7D46D2DAB15E}"/>
              </a:ext>
            </a:extLst>
          </p:cNvPr>
          <p:cNvSpPr>
            <a:spLocks noGrp="1"/>
          </p:cNvSpPr>
          <p:nvPr>
            <p:ph type="dt" sz="half" idx="10"/>
          </p:nvPr>
        </p:nvSpPr>
        <p:spPr/>
        <p:txBody>
          <a:bodyPr/>
          <a:lstStyle/>
          <a:p>
            <a:fld id="{C0618284-355E-DF45-AD75-EBD792E6C90A}" type="datetimeFigureOut">
              <a:rPr lang="en-US" smtClean="0"/>
              <a:t>7/26/19</a:t>
            </a:fld>
            <a:endParaRPr lang="en-US" dirty="0"/>
          </a:p>
        </p:txBody>
      </p:sp>
      <p:sp>
        <p:nvSpPr>
          <p:cNvPr id="5" name="Footer Placeholder 4">
            <a:extLst>
              <a:ext uri="{FF2B5EF4-FFF2-40B4-BE49-F238E27FC236}">
                <a16:creationId xmlns:a16="http://schemas.microsoft.com/office/drawing/2014/main" id="{0A09DBED-9ED0-F540-888F-5685048AE0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4BBBDC-459A-0B40-8C87-515E67BBFA9F}"/>
              </a:ext>
            </a:extLst>
          </p:cNvPr>
          <p:cNvSpPr>
            <a:spLocks noGrp="1"/>
          </p:cNvSpPr>
          <p:nvPr>
            <p:ph type="sldNum" sz="quarter" idx="12"/>
          </p:nvPr>
        </p:nvSpPr>
        <p:spPr/>
        <p:txBody>
          <a:bodyPr/>
          <a:lstStyle/>
          <a:p>
            <a:fld id="{1EC4955B-4345-D84F-A229-1BA4C4B8BBED}" type="slidenum">
              <a:rPr lang="en-US" smtClean="0"/>
              <a:t>‹#›</a:t>
            </a:fld>
            <a:endParaRPr lang="en-US" dirty="0"/>
          </a:p>
        </p:txBody>
      </p:sp>
    </p:spTree>
    <p:extLst>
      <p:ext uri="{BB962C8B-B14F-4D97-AF65-F5344CB8AC3E}">
        <p14:creationId xmlns:p14="http://schemas.microsoft.com/office/powerpoint/2010/main" val="15958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ED014F-575A-3547-A071-5ED5C3E55D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49A60D-1822-E540-9317-4E3D35A8EEF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BEC48-3DC4-9A48-8616-6EE29CD59DE6}"/>
              </a:ext>
            </a:extLst>
          </p:cNvPr>
          <p:cNvSpPr>
            <a:spLocks noGrp="1"/>
          </p:cNvSpPr>
          <p:nvPr>
            <p:ph type="dt" sz="half" idx="10"/>
          </p:nvPr>
        </p:nvSpPr>
        <p:spPr/>
        <p:txBody>
          <a:bodyPr/>
          <a:lstStyle/>
          <a:p>
            <a:fld id="{C0618284-355E-DF45-AD75-EBD792E6C90A}" type="datetimeFigureOut">
              <a:rPr lang="en-US" smtClean="0"/>
              <a:t>7/26/19</a:t>
            </a:fld>
            <a:endParaRPr lang="en-US" dirty="0"/>
          </a:p>
        </p:txBody>
      </p:sp>
      <p:sp>
        <p:nvSpPr>
          <p:cNvPr id="5" name="Footer Placeholder 4">
            <a:extLst>
              <a:ext uri="{FF2B5EF4-FFF2-40B4-BE49-F238E27FC236}">
                <a16:creationId xmlns:a16="http://schemas.microsoft.com/office/drawing/2014/main" id="{B9E06466-E700-3841-ABE3-E8D2FD773E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16F410-8835-974D-AB31-2A244233A55A}"/>
              </a:ext>
            </a:extLst>
          </p:cNvPr>
          <p:cNvSpPr>
            <a:spLocks noGrp="1"/>
          </p:cNvSpPr>
          <p:nvPr>
            <p:ph type="sldNum" sz="quarter" idx="12"/>
          </p:nvPr>
        </p:nvSpPr>
        <p:spPr/>
        <p:txBody>
          <a:bodyPr/>
          <a:lstStyle/>
          <a:p>
            <a:fld id="{1EC4955B-4345-D84F-A229-1BA4C4B8BBED}" type="slidenum">
              <a:rPr lang="en-US" smtClean="0"/>
              <a:t>‹#›</a:t>
            </a:fld>
            <a:endParaRPr lang="en-US" dirty="0"/>
          </a:p>
        </p:txBody>
      </p:sp>
    </p:spTree>
    <p:extLst>
      <p:ext uri="{BB962C8B-B14F-4D97-AF65-F5344CB8AC3E}">
        <p14:creationId xmlns:p14="http://schemas.microsoft.com/office/powerpoint/2010/main" val="2488751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ED431-FB24-2E4C-8815-AA1C6F0A2A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664D77-A0CE-5344-BA75-E86BECC1E9B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884D7-30F5-2E4D-AC01-B36BD9062109}"/>
              </a:ext>
            </a:extLst>
          </p:cNvPr>
          <p:cNvSpPr>
            <a:spLocks noGrp="1"/>
          </p:cNvSpPr>
          <p:nvPr>
            <p:ph type="dt" sz="half" idx="10"/>
          </p:nvPr>
        </p:nvSpPr>
        <p:spPr/>
        <p:txBody>
          <a:bodyPr/>
          <a:lstStyle/>
          <a:p>
            <a:fld id="{C0618284-355E-DF45-AD75-EBD792E6C90A}" type="datetimeFigureOut">
              <a:rPr lang="en-US" smtClean="0"/>
              <a:t>7/26/19</a:t>
            </a:fld>
            <a:endParaRPr lang="en-US" dirty="0"/>
          </a:p>
        </p:txBody>
      </p:sp>
      <p:sp>
        <p:nvSpPr>
          <p:cNvPr id="5" name="Footer Placeholder 4">
            <a:extLst>
              <a:ext uri="{FF2B5EF4-FFF2-40B4-BE49-F238E27FC236}">
                <a16:creationId xmlns:a16="http://schemas.microsoft.com/office/drawing/2014/main" id="{711A8065-A1CF-844A-8A5E-DAA1325A60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BD1AB-99AC-1346-AC8D-62D3032339FE}"/>
              </a:ext>
            </a:extLst>
          </p:cNvPr>
          <p:cNvSpPr>
            <a:spLocks noGrp="1"/>
          </p:cNvSpPr>
          <p:nvPr>
            <p:ph type="sldNum" sz="quarter" idx="12"/>
          </p:nvPr>
        </p:nvSpPr>
        <p:spPr/>
        <p:txBody>
          <a:bodyPr/>
          <a:lstStyle/>
          <a:p>
            <a:fld id="{1EC4955B-4345-D84F-A229-1BA4C4B8BBED}" type="slidenum">
              <a:rPr lang="en-US" smtClean="0"/>
              <a:t>‹#›</a:t>
            </a:fld>
            <a:endParaRPr lang="en-US" dirty="0"/>
          </a:p>
        </p:txBody>
      </p:sp>
    </p:spTree>
    <p:extLst>
      <p:ext uri="{BB962C8B-B14F-4D97-AF65-F5344CB8AC3E}">
        <p14:creationId xmlns:p14="http://schemas.microsoft.com/office/powerpoint/2010/main" val="136554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E7014-942E-FF4F-BD6F-5C19E0FC5A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009A3D-EB7B-0148-A802-6D4EF945D3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2EB1D2-CD6F-0C48-BE2F-FA328211E4E4}"/>
              </a:ext>
            </a:extLst>
          </p:cNvPr>
          <p:cNvSpPr>
            <a:spLocks noGrp="1"/>
          </p:cNvSpPr>
          <p:nvPr>
            <p:ph type="dt" sz="half" idx="10"/>
          </p:nvPr>
        </p:nvSpPr>
        <p:spPr/>
        <p:txBody>
          <a:bodyPr/>
          <a:lstStyle/>
          <a:p>
            <a:fld id="{C0618284-355E-DF45-AD75-EBD792E6C90A}" type="datetimeFigureOut">
              <a:rPr lang="en-US" smtClean="0"/>
              <a:t>7/26/19</a:t>
            </a:fld>
            <a:endParaRPr lang="en-US" dirty="0"/>
          </a:p>
        </p:txBody>
      </p:sp>
      <p:sp>
        <p:nvSpPr>
          <p:cNvPr id="5" name="Footer Placeholder 4">
            <a:extLst>
              <a:ext uri="{FF2B5EF4-FFF2-40B4-BE49-F238E27FC236}">
                <a16:creationId xmlns:a16="http://schemas.microsoft.com/office/drawing/2014/main" id="{7B1911F8-3C1C-6642-8556-B71B33259A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306337-8E66-D34A-8C34-AA2C19260A3D}"/>
              </a:ext>
            </a:extLst>
          </p:cNvPr>
          <p:cNvSpPr>
            <a:spLocks noGrp="1"/>
          </p:cNvSpPr>
          <p:nvPr>
            <p:ph type="sldNum" sz="quarter" idx="12"/>
          </p:nvPr>
        </p:nvSpPr>
        <p:spPr/>
        <p:txBody>
          <a:bodyPr/>
          <a:lstStyle/>
          <a:p>
            <a:fld id="{1EC4955B-4345-D84F-A229-1BA4C4B8BBED}" type="slidenum">
              <a:rPr lang="en-US" smtClean="0"/>
              <a:t>‹#›</a:t>
            </a:fld>
            <a:endParaRPr lang="en-US" dirty="0"/>
          </a:p>
        </p:txBody>
      </p:sp>
    </p:spTree>
    <p:extLst>
      <p:ext uri="{BB962C8B-B14F-4D97-AF65-F5344CB8AC3E}">
        <p14:creationId xmlns:p14="http://schemas.microsoft.com/office/powerpoint/2010/main" val="316812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BCEF4-AF70-7742-B994-3636E5D35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1E38B5-3087-CD44-A6ED-AF913DA90F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6F902E-9FC2-3D4A-AE2C-96A8FB05B66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9584E4-F84F-654C-9AA3-9DC7EA30B939}"/>
              </a:ext>
            </a:extLst>
          </p:cNvPr>
          <p:cNvSpPr>
            <a:spLocks noGrp="1"/>
          </p:cNvSpPr>
          <p:nvPr>
            <p:ph type="dt" sz="half" idx="10"/>
          </p:nvPr>
        </p:nvSpPr>
        <p:spPr/>
        <p:txBody>
          <a:bodyPr/>
          <a:lstStyle/>
          <a:p>
            <a:fld id="{C0618284-355E-DF45-AD75-EBD792E6C90A}" type="datetimeFigureOut">
              <a:rPr lang="en-US" smtClean="0"/>
              <a:t>7/26/19</a:t>
            </a:fld>
            <a:endParaRPr lang="en-US" dirty="0"/>
          </a:p>
        </p:txBody>
      </p:sp>
      <p:sp>
        <p:nvSpPr>
          <p:cNvPr id="6" name="Footer Placeholder 5">
            <a:extLst>
              <a:ext uri="{FF2B5EF4-FFF2-40B4-BE49-F238E27FC236}">
                <a16:creationId xmlns:a16="http://schemas.microsoft.com/office/drawing/2014/main" id="{477B7BD8-7857-584A-B098-48F11682B9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6EC97B-D595-1F42-A650-71AF6CCBE12D}"/>
              </a:ext>
            </a:extLst>
          </p:cNvPr>
          <p:cNvSpPr>
            <a:spLocks noGrp="1"/>
          </p:cNvSpPr>
          <p:nvPr>
            <p:ph type="sldNum" sz="quarter" idx="12"/>
          </p:nvPr>
        </p:nvSpPr>
        <p:spPr/>
        <p:txBody>
          <a:bodyPr/>
          <a:lstStyle/>
          <a:p>
            <a:fld id="{1EC4955B-4345-D84F-A229-1BA4C4B8BBED}" type="slidenum">
              <a:rPr lang="en-US" smtClean="0"/>
              <a:t>‹#›</a:t>
            </a:fld>
            <a:endParaRPr lang="en-US" dirty="0"/>
          </a:p>
        </p:txBody>
      </p:sp>
    </p:spTree>
    <p:extLst>
      <p:ext uri="{BB962C8B-B14F-4D97-AF65-F5344CB8AC3E}">
        <p14:creationId xmlns:p14="http://schemas.microsoft.com/office/powerpoint/2010/main" val="229008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ABF78-AB92-9245-827E-3FBBAE6752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0B90BE-3C26-1942-BE43-1323E5A915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02DCE21-A916-4D4C-A976-E2D394949F6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DEC90C-A193-C44D-A46F-AB68A7CDB2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8E42432-F1DD-1645-AAE0-307CD3E4B3A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F10913-0905-BF4B-AB6D-8B1495BB002D}"/>
              </a:ext>
            </a:extLst>
          </p:cNvPr>
          <p:cNvSpPr>
            <a:spLocks noGrp="1"/>
          </p:cNvSpPr>
          <p:nvPr>
            <p:ph type="dt" sz="half" idx="10"/>
          </p:nvPr>
        </p:nvSpPr>
        <p:spPr/>
        <p:txBody>
          <a:bodyPr/>
          <a:lstStyle/>
          <a:p>
            <a:fld id="{C0618284-355E-DF45-AD75-EBD792E6C90A}" type="datetimeFigureOut">
              <a:rPr lang="en-US" smtClean="0"/>
              <a:t>7/26/19</a:t>
            </a:fld>
            <a:endParaRPr lang="en-US" dirty="0"/>
          </a:p>
        </p:txBody>
      </p:sp>
      <p:sp>
        <p:nvSpPr>
          <p:cNvPr id="8" name="Footer Placeholder 7">
            <a:extLst>
              <a:ext uri="{FF2B5EF4-FFF2-40B4-BE49-F238E27FC236}">
                <a16:creationId xmlns:a16="http://schemas.microsoft.com/office/drawing/2014/main" id="{662C8D34-3BA1-D641-A9A2-C60C4745275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5EA57F0-8BA3-7445-ACFD-A62427298083}"/>
              </a:ext>
            </a:extLst>
          </p:cNvPr>
          <p:cNvSpPr>
            <a:spLocks noGrp="1"/>
          </p:cNvSpPr>
          <p:nvPr>
            <p:ph type="sldNum" sz="quarter" idx="12"/>
          </p:nvPr>
        </p:nvSpPr>
        <p:spPr/>
        <p:txBody>
          <a:bodyPr/>
          <a:lstStyle/>
          <a:p>
            <a:fld id="{1EC4955B-4345-D84F-A229-1BA4C4B8BBED}" type="slidenum">
              <a:rPr lang="en-US" smtClean="0"/>
              <a:t>‹#›</a:t>
            </a:fld>
            <a:endParaRPr lang="en-US" dirty="0"/>
          </a:p>
        </p:txBody>
      </p:sp>
    </p:spTree>
    <p:extLst>
      <p:ext uri="{BB962C8B-B14F-4D97-AF65-F5344CB8AC3E}">
        <p14:creationId xmlns:p14="http://schemas.microsoft.com/office/powerpoint/2010/main" val="964801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0330-ED29-3446-AD41-454CC4EC01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A6105B-ECC1-8E4C-A0F7-74FF80A7A6F1}"/>
              </a:ext>
            </a:extLst>
          </p:cNvPr>
          <p:cNvSpPr>
            <a:spLocks noGrp="1"/>
          </p:cNvSpPr>
          <p:nvPr>
            <p:ph type="dt" sz="half" idx="10"/>
          </p:nvPr>
        </p:nvSpPr>
        <p:spPr/>
        <p:txBody>
          <a:bodyPr/>
          <a:lstStyle/>
          <a:p>
            <a:fld id="{C0618284-355E-DF45-AD75-EBD792E6C90A}" type="datetimeFigureOut">
              <a:rPr lang="en-US" smtClean="0"/>
              <a:t>7/26/19</a:t>
            </a:fld>
            <a:endParaRPr lang="en-US" dirty="0"/>
          </a:p>
        </p:txBody>
      </p:sp>
      <p:sp>
        <p:nvSpPr>
          <p:cNvPr id="4" name="Footer Placeholder 3">
            <a:extLst>
              <a:ext uri="{FF2B5EF4-FFF2-40B4-BE49-F238E27FC236}">
                <a16:creationId xmlns:a16="http://schemas.microsoft.com/office/drawing/2014/main" id="{5FD6634C-A09B-9642-85EA-039AB03BF2C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A98A792-56CF-AF40-B7B8-B8116BD07B65}"/>
              </a:ext>
            </a:extLst>
          </p:cNvPr>
          <p:cNvSpPr>
            <a:spLocks noGrp="1"/>
          </p:cNvSpPr>
          <p:nvPr>
            <p:ph type="sldNum" sz="quarter" idx="12"/>
          </p:nvPr>
        </p:nvSpPr>
        <p:spPr/>
        <p:txBody>
          <a:bodyPr/>
          <a:lstStyle/>
          <a:p>
            <a:fld id="{1EC4955B-4345-D84F-A229-1BA4C4B8BBED}" type="slidenum">
              <a:rPr lang="en-US" smtClean="0"/>
              <a:t>‹#›</a:t>
            </a:fld>
            <a:endParaRPr lang="en-US" dirty="0"/>
          </a:p>
        </p:txBody>
      </p:sp>
    </p:spTree>
    <p:extLst>
      <p:ext uri="{BB962C8B-B14F-4D97-AF65-F5344CB8AC3E}">
        <p14:creationId xmlns:p14="http://schemas.microsoft.com/office/powerpoint/2010/main" val="1660856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4D796B-7EA5-4E4E-8B72-A6AB4DD910F6}"/>
              </a:ext>
            </a:extLst>
          </p:cNvPr>
          <p:cNvSpPr>
            <a:spLocks noGrp="1"/>
          </p:cNvSpPr>
          <p:nvPr>
            <p:ph type="dt" sz="half" idx="10"/>
          </p:nvPr>
        </p:nvSpPr>
        <p:spPr/>
        <p:txBody>
          <a:bodyPr/>
          <a:lstStyle/>
          <a:p>
            <a:fld id="{C0618284-355E-DF45-AD75-EBD792E6C90A}" type="datetimeFigureOut">
              <a:rPr lang="en-US" smtClean="0"/>
              <a:t>7/26/19</a:t>
            </a:fld>
            <a:endParaRPr lang="en-US" dirty="0"/>
          </a:p>
        </p:txBody>
      </p:sp>
      <p:sp>
        <p:nvSpPr>
          <p:cNvPr id="3" name="Footer Placeholder 2">
            <a:extLst>
              <a:ext uri="{FF2B5EF4-FFF2-40B4-BE49-F238E27FC236}">
                <a16:creationId xmlns:a16="http://schemas.microsoft.com/office/drawing/2014/main" id="{44B5A974-1A57-B14E-9A92-7F25198FA53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CDE8F51-F9AE-C948-9979-36A54E6BDC66}"/>
              </a:ext>
            </a:extLst>
          </p:cNvPr>
          <p:cNvSpPr>
            <a:spLocks noGrp="1"/>
          </p:cNvSpPr>
          <p:nvPr>
            <p:ph type="sldNum" sz="quarter" idx="12"/>
          </p:nvPr>
        </p:nvSpPr>
        <p:spPr/>
        <p:txBody>
          <a:bodyPr/>
          <a:lstStyle/>
          <a:p>
            <a:fld id="{1EC4955B-4345-D84F-A229-1BA4C4B8BBED}" type="slidenum">
              <a:rPr lang="en-US" smtClean="0"/>
              <a:t>‹#›</a:t>
            </a:fld>
            <a:endParaRPr lang="en-US" dirty="0"/>
          </a:p>
        </p:txBody>
      </p:sp>
    </p:spTree>
    <p:extLst>
      <p:ext uri="{BB962C8B-B14F-4D97-AF65-F5344CB8AC3E}">
        <p14:creationId xmlns:p14="http://schemas.microsoft.com/office/powerpoint/2010/main" val="2281046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466C0-F250-CA4A-9792-DB7ADDEB24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C6A8F7-DD39-CB4F-A944-72AF4B3F85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9BFE9A-EEC0-6048-B582-51859EC936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287B62-88C8-5A47-B442-BB60DC2F608B}"/>
              </a:ext>
            </a:extLst>
          </p:cNvPr>
          <p:cNvSpPr>
            <a:spLocks noGrp="1"/>
          </p:cNvSpPr>
          <p:nvPr>
            <p:ph type="dt" sz="half" idx="10"/>
          </p:nvPr>
        </p:nvSpPr>
        <p:spPr/>
        <p:txBody>
          <a:bodyPr/>
          <a:lstStyle/>
          <a:p>
            <a:fld id="{C0618284-355E-DF45-AD75-EBD792E6C90A}" type="datetimeFigureOut">
              <a:rPr lang="en-US" smtClean="0"/>
              <a:t>7/26/19</a:t>
            </a:fld>
            <a:endParaRPr lang="en-US" dirty="0"/>
          </a:p>
        </p:txBody>
      </p:sp>
      <p:sp>
        <p:nvSpPr>
          <p:cNvPr id="6" name="Footer Placeholder 5">
            <a:extLst>
              <a:ext uri="{FF2B5EF4-FFF2-40B4-BE49-F238E27FC236}">
                <a16:creationId xmlns:a16="http://schemas.microsoft.com/office/drawing/2014/main" id="{42CEBFD1-7479-3B4F-BBA5-BBFE7E2F14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0778DF-2537-6748-82EC-A746BDA5DD70}"/>
              </a:ext>
            </a:extLst>
          </p:cNvPr>
          <p:cNvSpPr>
            <a:spLocks noGrp="1"/>
          </p:cNvSpPr>
          <p:nvPr>
            <p:ph type="sldNum" sz="quarter" idx="12"/>
          </p:nvPr>
        </p:nvSpPr>
        <p:spPr/>
        <p:txBody>
          <a:bodyPr/>
          <a:lstStyle/>
          <a:p>
            <a:fld id="{1EC4955B-4345-D84F-A229-1BA4C4B8BBED}" type="slidenum">
              <a:rPr lang="en-US" smtClean="0"/>
              <a:t>‹#›</a:t>
            </a:fld>
            <a:endParaRPr lang="en-US" dirty="0"/>
          </a:p>
        </p:txBody>
      </p:sp>
    </p:spTree>
    <p:extLst>
      <p:ext uri="{BB962C8B-B14F-4D97-AF65-F5344CB8AC3E}">
        <p14:creationId xmlns:p14="http://schemas.microsoft.com/office/powerpoint/2010/main" val="218312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A347-B436-DE40-B726-820C992AA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66EB99-CD18-0940-873A-46FC8E5114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9A37E52-1FF4-454D-8904-C31089C9C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181B98-7A30-8F42-A34E-9C8DE10DBF5A}"/>
              </a:ext>
            </a:extLst>
          </p:cNvPr>
          <p:cNvSpPr>
            <a:spLocks noGrp="1"/>
          </p:cNvSpPr>
          <p:nvPr>
            <p:ph type="dt" sz="half" idx="10"/>
          </p:nvPr>
        </p:nvSpPr>
        <p:spPr/>
        <p:txBody>
          <a:bodyPr/>
          <a:lstStyle/>
          <a:p>
            <a:fld id="{C0618284-355E-DF45-AD75-EBD792E6C90A}" type="datetimeFigureOut">
              <a:rPr lang="en-US" smtClean="0"/>
              <a:t>7/26/19</a:t>
            </a:fld>
            <a:endParaRPr lang="en-US" dirty="0"/>
          </a:p>
        </p:txBody>
      </p:sp>
      <p:sp>
        <p:nvSpPr>
          <p:cNvPr id="6" name="Footer Placeholder 5">
            <a:extLst>
              <a:ext uri="{FF2B5EF4-FFF2-40B4-BE49-F238E27FC236}">
                <a16:creationId xmlns:a16="http://schemas.microsoft.com/office/drawing/2014/main" id="{01E047B3-03DB-2443-8632-650C361B54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FD4D31-96F9-7F40-83C0-CF18E204CAFE}"/>
              </a:ext>
            </a:extLst>
          </p:cNvPr>
          <p:cNvSpPr>
            <a:spLocks noGrp="1"/>
          </p:cNvSpPr>
          <p:nvPr>
            <p:ph type="sldNum" sz="quarter" idx="12"/>
          </p:nvPr>
        </p:nvSpPr>
        <p:spPr/>
        <p:txBody>
          <a:bodyPr/>
          <a:lstStyle/>
          <a:p>
            <a:fld id="{1EC4955B-4345-D84F-A229-1BA4C4B8BBED}" type="slidenum">
              <a:rPr lang="en-US" smtClean="0"/>
              <a:t>‹#›</a:t>
            </a:fld>
            <a:endParaRPr lang="en-US" dirty="0"/>
          </a:p>
        </p:txBody>
      </p:sp>
    </p:spTree>
    <p:extLst>
      <p:ext uri="{BB962C8B-B14F-4D97-AF65-F5344CB8AC3E}">
        <p14:creationId xmlns:p14="http://schemas.microsoft.com/office/powerpoint/2010/main" val="3514326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0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96116E-E01F-334D-800B-BC00DF8E7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ADC9CE-4B4E-5643-9CF3-44B4BA9731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C40A81-3BBD-3246-9BF7-86389DFC08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18284-355E-DF45-AD75-EBD792E6C90A}" type="datetimeFigureOut">
              <a:rPr lang="en-US" smtClean="0"/>
              <a:t>7/26/19</a:t>
            </a:fld>
            <a:endParaRPr lang="en-US" dirty="0"/>
          </a:p>
        </p:txBody>
      </p:sp>
      <p:sp>
        <p:nvSpPr>
          <p:cNvPr id="5" name="Footer Placeholder 4">
            <a:extLst>
              <a:ext uri="{FF2B5EF4-FFF2-40B4-BE49-F238E27FC236}">
                <a16:creationId xmlns:a16="http://schemas.microsoft.com/office/drawing/2014/main" id="{15CF6F2D-8B62-654B-ABD5-0533F74649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5A07E01-D218-C146-AA26-6EC4484218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C4955B-4345-D84F-A229-1BA4C4B8BBED}" type="slidenum">
              <a:rPr lang="en-US" smtClean="0"/>
              <a:t>‹#›</a:t>
            </a:fld>
            <a:endParaRPr lang="en-US" dirty="0"/>
          </a:p>
        </p:txBody>
      </p:sp>
    </p:spTree>
    <p:extLst>
      <p:ext uri="{BB962C8B-B14F-4D97-AF65-F5344CB8AC3E}">
        <p14:creationId xmlns:p14="http://schemas.microsoft.com/office/powerpoint/2010/main" val="3211797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wwa.org/wsovideoclip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1AF5F-3B3F-B640-B43F-F7711DFDC766}"/>
              </a:ext>
            </a:extLst>
          </p:cNvPr>
          <p:cNvSpPr>
            <a:spLocks noGrp="1"/>
          </p:cNvSpPr>
          <p:nvPr>
            <p:ph type="ctrTitle"/>
          </p:nvPr>
        </p:nvSpPr>
        <p:spPr>
          <a:xfrm>
            <a:off x="259644" y="747588"/>
            <a:ext cx="11181644" cy="1684894"/>
          </a:xfrm>
        </p:spPr>
        <p:txBody>
          <a:bodyPr>
            <a:normAutofit/>
          </a:bodyPr>
          <a:lstStyle/>
          <a:p>
            <a:r>
              <a:rPr lang="en-US" sz="6600" b="1" dirty="0"/>
              <a:t>CHAPTER 5</a:t>
            </a:r>
          </a:p>
        </p:txBody>
      </p:sp>
      <p:sp>
        <p:nvSpPr>
          <p:cNvPr id="3" name="Subtitle 2">
            <a:extLst>
              <a:ext uri="{FF2B5EF4-FFF2-40B4-BE49-F238E27FC236}">
                <a16:creationId xmlns:a16="http://schemas.microsoft.com/office/drawing/2014/main" id="{B16592DA-EC9D-244B-88CA-04FEC28EB178}"/>
              </a:ext>
            </a:extLst>
          </p:cNvPr>
          <p:cNvSpPr>
            <a:spLocks noGrp="1"/>
          </p:cNvSpPr>
          <p:nvPr>
            <p:ph type="subTitle" idx="1"/>
          </p:nvPr>
        </p:nvSpPr>
        <p:spPr>
          <a:xfrm>
            <a:off x="259644" y="4136408"/>
            <a:ext cx="8139289" cy="1655762"/>
          </a:xfrm>
        </p:spPr>
        <p:txBody>
          <a:bodyPr>
            <a:normAutofit/>
          </a:bodyPr>
          <a:lstStyle/>
          <a:p>
            <a:r>
              <a:rPr lang="en-US" sz="3600" b="1" dirty="0"/>
              <a:t>Groundwater Quality and Wells</a:t>
            </a:r>
          </a:p>
        </p:txBody>
      </p:sp>
      <p:pic>
        <p:nvPicPr>
          <p:cNvPr id="5" name="Picture 4">
            <a:extLst>
              <a:ext uri="{FF2B5EF4-FFF2-40B4-BE49-F238E27FC236}">
                <a16:creationId xmlns:a16="http://schemas.microsoft.com/office/drawing/2014/main" id="{377E4ABC-53A4-0642-8465-8034103F0335}"/>
              </a:ext>
            </a:extLst>
          </p:cNvPr>
          <p:cNvPicPr>
            <a:picLocks noChangeAspect="1"/>
          </p:cNvPicPr>
          <p:nvPr/>
        </p:nvPicPr>
        <p:blipFill>
          <a:blip r:embed="rId3"/>
          <a:stretch>
            <a:fillRect/>
          </a:stretch>
        </p:blipFill>
        <p:spPr>
          <a:xfrm>
            <a:off x="8551333" y="3287889"/>
            <a:ext cx="3352800" cy="3352800"/>
          </a:xfrm>
          <a:prstGeom prst="rect">
            <a:avLst/>
          </a:prstGeom>
        </p:spPr>
      </p:pic>
    </p:spTree>
    <p:extLst>
      <p:ext uri="{BB962C8B-B14F-4D97-AF65-F5344CB8AC3E}">
        <p14:creationId xmlns:p14="http://schemas.microsoft.com/office/powerpoint/2010/main" val="119805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4C07E-7914-DC4A-9F99-50A8244CF367}"/>
              </a:ext>
            </a:extLst>
          </p:cNvPr>
          <p:cNvSpPr>
            <a:spLocks noGrp="1"/>
          </p:cNvSpPr>
          <p:nvPr>
            <p:ph type="title"/>
          </p:nvPr>
        </p:nvSpPr>
        <p:spPr>
          <a:xfrm>
            <a:off x="838200" y="365126"/>
            <a:ext cx="10515600" cy="1068564"/>
          </a:xfrm>
        </p:spPr>
        <p:txBody>
          <a:bodyPr/>
          <a:lstStyle/>
          <a:p>
            <a:pPr algn="ctr"/>
            <a:r>
              <a:rPr lang="en-US" b="1"/>
              <a:t>Well Terms</a:t>
            </a:r>
          </a:p>
        </p:txBody>
      </p:sp>
      <p:sp>
        <p:nvSpPr>
          <p:cNvPr id="11" name="Content Placeholder 10">
            <a:extLst>
              <a:ext uri="{FF2B5EF4-FFF2-40B4-BE49-F238E27FC236}">
                <a16:creationId xmlns:a16="http://schemas.microsoft.com/office/drawing/2014/main" id="{BAD646B5-0401-6048-B10F-8CF31ADCB0FC}"/>
              </a:ext>
            </a:extLst>
          </p:cNvPr>
          <p:cNvSpPr>
            <a:spLocks noGrp="1"/>
          </p:cNvSpPr>
          <p:nvPr>
            <p:ph idx="1"/>
          </p:nvPr>
        </p:nvSpPr>
        <p:spPr>
          <a:xfrm>
            <a:off x="838200" y="1433690"/>
            <a:ext cx="10515600" cy="4351338"/>
          </a:xfrm>
        </p:spPr>
        <p:txBody>
          <a:bodyPr>
            <a:normAutofit lnSpcReduction="10000"/>
          </a:bodyPr>
          <a:lstStyle/>
          <a:p>
            <a:pPr>
              <a:spcBef>
                <a:spcPts val="600"/>
              </a:spcBef>
              <a:spcAft>
                <a:spcPts val="600"/>
              </a:spcAft>
            </a:pPr>
            <a:r>
              <a:rPr lang="en-US" dirty="0"/>
              <a:t>Well Yield: the rate at which a well can produce water over a long period of time in gallons per minute (</a:t>
            </a:r>
            <a:r>
              <a:rPr lang="en-US" dirty="0" err="1"/>
              <a:t>gpm</a:t>
            </a:r>
            <a:r>
              <a:rPr lang="en-US" dirty="0"/>
              <a:t>), gallons per hour (</a:t>
            </a:r>
            <a:r>
              <a:rPr lang="en-US" dirty="0" err="1"/>
              <a:t>gph</a:t>
            </a:r>
            <a:r>
              <a:rPr lang="en-US" dirty="0"/>
              <a:t>), or cubic feet per second (</a:t>
            </a:r>
            <a:r>
              <a:rPr lang="en-US" dirty="0" err="1"/>
              <a:t>cfs</a:t>
            </a:r>
            <a:r>
              <a:rPr lang="en-US" dirty="0"/>
              <a:t>)</a:t>
            </a:r>
          </a:p>
          <a:p>
            <a:pPr>
              <a:spcBef>
                <a:spcPts val="600"/>
              </a:spcBef>
              <a:spcAft>
                <a:spcPts val="600"/>
              </a:spcAft>
            </a:pPr>
            <a:r>
              <a:rPr lang="en-US" dirty="0"/>
              <a:t>Over pumping of aquifers can result in a loss of well yield over time – many aquifers in the United States have been over pumped and the water levels have declined in aquifers on a local or regional basis 	</a:t>
            </a:r>
          </a:p>
          <a:p>
            <a:pPr lvl="1">
              <a:spcBef>
                <a:spcPts val="600"/>
              </a:spcBef>
              <a:spcAft>
                <a:spcPts val="600"/>
              </a:spcAft>
            </a:pPr>
            <a:r>
              <a:rPr lang="en-US" dirty="0"/>
              <a:t>See Figure 5-6 on Page 126</a:t>
            </a:r>
          </a:p>
          <a:p>
            <a:pPr>
              <a:spcBef>
                <a:spcPts val="600"/>
              </a:spcBef>
              <a:spcAft>
                <a:spcPts val="600"/>
              </a:spcAft>
            </a:pPr>
            <a:r>
              <a:rPr lang="en-US" dirty="0"/>
              <a:t>Specific Capacity: a measure of well yield in </a:t>
            </a:r>
            <a:r>
              <a:rPr lang="en-US" dirty="0" err="1"/>
              <a:t>gpm</a:t>
            </a:r>
            <a:r>
              <a:rPr lang="en-US" dirty="0"/>
              <a:t> per foot of drawdown</a:t>
            </a:r>
          </a:p>
          <a:p>
            <a:pPr lvl="1">
              <a:spcBef>
                <a:spcPts val="600"/>
              </a:spcBef>
              <a:spcAft>
                <a:spcPts val="600"/>
              </a:spcAft>
            </a:pPr>
            <a:r>
              <a:rPr lang="en-US" dirty="0"/>
              <a:t>Example: 500 </a:t>
            </a:r>
            <a:r>
              <a:rPr lang="en-US" dirty="0" err="1"/>
              <a:t>gpm</a:t>
            </a:r>
            <a:r>
              <a:rPr lang="en-US" dirty="0"/>
              <a:t> </a:t>
            </a:r>
            <a:r>
              <a:rPr lang="en-US" sz="1800" dirty="0"/>
              <a:t>➗ </a:t>
            </a:r>
            <a:r>
              <a:rPr lang="en-US" dirty="0"/>
              <a:t>50 feet of drawdown = 10 </a:t>
            </a:r>
            <a:r>
              <a:rPr lang="en-US" dirty="0" err="1"/>
              <a:t>gpm</a:t>
            </a:r>
            <a:r>
              <a:rPr lang="en-US" dirty="0"/>
              <a:t>/foot</a:t>
            </a:r>
          </a:p>
        </p:txBody>
      </p:sp>
    </p:spTree>
    <p:extLst>
      <p:ext uri="{BB962C8B-B14F-4D97-AF65-F5344CB8AC3E}">
        <p14:creationId xmlns:p14="http://schemas.microsoft.com/office/powerpoint/2010/main" val="1108529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856-9D39-5E4C-81FC-14D03A21AE72}"/>
              </a:ext>
            </a:extLst>
          </p:cNvPr>
          <p:cNvSpPr>
            <a:spLocks noGrp="1"/>
          </p:cNvSpPr>
          <p:nvPr>
            <p:ph type="title"/>
          </p:nvPr>
        </p:nvSpPr>
        <p:spPr>
          <a:xfrm>
            <a:off x="654756" y="128058"/>
            <a:ext cx="10515600" cy="1012119"/>
          </a:xfrm>
        </p:spPr>
        <p:txBody>
          <a:bodyPr/>
          <a:lstStyle/>
          <a:p>
            <a:r>
              <a:rPr lang="en-US" b="1" dirty="0"/>
              <a:t>Types of Wells</a:t>
            </a:r>
          </a:p>
        </p:txBody>
      </p:sp>
      <p:sp>
        <p:nvSpPr>
          <p:cNvPr id="3" name="Content Placeholder 2">
            <a:extLst>
              <a:ext uri="{FF2B5EF4-FFF2-40B4-BE49-F238E27FC236}">
                <a16:creationId xmlns:a16="http://schemas.microsoft.com/office/drawing/2014/main" id="{1D471C4A-5BDB-B241-9CCB-56486093B22F}"/>
              </a:ext>
            </a:extLst>
          </p:cNvPr>
          <p:cNvSpPr>
            <a:spLocks noGrp="1"/>
          </p:cNvSpPr>
          <p:nvPr>
            <p:ph idx="1"/>
          </p:nvPr>
        </p:nvSpPr>
        <p:spPr>
          <a:xfrm>
            <a:off x="654756" y="1140177"/>
            <a:ext cx="4978400" cy="5170312"/>
          </a:xfrm>
        </p:spPr>
        <p:txBody>
          <a:bodyPr>
            <a:normAutofit fontScale="92500" lnSpcReduction="10000"/>
          </a:bodyPr>
          <a:lstStyle/>
          <a:p>
            <a:pPr marL="0" indent="0">
              <a:spcBef>
                <a:spcPts val="600"/>
              </a:spcBef>
              <a:spcAft>
                <a:spcPts val="600"/>
              </a:spcAft>
              <a:buNone/>
            </a:pPr>
            <a:r>
              <a:rPr lang="en-US" dirty="0"/>
              <a:t>Wells are classified by their method of construction:</a:t>
            </a:r>
          </a:p>
          <a:p>
            <a:pPr>
              <a:spcBef>
                <a:spcPts val="600"/>
              </a:spcBef>
              <a:spcAft>
                <a:spcPts val="600"/>
              </a:spcAft>
            </a:pPr>
            <a:r>
              <a:rPr lang="en-US" dirty="0"/>
              <a:t>Dug wells (Figure 5-7) </a:t>
            </a:r>
          </a:p>
          <a:p>
            <a:pPr lvl="1">
              <a:spcBef>
                <a:spcPts val="600"/>
              </a:spcBef>
              <a:spcAft>
                <a:spcPts val="600"/>
              </a:spcAft>
            </a:pPr>
            <a:r>
              <a:rPr lang="en-US" dirty="0"/>
              <a:t>Labor intensive, can be easily contaminated</a:t>
            </a:r>
          </a:p>
          <a:p>
            <a:pPr>
              <a:spcBef>
                <a:spcPts val="600"/>
              </a:spcBef>
              <a:spcAft>
                <a:spcPts val="600"/>
              </a:spcAft>
            </a:pPr>
            <a:r>
              <a:rPr lang="en-US" dirty="0"/>
              <a:t>Bored wells</a:t>
            </a:r>
          </a:p>
          <a:p>
            <a:pPr lvl="1">
              <a:spcBef>
                <a:spcPts val="600"/>
              </a:spcBef>
              <a:spcAft>
                <a:spcPts val="600"/>
              </a:spcAft>
            </a:pPr>
            <a:r>
              <a:rPr lang="en-US" dirty="0"/>
              <a:t>Drilled with an auger bit</a:t>
            </a:r>
          </a:p>
          <a:p>
            <a:pPr>
              <a:spcBef>
                <a:spcPts val="600"/>
              </a:spcBef>
              <a:spcAft>
                <a:spcPts val="600"/>
              </a:spcAft>
            </a:pPr>
            <a:r>
              <a:rPr lang="en-US" dirty="0"/>
              <a:t>Driven Wells </a:t>
            </a:r>
          </a:p>
          <a:p>
            <a:pPr>
              <a:spcBef>
                <a:spcPts val="600"/>
              </a:spcBef>
              <a:spcAft>
                <a:spcPts val="600"/>
              </a:spcAft>
            </a:pPr>
            <a:r>
              <a:rPr lang="en-US" dirty="0"/>
              <a:t>Jetted Wells</a:t>
            </a:r>
          </a:p>
          <a:p>
            <a:pPr lvl="1">
              <a:spcBef>
                <a:spcPts val="600"/>
              </a:spcBef>
              <a:spcAft>
                <a:spcPts val="600"/>
              </a:spcAft>
            </a:pPr>
            <a:r>
              <a:rPr lang="en-US" dirty="0"/>
              <a:t>Use high pressure water and a cutting knife, cased during excavation</a:t>
            </a:r>
          </a:p>
          <a:p>
            <a:pPr>
              <a:spcBef>
                <a:spcPts val="600"/>
              </a:spcBef>
              <a:spcAft>
                <a:spcPts val="600"/>
              </a:spcAft>
            </a:pPr>
            <a:r>
              <a:rPr lang="en-US" dirty="0"/>
              <a:t>Drilled Wells</a:t>
            </a:r>
          </a:p>
        </p:txBody>
      </p:sp>
      <p:sp>
        <p:nvSpPr>
          <p:cNvPr id="8" name="TextBox 7">
            <a:extLst>
              <a:ext uri="{FF2B5EF4-FFF2-40B4-BE49-F238E27FC236}">
                <a16:creationId xmlns:a16="http://schemas.microsoft.com/office/drawing/2014/main" id="{049AA974-937D-9F45-9DB5-1BBC0FD18C87}"/>
              </a:ext>
            </a:extLst>
          </p:cNvPr>
          <p:cNvSpPr txBox="1"/>
          <p:nvPr/>
        </p:nvSpPr>
        <p:spPr>
          <a:xfrm>
            <a:off x="7088027" y="5626121"/>
            <a:ext cx="3310746" cy="253916"/>
          </a:xfrm>
          <a:prstGeom prst="rect">
            <a:avLst/>
          </a:prstGeom>
          <a:noFill/>
        </p:spPr>
        <p:txBody>
          <a:bodyPr wrap="square" rtlCol="0">
            <a:spAutoFit/>
          </a:bodyPr>
          <a:lstStyle/>
          <a:p>
            <a:r>
              <a:rPr lang="en-US" sz="1050" dirty="0"/>
              <a:t>Copyright © 2016 the American Water Works Association</a:t>
            </a:r>
          </a:p>
        </p:txBody>
      </p:sp>
      <p:pic>
        <p:nvPicPr>
          <p:cNvPr id="6" name="Picture 5">
            <a:extLst>
              <a:ext uri="{FF2B5EF4-FFF2-40B4-BE49-F238E27FC236}">
                <a16:creationId xmlns:a16="http://schemas.microsoft.com/office/drawing/2014/main" id="{D69BE983-2712-6D4D-9BB5-2599E2C24D73}"/>
              </a:ext>
            </a:extLst>
          </p:cNvPr>
          <p:cNvPicPr>
            <a:picLocks noChangeAspect="1"/>
          </p:cNvPicPr>
          <p:nvPr/>
        </p:nvPicPr>
        <p:blipFill>
          <a:blip r:embed="rId3"/>
          <a:stretch>
            <a:fillRect/>
          </a:stretch>
        </p:blipFill>
        <p:spPr>
          <a:xfrm>
            <a:off x="5814563" y="1516965"/>
            <a:ext cx="5857673" cy="3969435"/>
          </a:xfrm>
          <a:prstGeom prst="rect">
            <a:avLst/>
          </a:prstGeom>
        </p:spPr>
      </p:pic>
    </p:spTree>
    <p:extLst>
      <p:ext uri="{BB962C8B-B14F-4D97-AF65-F5344CB8AC3E}">
        <p14:creationId xmlns:p14="http://schemas.microsoft.com/office/powerpoint/2010/main" val="2245250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856-9D39-5E4C-81FC-14D03A21AE72}"/>
              </a:ext>
            </a:extLst>
          </p:cNvPr>
          <p:cNvSpPr>
            <a:spLocks noGrp="1"/>
          </p:cNvSpPr>
          <p:nvPr>
            <p:ph type="title"/>
          </p:nvPr>
        </p:nvSpPr>
        <p:spPr>
          <a:xfrm>
            <a:off x="838200" y="365125"/>
            <a:ext cx="10515600" cy="1012119"/>
          </a:xfrm>
        </p:spPr>
        <p:txBody>
          <a:bodyPr/>
          <a:lstStyle/>
          <a:p>
            <a:r>
              <a:rPr lang="en-US" b="1" dirty="0"/>
              <a:t>Types of Wells</a:t>
            </a:r>
          </a:p>
        </p:txBody>
      </p:sp>
      <p:sp>
        <p:nvSpPr>
          <p:cNvPr id="3" name="Content Placeholder 2">
            <a:extLst>
              <a:ext uri="{FF2B5EF4-FFF2-40B4-BE49-F238E27FC236}">
                <a16:creationId xmlns:a16="http://schemas.microsoft.com/office/drawing/2014/main" id="{1D471C4A-5BDB-B241-9CCB-56486093B22F}"/>
              </a:ext>
            </a:extLst>
          </p:cNvPr>
          <p:cNvSpPr>
            <a:spLocks noGrp="1"/>
          </p:cNvSpPr>
          <p:nvPr>
            <p:ph idx="1"/>
          </p:nvPr>
        </p:nvSpPr>
        <p:spPr>
          <a:xfrm>
            <a:off x="838200" y="1516965"/>
            <a:ext cx="4411132" cy="4515556"/>
          </a:xfrm>
        </p:spPr>
        <p:txBody>
          <a:bodyPr>
            <a:normAutofit/>
          </a:bodyPr>
          <a:lstStyle/>
          <a:p>
            <a:pPr marL="0" indent="0">
              <a:spcBef>
                <a:spcPts val="600"/>
              </a:spcBef>
              <a:spcAft>
                <a:spcPts val="600"/>
              </a:spcAft>
              <a:buNone/>
            </a:pPr>
            <a:r>
              <a:rPr lang="en-US" dirty="0"/>
              <a:t>Driven wells are simple to install, but are limited to a maximum depth of about 30 to 40 feet</a:t>
            </a:r>
          </a:p>
          <a:p>
            <a:pPr marL="0" indent="0">
              <a:spcBef>
                <a:spcPts val="600"/>
              </a:spcBef>
              <a:spcAft>
                <a:spcPts val="600"/>
              </a:spcAft>
              <a:buNone/>
            </a:pPr>
            <a:r>
              <a:rPr lang="en-US" dirty="0"/>
              <a:t>Figure 5-8 shows various types of well points used in driven wells</a:t>
            </a:r>
          </a:p>
        </p:txBody>
      </p:sp>
      <p:sp>
        <p:nvSpPr>
          <p:cNvPr id="8" name="TextBox 7">
            <a:extLst>
              <a:ext uri="{FF2B5EF4-FFF2-40B4-BE49-F238E27FC236}">
                <a16:creationId xmlns:a16="http://schemas.microsoft.com/office/drawing/2014/main" id="{049AA974-937D-9F45-9DB5-1BBC0FD18C87}"/>
              </a:ext>
            </a:extLst>
          </p:cNvPr>
          <p:cNvSpPr txBox="1"/>
          <p:nvPr/>
        </p:nvSpPr>
        <p:spPr>
          <a:xfrm>
            <a:off x="7195819" y="5778605"/>
            <a:ext cx="3310746" cy="253916"/>
          </a:xfrm>
          <a:prstGeom prst="rect">
            <a:avLst/>
          </a:prstGeom>
          <a:noFill/>
        </p:spPr>
        <p:txBody>
          <a:bodyPr wrap="square" rtlCol="0">
            <a:spAutoFit/>
          </a:bodyPr>
          <a:lstStyle/>
          <a:p>
            <a:r>
              <a:rPr lang="en-US" sz="1050" dirty="0"/>
              <a:t>Copyright © 2016 the American Water Works Association</a:t>
            </a:r>
          </a:p>
        </p:txBody>
      </p:sp>
      <p:pic>
        <p:nvPicPr>
          <p:cNvPr id="5" name="Picture 4">
            <a:extLst>
              <a:ext uri="{FF2B5EF4-FFF2-40B4-BE49-F238E27FC236}">
                <a16:creationId xmlns:a16="http://schemas.microsoft.com/office/drawing/2014/main" id="{06A632DF-01EF-9D49-ADF3-88D09F254853}"/>
              </a:ext>
            </a:extLst>
          </p:cNvPr>
          <p:cNvPicPr>
            <a:picLocks noChangeAspect="1"/>
          </p:cNvPicPr>
          <p:nvPr/>
        </p:nvPicPr>
        <p:blipFill>
          <a:blip r:embed="rId3"/>
          <a:stretch>
            <a:fillRect/>
          </a:stretch>
        </p:blipFill>
        <p:spPr>
          <a:xfrm>
            <a:off x="6232876" y="587728"/>
            <a:ext cx="5236633" cy="5079248"/>
          </a:xfrm>
          <a:prstGeom prst="rect">
            <a:avLst/>
          </a:prstGeom>
        </p:spPr>
      </p:pic>
    </p:spTree>
    <p:extLst>
      <p:ext uri="{BB962C8B-B14F-4D97-AF65-F5344CB8AC3E}">
        <p14:creationId xmlns:p14="http://schemas.microsoft.com/office/powerpoint/2010/main" val="2983851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856-9D39-5E4C-81FC-14D03A21AE72}"/>
              </a:ext>
            </a:extLst>
          </p:cNvPr>
          <p:cNvSpPr>
            <a:spLocks noGrp="1"/>
          </p:cNvSpPr>
          <p:nvPr>
            <p:ph type="title"/>
          </p:nvPr>
        </p:nvSpPr>
        <p:spPr>
          <a:xfrm>
            <a:off x="838200" y="240947"/>
            <a:ext cx="4670778" cy="775053"/>
          </a:xfrm>
        </p:spPr>
        <p:txBody>
          <a:bodyPr/>
          <a:lstStyle/>
          <a:p>
            <a:r>
              <a:rPr lang="en-US" b="1" dirty="0"/>
              <a:t>Drilled Wells</a:t>
            </a:r>
          </a:p>
        </p:txBody>
      </p:sp>
      <p:sp>
        <p:nvSpPr>
          <p:cNvPr id="3" name="Content Placeholder 2">
            <a:extLst>
              <a:ext uri="{FF2B5EF4-FFF2-40B4-BE49-F238E27FC236}">
                <a16:creationId xmlns:a16="http://schemas.microsoft.com/office/drawing/2014/main" id="{1D471C4A-5BDB-B241-9CCB-56486093B22F}"/>
              </a:ext>
            </a:extLst>
          </p:cNvPr>
          <p:cNvSpPr>
            <a:spLocks noGrp="1"/>
          </p:cNvSpPr>
          <p:nvPr>
            <p:ph idx="1"/>
          </p:nvPr>
        </p:nvSpPr>
        <p:spPr>
          <a:xfrm>
            <a:off x="838200" y="1264356"/>
            <a:ext cx="5314244" cy="5136443"/>
          </a:xfrm>
        </p:spPr>
        <p:txBody>
          <a:bodyPr>
            <a:normAutofit fontScale="92500"/>
          </a:bodyPr>
          <a:lstStyle/>
          <a:p>
            <a:pPr marL="0" indent="0">
              <a:spcBef>
                <a:spcPts val="600"/>
              </a:spcBef>
              <a:spcAft>
                <a:spcPts val="600"/>
              </a:spcAft>
              <a:buNone/>
            </a:pPr>
            <a:r>
              <a:rPr lang="en-US" dirty="0"/>
              <a:t>Cable-Tool Method</a:t>
            </a:r>
          </a:p>
          <a:p>
            <a:pPr>
              <a:spcBef>
                <a:spcPts val="600"/>
              </a:spcBef>
              <a:spcAft>
                <a:spcPts val="600"/>
              </a:spcAft>
            </a:pPr>
            <a:r>
              <a:rPr lang="en-US" dirty="0"/>
              <a:t>Percussion method using a club-like chisel edge</a:t>
            </a:r>
          </a:p>
          <a:p>
            <a:pPr>
              <a:spcBef>
                <a:spcPts val="600"/>
              </a:spcBef>
              <a:spcAft>
                <a:spcPts val="600"/>
              </a:spcAft>
            </a:pPr>
            <a:r>
              <a:rPr lang="en-US" dirty="0"/>
              <a:t>After 3-6 feet is drilled, a bailer is used to remove the cuttings</a:t>
            </a:r>
          </a:p>
          <a:p>
            <a:pPr>
              <a:spcBef>
                <a:spcPts val="600"/>
              </a:spcBef>
              <a:spcAft>
                <a:spcPts val="600"/>
              </a:spcAft>
            </a:pPr>
            <a:r>
              <a:rPr lang="en-US" dirty="0"/>
              <a:t>The casing will be lowered into the drilled hole as the well is developed</a:t>
            </a:r>
          </a:p>
          <a:p>
            <a:pPr>
              <a:spcBef>
                <a:spcPts val="600"/>
              </a:spcBef>
              <a:spcAft>
                <a:spcPts val="600"/>
              </a:spcAft>
            </a:pPr>
            <a:r>
              <a:rPr lang="en-US" dirty="0"/>
              <a:t>A well screen is placed when the well is completed in sand and gravel (Figure 5-9) or an open-bottom hole can be used in bedrock (Figure 5-10)</a:t>
            </a:r>
          </a:p>
        </p:txBody>
      </p:sp>
      <p:sp>
        <p:nvSpPr>
          <p:cNvPr id="8" name="TextBox 7">
            <a:extLst>
              <a:ext uri="{FF2B5EF4-FFF2-40B4-BE49-F238E27FC236}">
                <a16:creationId xmlns:a16="http://schemas.microsoft.com/office/drawing/2014/main" id="{049AA974-937D-9F45-9DB5-1BBC0FD18C87}"/>
              </a:ext>
            </a:extLst>
          </p:cNvPr>
          <p:cNvSpPr txBox="1"/>
          <p:nvPr/>
        </p:nvSpPr>
        <p:spPr>
          <a:xfrm>
            <a:off x="7590930" y="6052319"/>
            <a:ext cx="3310746" cy="253916"/>
          </a:xfrm>
          <a:prstGeom prst="rect">
            <a:avLst/>
          </a:prstGeom>
          <a:noFill/>
        </p:spPr>
        <p:txBody>
          <a:bodyPr wrap="square" rtlCol="0">
            <a:spAutoFit/>
          </a:bodyPr>
          <a:lstStyle/>
          <a:p>
            <a:r>
              <a:rPr lang="en-US" sz="1050" dirty="0"/>
              <a:t>Copyright © 2016 the American Water Works Association</a:t>
            </a:r>
          </a:p>
        </p:txBody>
      </p:sp>
      <p:pic>
        <p:nvPicPr>
          <p:cNvPr id="6" name="Picture 5">
            <a:extLst>
              <a:ext uri="{FF2B5EF4-FFF2-40B4-BE49-F238E27FC236}">
                <a16:creationId xmlns:a16="http://schemas.microsoft.com/office/drawing/2014/main" id="{5E5B2209-6767-394C-A7B1-B90224871B4F}"/>
              </a:ext>
            </a:extLst>
          </p:cNvPr>
          <p:cNvPicPr>
            <a:picLocks noChangeAspect="1"/>
          </p:cNvPicPr>
          <p:nvPr/>
        </p:nvPicPr>
        <p:blipFill>
          <a:blip r:embed="rId3"/>
          <a:stretch>
            <a:fillRect/>
          </a:stretch>
        </p:blipFill>
        <p:spPr>
          <a:xfrm>
            <a:off x="6613605" y="855915"/>
            <a:ext cx="2443177" cy="5009885"/>
          </a:xfrm>
          <a:prstGeom prst="rect">
            <a:avLst/>
          </a:prstGeom>
        </p:spPr>
      </p:pic>
      <p:pic>
        <p:nvPicPr>
          <p:cNvPr id="9" name="Picture 8">
            <a:extLst>
              <a:ext uri="{FF2B5EF4-FFF2-40B4-BE49-F238E27FC236}">
                <a16:creationId xmlns:a16="http://schemas.microsoft.com/office/drawing/2014/main" id="{FA222879-0533-5747-AAC7-0D8DBB7EE1F0}"/>
              </a:ext>
            </a:extLst>
          </p:cNvPr>
          <p:cNvPicPr>
            <a:picLocks noChangeAspect="1"/>
          </p:cNvPicPr>
          <p:nvPr/>
        </p:nvPicPr>
        <p:blipFill>
          <a:blip r:embed="rId4"/>
          <a:stretch>
            <a:fillRect/>
          </a:stretch>
        </p:blipFill>
        <p:spPr>
          <a:xfrm>
            <a:off x="9517943" y="816152"/>
            <a:ext cx="2233789" cy="5009885"/>
          </a:xfrm>
          <a:prstGeom prst="rect">
            <a:avLst/>
          </a:prstGeom>
        </p:spPr>
      </p:pic>
    </p:spTree>
    <p:extLst>
      <p:ext uri="{BB962C8B-B14F-4D97-AF65-F5344CB8AC3E}">
        <p14:creationId xmlns:p14="http://schemas.microsoft.com/office/powerpoint/2010/main" val="842105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856-9D39-5E4C-81FC-14D03A21AE72}"/>
              </a:ext>
            </a:extLst>
          </p:cNvPr>
          <p:cNvSpPr>
            <a:spLocks noGrp="1"/>
          </p:cNvSpPr>
          <p:nvPr>
            <p:ph type="title"/>
          </p:nvPr>
        </p:nvSpPr>
        <p:spPr>
          <a:xfrm>
            <a:off x="838200" y="240947"/>
            <a:ext cx="4670778" cy="775053"/>
          </a:xfrm>
        </p:spPr>
        <p:txBody>
          <a:bodyPr/>
          <a:lstStyle/>
          <a:p>
            <a:r>
              <a:rPr lang="en-US" b="1" dirty="0"/>
              <a:t>Drilled Wells</a:t>
            </a:r>
          </a:p>
        </p:txBody>
      </p:sp>
      <p:sp>
        <p:nvSpPr>
          <p:cNvPr id="3" name="Content Placeholder 2">
            <a:extLst>
              <a:ext uri="{FF2B5EF4-FFF2-40B4-BE49-F238E27FC236}">
                <a16:creationId xmlns:a16="http://schemas.microsoft.com/office/drawing/2014/main" id="{1D471C4A-5BDB-B241-9CCB-56486093B22F}"/>
              </a:ext>
            </a:extLst>
          </p:cNvPr>
          <p:cNvSpPr>
            <a:spLocks noGrp="1"/>
          </p:cNvSpPr>
          <p:nvPr>
            <p:ph idx="1"/>
          </p:nvPr>
        </p:nvSpPr>
        <p:spPr>
          <a:xfrm>
            <a:off x="838199" y="1264356"/>
            <a:ext cx="5935133" cy="5136443"/>
          </a:xfrm>
        </p:spPr>
        <p:txBody>
          <a:bodyPr>
            <a:normAutofit lnSpcReduction="10000"/>
          </a:bodyPr>
          <a:lstStyle/>
          <a:p>
            <a:pPr marL="0" indent="0">
              <a:spcBef>
                <a:spcPts val="600"/>
              </a:spcBef>
              <a:spcAft>
                <a:spcPts val="600"/>
              </a:spcAft>
              <a:buNone/>
            </a:pPr>
            <a:r>
              <a:rPr lang="en-US" dirty="0"/>
              <a:t>Rotary Hydraulic Method</a:t>
            </a:r>
          </a:p>
          <a:p>
            <a:pPr>
              <a:spcBef>
                <a:spcPts val="600"/>
              </a:spcBef>
              <a:spcAft>
                <a:spcPts val="600"/>
              </a:spcAft>
            </a:pPr>
            <a:r>
              <a:rPr lang="en-US" dirty="0"/>
              <a:t>A cylinder-shaped bit is spun on the bottom of sections of drill pipe. After 3-6 feet is drilled, a bailer is used to remove the cuttings</a:t>
            </a:r>
          </a:p>
          <a:p>
            <a:pPr>
              <a:spcBef>
                <a:spcPts val="600"/>
              </a:spcBef>
              <a:spcAft>
                <a:spcPts val="600"/>
              </a:spcAft>
            </a:pPr>
            <a:r>
              <a:rPr lang="en-US" dirty="0"/>
              <a:t>Drilling fluid, usually a slurry of clay and water, is circulated during drilling to remove the cuttings (Figure 5-11)</a:t>
            </a:r>
          </a:p>
          <a:p>
            <a:pPr>
              <a:spcBef>
                <a:spcPts val="600"/>
              </a:spcBef>
              <a:spcAft>
                <a:spcPts val="600"/>
              </a:spcAft>
            </a:pPr>
            <a:r>
              <a:rPr lang="en-US" dirty="0"/>
              <a:t>The clay in the drilling fluid and the pressure of the pumped fluid helps to prevent cave-in of the well while it is being drilled</a:t>
            </a:r>
          </a:p>
        </p:txBody>
      </p:sp>
      <p:sp>
        <p:nvSpPr>
          <p:cNvPr id="8" name="TextBox 7">
            <a:extLst>
              <a:ext uri="{FF2B5EF4-FFF2-40B4-BE49-F238E27FC236}">
                <a16:creationId xmlns:a16="http://schemas.microsoft.com/office/drawing/2014/main" id="{049AA974-937D-9F45-9DB5-1BBC0FD18C87}"/>
              </a:ext>
            </a:extLst>
          </p:cNvPr>
          <p:cNvSpPr txBox="1"/>
          <p:nvPr/>
        </p:nvSpPr>
        <p:spPr>
          <a:xfrm>
            <a:off x="7692530" y="6273841"/>
            <a:ext cx="3310746" cy="253916"/>
          </a:xfrm>
          <a:prstGeom prst="rect">
            <a:avLst/>
          </a:prstGeom>
          <a:noFill/>
        </p:spPr>
        <p:txBody>
          <a:bodyPr wrap="square" rtlCol="0">
            <a:spAutoFit/>
          </a:bodyPr>
          <a:lstStyle/>
          <a:p>
            <a:r>
              <a:rPr lang="en-US" sz="1050" dirty="0"/>
              <a:t>Copyright © 2016 the American Water Works Association</a:t>
            </a:r>
          </a:p>
        </p:txBody>
      </p:sp>
      <p:pic>
        <p:nvPicPr>
          <p:cNvPr id="5" name="Picture 4">
            <a:extLst>
              <a:ext uri="{FF2B5EF4-FFF2-40B4-BE49-F238E27FC236}">
                <a16:creationId xmlns:a16="http://schemas.microsoft.com/office/drawing/2014/main" id="{DB9DD512-3B33-A949-91F4-EF8B151E7D84}"/>
              </a:ext>
            </a:extLst>
          </p:cNvPr>
          <p:cNvPicPr>
            <a:picLocks noChangeAspect="1"/>
          </p:cNvPicPr>
          <p:nvPr/>
        </p:nvPicPr>
        <p:blipFill>
          <a:blip r:embed="rId3"/>
          <a:stretch>
            <a:fillRect/>
          </a:stretch>
        </p:blipFill>
        <p:spPr>
          <a:xfrm>
            <a:off x="7897632" y="346251"/>
            <a:ext cx="2894546" cy="5849394"/>
          </a:xfrm>
          <a:prstGeom prst="rect">
            <a:avLst/>
          </a:prstGeom>
        </p:spPr>
      </p:pic>
    </p:spTree>
    <p:extLst>
      <p:ext uri="{BB962C8B-B14F-4D97-AF65-F5344CB8AC3E}">
        <p14:creationId xmlns:p14="http://schemas.microsoft.com/office/powerpoint/2010/main" val="414962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856-9D39-5E4C-81FC-14D03A21AE72}"/>
              </a:ext>
            </a:extLst>
          </p:cNvPr>
          <p:cNvSpPr>
            <a:spLocks noGrp="1"/>
          </p:cNvSpPr>
          <p:nvPr>
            <p:ph type="title"/>
          </p:nvPr>
        </p:nvSpPr>
        <p:spPr>
          <a:xfrm>
            <a:off x="838200" y="240947"/>
            <a:ext cx="4670778" cy="775053"/>
          </a:xfrm>
        </p:spPr>
        <p:txBody>
          <a:bodyPr/>
          <a:lstStyle/>
          <a:p>
            <a:r>
              <a:rPr lang="en-US" b="1" dirty="0"/>
              <a:t>Drilled Wells</a:t>
            </a:r>
          </a:p>
        </p:txBody>
      </p:sp>
      <p:sp>
        <p:nvSpPr>
          <p:cNvPr id="3" name="Content Placeholder 2">
            <a:extLst>
              <a:ext uri="{FF2B5EF4-FFF2-40B4-BE49-F238E27FC236}">
                <a16:creationId xmlns:a16="http://schemas.microsoft.com/office/drawing/2014/main" id="{1D471C4A-5BDB-B241-9CCB-56486093B22F}"/>
              </a:ext>
            </a:extLst>
          </p:cNvPr>
          <p:cNvSpPr>
            <a:spLocks noGrp="1"/>
          </p:cNvSpPr>
          <p:nvPr>
            <p:ph idx="1"/>
          </p:nvPr>
        </p:nvSpPr>
        <p:spPr>
          <a:xfrm>
            <a:off x="838199" y="1117600"/>
            <a:ext cx="10349090" cy="5418667"/>
          </a:xfrm>
        </p:spPr>
        <p:txBody>
          <a:bodyPr>
            <a:normAutofit/>
          </a:bodyPr>
          <a:lstStyle/>
          <a:p>
            <a:pPr marL="0" indent="0">
              <a:spcBef>
                <a:spcPts val="600"/>
              </a:spcBef>
              <a:spcAft>
                <a:spcPts val="600"/>
              </a:spcAft>
              <a:buNone/>
            </a:pPr>
            <a:r>
              <a:rPr lang="en-US" dirty="0"/>
              <a:t>Reverse-Circulation Rotary Method</a:t>
            </a:r>
          </a:p>
          <a:p>
            <a:pPr>
              <a:spcBef>
                <a:spcPts val="600"/>
              </a:spcBef>
              <a:spcAft>
                <a:spcPts val="600"/>
              </a:spcAft>
            </a:pPr>
            <a:r>
              <a:rPr lang="en-US" dirty="0"/>
              <a:t>High pressure water is circulated to remove the cuttings in the opposite direction that occurs in rotary hydraulic drilling </a:t>
            </a:r>
          </a:p>
          <a:p>
            <a:pPr>
              <a:spcBef>
                <a:spcPts val="600"/>
              </a:spcBef>
              <a:spcAft>
                <a:spcPts val="600"/>
              </a:spcAft>
            </a:pPr>
            <a:r>
              <a:rPr lang="en-US" dirty="0"/>
              <a:t>Useful for aquifers that would plug if clay was used in the fluid</a:t>
            </a:r>
          </a:p>
          <a:p>
            <a:pPr marL="0" indent="0">
              <a:spcBef>
                <a:spcPts val="600"/>
              </a:spcBef>
              <a:spcAft>
                <a:spcPts val="600"/>
              </a:spcAft>
              <a:buNone/>
            </a:pPr>
            <a:r>
              <a:rPr lang="en-US" dirty="0"/>
              <a:t>California Method</a:t>
            </a:r>
          </a:p>
          <a:p>
            <a:pPr>
              <a:spcBef>
                <a:spcPts val="600"/>
              </a:spcBef>
              <a:spcAft>
                <a:spcPts val="600"/>
              </a:spcAft>
            </a:pPr>
            <a:r>
              <a:rPr lang="en-US" dirty="0"/>
              <a:t>A bit and bailer is used to dig into unconsolidated materials, and sheet metal is used to case the well while it is being drilled</a:t>
            </a:r>
          </a:p>
          <a:p>
            <a:pPr marL="0" indent="0">
              <a:spcBef>
                <a:spcPts val="600"/>
              </a:spcBef>
              <a:spcAft>
                <a:spcPts val="600"/>
              </a:spcAft>
              <a:buNone/>
            </a:pPr>
            <a:r>
              <a:rPr lang="en-US" dirty="0"/>
              <a:t>Rotary Air Method</a:t>
            </a:r>
          </a:p>
          <a:p>
            <a:pPr>
              <a:spcBef>
                <a:spcPts val="600"/>
              </a:spcBef>
              <a:spcAft>
                <a:spcPts val="600"/>
              </a:spcAft>
            </a:pPr>
            <a:r>
              <a:rPr lang="en-US" dirty="0"/>
              <a:t>Similar to rotary hydraulic method, but compressed air is used to remove the cuttings</a:t>
            </a:r>
          </a:p>
          <a:p>
            <a:pPr>
              <a:spcBef>
                <a:spcPts val="600"/>
              </a:spcBef>
              <a:spcAft>
                <a:spcPts val="600"/>
              </a:spcAft>
            </a:pPr>
            <a:r>
              <a:rPr lang="en-US" dirty="0"/>
              <a:t>This method is only used in stable bedrock</a:t>
            </a:r>
          </a:p>
        </p:txBody>
      </p:sp>
    </p:spTree>
    <p:extLst>
      <p:ext uri="{BB962C8B-B14F-4D97-AF65-F5344CB8AC3E}">
        <p14:creationId xmlns:p14="http://schemas.microsoft.com/office/powerpoint/2010/main" val="1049107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856-9D39-5E4C-81FC-14D03A21AE72}"/>
              </a:ext>
            </a:extLst>
          </p:cNvPr>
          <p:cNvSpPr>
            <a:spLocks noGrp="1"/>
          </p:cNvSpPr>
          <p:nvPr>
            <p:ph type="title"/>
          </p:nvPr>
        </p:nvSpPr>
        <p:spPr>
          <a:xfrm>
            <a:off x="838200" y="240947"/>
            <a:ext cx="4670778" cy="775053"/>
          </a:xfrm>
        </p:spPr>
        <p:txBody>
          <a:bodyPr/>
          <a:lstStyle/>
          <a:p>
            <a:r>
              <a:rPr lang="en-US" b="1" dirty="0"/>
              <a:t>Drilled Wells</a:t>
            </a:r>
          </a:p>
        </p:txBody>
      </p:sp>
      <p:sp>
        <p:nvSpPr>
          <p:cNvPr id="3" name="Content Placeholder 2">
            <a:extLst>
              <a:ext uri="{FF2B5EF4-FFF2-40B4-BE49-F238E27FC236}">
                <a16:creationId xmlns:a16="http://schemas.microsoft.com/office/drawing/2014/main" id="{1D471C4A-5BDB-B241-9CCB-56486093B22F}"/>
              </a:ext>
            </a:extLst>
          </p:cNvPr>
          <p:cNvSpPr>
            <a:spLocks noGrp="1"/>
          </p:cNvSpPr>
          <p:nvPr>
            <p:ph idx="1"/>
          </p:nvPr>
        </p:nvSpPr>
        <p:spPr>
          <a:xfrm>
            <a:off x="838200" y="1275645"/>
            <a:ext cx="5935133" cy="5136443"/>
          </a:xfrm>
        </p:spPr>
        <p:txBody>
          <a:bodyPr>
            <a:normAutofit/>
          </a:bodyPr>
          <a:lstStyle/>
          <a:p>
            <a:pPr marL="0" indent="0">
              <a:spcBef>
                <a:spcPts val="600"/>
              </a:spcBef>
              <a:spcAft>
                <a:spcPts val="600"/>
              </a:spcAft>
              <a:buNone/>
            </a:pPr>
            <a:r>
              <a:rPr lang="en-US" dirty="0"/>
              <a:t>Down-the-Hole Hammer Method</a:t>
            </a:r>
          </a:p>
          <a:p>
            <a:pPr>
              <a:spcBef>
                <a:spcPts val="600"/>
              </a:spcBef>
              <a:spcAft>
                <a:spcPts val="600"/>
              </a:spcAft>
            </a:pPr>
            <a:r>
              <a:rPr lang="en-US" dirty="0"/>
              <a:t>A pneumatic hammer is used in this method to drill wells into rock</a:t>
            </a:r>
          </a:p>
          <a:p>
            <a:pPr>
              <a:spcBef>
                <a:spcPts val="600"/>
              </a:spcBef>
              <a:spcAft>
                <a:spcPts val="600"/>
              </a:spcAft>
            </a:pPr>
            <a:r>
              <a:rPr lang="en-US" dirty="0"/>
              <a:t>Compressed air is used to operate the hammer and to remove the cuttings</a:t>
            </a:r>
          </a:p>
          <a:p>
            <a:pPr>
              <a:spcBef>
                <a:spcPts val="600"/>
              </a:spcBef>
              <a:spcAft>
                <a:spcPts val="600"/>
              </a:spcAft>
            </a:pPr>
            <a:r>
              <a:rPr lang="en-US" dirty="0"/>
              <a:t>This is often the fastest method of drilling a well (Figure 5-12)</a:t>
            </a:r>
          </a:p>
        </p:txBody>
      </p:sp>
      <p:sp>
        <p:nvSpPr>
          <p:cNvPr id="8" name="TextBox 7">
            <a:extLst>
              <a:ext uri="{FF2B5EF4-FFF2-40B4-BE49-F238E27FC236}">
                <a16:creationId xmlns:a16="http://schemas.microsoft.com/office/drawing/2014/main" id="{049AA974-937D-9F45-9DB5-1BBC0FD18C87}"/>
              </a:ext>
            </a:extLst>
          </p:cNvPr>
          <p:cNvSpPr txBox="1"/>
          <p:nvPr/>
        </p:nvSpPr>
        <p:spPr>
          <a:xfrm>
            <a:off x="7692529" y="5709397"/>
            <a:ext cx="3310746" cy="253916"/>
          </a:xfrm>
          <a:prstGeom prst="rect">
            <a:avLst/>
          </a:prstGeom>
          <a:noFill/>
        </p:spPr>
        <p:txBody>
          <a:bodyPr wrap="square" rtlCol="0">
            <a:spAutoFit/>
          </a:bodyPr>
          <a:lstStyle/>
          <a:p>
            <a:r>
              <a:rPr lang="en-US" sz="1050" dirty="0"/>
              <a:t>Copyright © 2016 the American Water Works Association</a:t>
            </a:r>
          </a:p>
        </p:txBody>
      </p:sp>
      <p:pic>
        <p:nvPicPr>
          <p:cNvPr id="6" name="Picture 5">
            <a:extLst>
              <a:ext uri="{FF2B5EF4-FFF2-40B4-BE49-F238E27FC236}">
                <a16:creationId xmlns:a16="http://schemas.microsoft.com/office/drawing/2014/main" id="{0D921F7B-2B1E-8B42-8A99-FDE791244B2E}"/>
              </a:ext>
            </a:extLst>
          </p:cNvPr>
          <p:cNvPicPr>
            <a:picLocks noChangeAspect="1"/>
          </p:cNvPicPr>
          <p:nvPr/>
        </p:nvPicPr>
        <p:blipFill>
          <a:blip r:embed="rId3"/>
          <a:stretch>
            <a:fillRect/>
          </a:stretch>
        </p:blipFill>
        <p:spPr>
          <a:xfrm>
            <a:off x="6930533" y="1264356"/>
            <a:ext cx="4834739" cy="4320117"/>
          </a:xfrm>
          <a:prstGeom prst="rect">
            <a:avLst/>
          </a:prstGeom>
        </p:spPr>
      </p:pic>
    </p:spTree>
    <p:extLst>
      <p:ext uri="{BB962C8B-B14F-4D97-AF65-F5344CB8AC3E}">
        <p14:creationId xmlns:p14="http://schemas.microsoft.com/office/powerpoint/2010/main" val="1889284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856-9D39-5E4C-81FC-14D03A21AE72}"/>
              </a:ext>
            </a:extLst>
          </p:cNvPr>
          <p:cNvSpPr>
            <a:spLocks noGrp="1"/>
          </p:cNvSpPr>
          <p:nvPr>
            <p:ph type="title"/>
          </p:nvPr>
        </p:nvSpPr>
        <p:spPr>
          <a:xfrm>
            <a:off x="691444" y="192027"/>
            <a:ext cx="10515600" cy="1012119"/>
          </a:xfrm>
        </p:spPr>
        <p:txBody>
          <a:bodyPr/>
          <a:lstStyle/>
          <a:p>
            <a:r>
              <a:rPr lang="en-US" b="1" dirty="0"/>
              <a:t>Special Types of Wells</a:t>
            </a:r>
          </a:p>
        </p:txBody>
      </p:sp>
      <p:sp>
        <p:nvSpPr>
          <p:cNvPr id="8" name="TextBox 7">
            <a:extLst>
              <a:ext uri="{FF2B5EF4-FFF2-40B4-BE49-F238E27FC236}">
                <a16:creationId xmlns:a16="http://schemas.microsoft.com/office/drawing/2014/main" id="{049AA974-937D-9F45-9DB5-1BBC0FD18C87}"/>
              </a:ext>
            </a:extLst>
          </p:cNvPr>
          <p:cNvSpPr txBox="1"/>
          <p:nvPr/>
        </p:nvSpPr>
        <p:spPr>
          <a:xfrm>
            <a:off x="7181718" y="5359326"/>
            <a:ext cx="3310746" cy="253916"/>
          </a:xfrm>
          <a:prstGeom prst="rect">
            <a:avLst/>
          </a:prstGeom>
          <a:noFill/>
        </p:spPr>
        <p:txBody>
          <a:bodyPr wrap="square" rtlCol="0">
            <a:spAutoFit/>
          </a:bodyPr>
          <a:lstStyle/>
          <a:p>
            <a:r>
              <a:rPr lang="en-US" sz="1050" dirty="0"/>
              <a:t>Copyright © 2016 the American Water Works Association</a:t>
            </a:r>
          </a:p>
        </p:txBody>
      </p:sp>
      <p:sp>
        <p:nvSpPr>
          <p:cNvPr id="3" name="Content Placeholder 2">
            <a:extLst>
              <a:ext uri="{FF2B5EF4-FFF2-40B4-BE49-F238E27FC236}">
                <a16:creationId xmlns:a16="http://schemas.microsoft.com/office/drawing/2014/main" id="{1D471C4A-5BDB-B241-9CCB-56486093B22F}"/>
              </a:ext>
            </a:extLst>
          </p:cNvPr>
          <p:cNvSpPr>
            <a:spLocks noGrp="1"/>
          </p:cNvSpPr>
          <p:nvPr>
            <p:ph idx="1"/>
          </p:nvPr>
        </p:nvSpPr>
        <p:spPr>
          <a:xfrm>
            <a:off x="601364" y="1316917"/>
            <a:ext cx="5031792" cy="4937128"/>
          </a:xfrm>
        </p:spPr>
        <p:txBody>
          <a:bodyPr>
            <a:normAutofit/>
          </a:bodyPr>
          <a:lstStyle/>
          <a:p>
            <a:pPr marL="0" indent="0">
              <a:spcBef>
                <a:spcPts val="600"/>
              </a:spcBef>
              <a:spcAft>
                <a:spcPts val="600"/>
              </a:spcAft>
              <a:buNone/>
            </a:pPr>
            <a:r>
              <a:rPr lang="en-US" dirty="0"/>
              <a:t>Radial Wells are commonly constructed near the shore of a lake or river from high-yield aquifers (Figure 5-13)</a:t>
            </a:r>
          </a:p>
          <a:p>
            <a:pPr>
              <a:spcBef>
                <a:spcPts val="600"/>
              </a:spcBef>
              <a:spcAft>
                <a:spcPts val="600"/>
              </a:spcAft>
            </a:pPr>
            <a:r>
              <a:rPr lang="en-US" dirty="0"/>
              <a:t>The central vertical caisson is installed first, then horizontal wells are drilled into the aquifer through the caisson walls</a:t>
            </a:r>
          </a:p>
          <a:p>
            <a:pPr marL="0" indent="0">
              <a:spcBef>
                <a:spcPts val="600"/>
              </a:spcBef>
              <a:spcAft>
                <a:spcPts val="600"/>
              </a:spcAft>
              <a:buNone/>
            </a:pPr>
            <a:r>
              <a:rPr lang="en-US" dirty="0"/>
              <a:t>Bedrock Wells are installed in fractured, porous bedrock rather than from a saturated aquifer</a:t>
            </a:r>
          </a:p>
        </p:txBody>
      </p:sp>
      <p:pic>
        <p:nvPicPr>
          <p:cNvPr id="6" name="Picture 5">
            <a:extLst>
              <a:ext uri="{FF2B5EF4-FFF2-40B4-BE49-F238E27FC236}">
                <a16:creationId xmlns:a16="http://schemas.microsoft.com/office/drawing/2014/main" id="{9C21157F-E543-0440-99B7-94C076AD0A3E}"/>
              </a:ext>
            </a:extLst>
          </p:cNvPr>
          <p:cNvPicPr>
            <a:picLocks noChangeAspect="1"/>
          </p:cNvPicPr>
          <p:nvPr/>
        </p:nvPicPr>
        <p:blipFill>
          <a:blip r:embed="rId3"/>
          <a:stretch>
            <a:fillRect/>
          </a:stretch>
        </p:blipFill>
        <p:spPr>
          <a:xfrm>
            <a:off x="5922449" y="1497540"/>
            <a:ext cx="5829285" cy="3695350"/>
          </a:xfrm>
          <a:prstGeom prst="rect">
            <a:avLst/>
          </a:prstGeom>
        </p:spPr>
      </p:pic>
    </p:spTree>
    <p:extLst>
      <p:ext uri="{BB962C8B-B14F-4D97-AF65-F5344CB8AC3E}">
        <p14:creationId xmlns:p14="http://schemas.microsoft.com/office/powerpoint/2010/main" val="1999230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856-9D39-5E4C-81FC-14D03A21AE72}"/>
              </a:ext>
            </a:extLst>
          </p:cNvPr>
          <p:cNvSpPr>
            <a:spLocks noGrp="1"/>
          </p:cNvSpPr>
          <p:nvPr>
            <p:ph type="title"/>
          </p:nvPr>
        </p:nvSpPr>
        <p:spPr/>
        <p:txBody>
          <a:bodyPr/>
          <a:lstStyle/>
          <a:p>
            <a:r>
              <a:rPr lang="en-US" b="1" dirty="0"/>
              <a:t>Well Construction Procedures</a:t>
            </a:r>
          </a:p>
        </p:txBody>
      </p:sp>
      <p:sp>
        <p:nvSpPr>
          <p:cNvPr id="3" name="Content Placeholder 2">
            <a:extLst>
              <a:ext uri="{FF2B5EF4-FFF2-40B4-BE49-F238E27FC236}">
                <a16:creationId xmlns:a16="http://schemas.microsoft.com/office/drawing/2014/main" id="{1D471C4A-5BDB-B241-9CCB-56486093B22F}"/>
              </a:ext>
            </a:extLst>
          </p:cNvPr>
          <p:cNvSpPr>
            <a:spLocks noGrp="1"/>
          </p:cNvSpPr>
          <p:nvPr>
            <p:ph idx="1"/>
          </p:nvPr>
        </p:nvSpPr>
        <p:spPr>
          <a:xfrm>
            <a:off x="838200" y="1825625"/>
            <a:ext cx="6725356" cy="4351338"/>
          </a:xfrm>
        </p:spPr>
        <p:txBody>
          <a:bodyPr>
            <a:normAutofit/>
          </a:bodyPr>
          <a:lstStyle/>
          <a:p>
            <a:pPr marL="0" indent="0">
              <a:spcBef>
                <a:spcPts val="600"/>
              </a:spcBef>
              <a:spcAft>
                <a:spcPts val="600"/>
              </a:spcAft>
              <a:buNone/>
            </a:pPr>
            <a:r>
              <a:rPr lang="en-US" b="1" dirty="0"/>
              <a:t>Well Components</a:t>
            </a:r>
          </a:p>
          <a:p>
            <a:pPr>
              <a:spcBef>
                <a:spcPts val="600"/>
              </a:spcBef>
              <a:spcAft>
                <a:spcPts val="600"/>
              </a:spcAft>
            </a:pPr>
            <a:r>
              <a:rPr lang="en-US" dirty="0"/>
              <a:t>Well Casings</a:t>
            </a:r>
          </a:p>
          <a:p>
            <a:pPr lvl="1">
              <a:spcBef>
                <a:spcPts val="600"/>
              </a:spcBef>
              <a:spcAft>
                <a:spcPts val="600"/>
              </a:spcAft>
            </a:pPr>
            <a:r>
              <a:rPr lang="en-US" dirty="0"/>
              <a:t>Usually made of steel, plastic, or fiberglass</a:t>
            </a:r>
          </a:p>
          <a:p>
            <a:pPr lvl="1">
              <a:spcBef>
                <a:spcPts val="600"/>
              </a:spcBef>
              <a:spcAft>
                <a:spcPts val="600"/>
              </a:spcAft>
            </a:pPr>
            <a:r>
              <a:rPr lang="en-US" dirty="0"/>
              <a:t>Lines the hole from the surface to the aquifer to prevent cave ins  </a:t>
            </a:r>
          </a:p>
          <a:p>
            <a:pPr>
              <a:spcBef>
                <a:spcPts val="600"/>
              </a:spcBef>
              <a:spcAft>
                <a:spcPts val="600"/>
              </a:spcAft>
            </a:pPr>
            <a:r>
              <a:rPr lang="en-US" dirty="0"/>
              <a:t>Gravel Pack</a:t>
            </a:r>
          </a:p>
          <a:p>
            <a:pPr>
              <a:spcBef>
                <a:spcPts val="600"/>
              </a:spcBef>
              <a:spcAft>
                <a:spcPts val="600"/>
              </a:spcAft>
            </a:pPr>
            <a:r>
              <a:rPr lang="en-US" dirty="0"/>
              <a:t>Well Screens </a:t>
            </a:r>
          </a:p>
          <a:p>
            <a:pPr>
              <a:spcBef>
                <a:spcPts val="600"/>
              </a:spcBef>
              <a:spcAft>
                <a:spcPts val="600"/>
              </a:spcAft>
            </a:pPr>
            <a:r>
              <a:rPr lang="en-US" dirty="0"/>
              <a:t>Grouting</a:t>
            </a:r>
          </a:p>
        </p:txBody>
      </p:sp>
      <p:pic>
        <p:nvPicPr>
          <p:cNvPr id="5" name="Picture 4">
            <a:extLst>
              <a:ext uri="{FF2B5EF4-FFF2-40B4-BE49-F238E27FC236}">
                <a16:creationId xmlns:a16="http://schemas.microsoft.com/office/drawing/2014/main" id="{FF003D6C-E666-EC49-87AA-B361D72F74AC}"/>
              </a:ext>
            </a:extLst>
          </p:cNvPr>
          <p:cNvPicPr>
            <a:picLocks noChangeAspect="1"/>
          </p:cNvPicPr>
          <p:nvPr/>
        </p:nvPicPr>
        <p:blipFill>
          <a:blip r:embed="rId3"/>
          <a:stretch>
            <a:fillRect/>
          </a:stretch>
        </p:blipFill>
        <p:spPr>
          <a:xfrm>
            <a:off x="8288245" y="1503363"/>
            <a:ext cx="3420533" cy="4560711"/>
          </a:xfrm>
          <a:prstGeom prst="rect">
            <a:avLst/>
          </a:prstGeom>
        </p:spPr>
      </p:pic>
      <p:sp>
        <p:nvSpPr>
          <p:cNvPr id="7" name="TextBox 6">
            <a:extLst>
              <a:ext uri="{FF2B5EF4-FFF2-40B4-BE49-F238E27FC236}">
                <a16:creationId xmlns:a16="http://schemas.microsoft.com/office/drawing/2014/main" id="{72DC70CA-D4A6-C948-A4A2-FD0572BCD4C6}"/>
              </a:ext>
            </a:extLst>
          </p:cNvPr>
          <p:cNvSpPr txBox="1"/>
          <p:nvPr/>
        </p:nvSpPr>
        <p:spPr>
          <a:xfrm>
            <a:off x="8084653" y="6176963"/>
            <a:ext cx="3827715" cy="369332"/>
          </a:xfrm>
          <a:prstGeom prst="rect">
            <a:avLst/>
          </a:prstGeom>
          <a:noFill/>
        </p:spPr>
        <p:txBody>
          <a:bodyPr wrap="none" rtlCol="0">
            <a:spAutoFit/>
          </a:bodyPr>
          <a:lstStyle/>
          <a:p>
            <a:r>
              <a:rPr lang="en-US" b="1" dirty="0"/>
              <a:t>An Interior Alaskan Groundwater Well</a:t>
            </a:r>
          </a:p>
        </p:txBody>
      </p:sp>
    </p:spTree>
    <p:extLst>
      <p:ext uri="{BB962C8B-B14F-4D97-AF65-F5344CB8AC3E}">
        <p14:creationId xmlns:p14="http://schemas.microsoft.com/office/powerpoint/2010/main" val="3300336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856-9D39-5E4C-81FC-14D03A21AE72}"/>
              </a:ext>
            </a:extLst>
          </p:cNvPr>
          <p:cNvSpPr>
            <a:spLocks noGrp="1"/>
          </p:cNvSpPr>
          <p:nvPr>
            <p:ph type="title"/>
          </p:nvPr>
        </p:nvSpPr>
        <p:spPr>
          <a:xfrm>
            <a:off x="578556" y="218368"/>
            <a:ext cx="8813800" cy="673453"/>
          </a:xfrm>
        </p:spPr>
        <p:txBody>
          <a:bodyPr>
            <a:normAutofit fontScale="90000"/>
          </a:bodyPr>
          <a:lstStyle/>
          <a:p>
            <a:r>
              <a:rPr lang="en-US" b="1" dirty="0"/>
              <a:t>Well Construction Procedures</a:t>
            </a:r>
          </a:p>
        </p:txBody>
      </p:sp>
      <p:sp>
        <p:nvSpPr>
          <p:cNvPr id="3" name="Content Placeholder 2">
            <a:extLst>
              <a:ext uri="{FF2B5EF4-FFF2-40B4-BE49-F238E27FC236}">
                <a16:creationId xmlns:a16="http://schemas.microsoft.com/office/drawing/2014/main" id="{1D471C4A-5BDB-B241-9CCB-56486093B22F}"/>
              </a:ext>
            </a:extLst>
          </p:cNvPr>
          <p:cNvSpPr>
            <a:spLocks noGrp="1"/>
          </p:cNvSpPr>
          <p:nvPr>
            <p:ph idx="1"/>
          </p:nvPr>
        </p:nvSpPr>
        <p:spPr>
          <a:xfrm>
            <a:off x="578556" y="1140176"/>
            <a:ext cx="4862689" cy="5463823"/>
          </a:xfrm>
        </p:spPr>
        <p:txBody>
          <a:bodyPr>
            <a:normAutofit/>
          </a:bodyPr>
          <a:lstStyle/>
          <a:p>
            <a:pPr marL="0" indent="0">
              <a:spcBef>
                <a:spcPts val="600"/>
              </a:spcBef>
              <a:spcAft>
                <a:spcPts val="600"/>
              </a:spcAft>
              <a:buNone/>
            </a:pPr>
            <a:r>
              <a:rPr lang="en-US" b="1" dirty="0"/>
              <a:t>Gravel Pack</a:t>
            </a:r>
          </a:p>
          <a:p>
            <a:pPr>
              <a:spcBef>
                <a:spcPts val="600"/>
              </a:spcBef>
              <a:spcAft>
                <a:spcPts val="600"/>
              </a:spcAft>
            </a:pPr>
            <a:r>
              <a:rPr lang="en-US" dirty="0"/>
              <a:t>Used in aquifers comprised of fine sand and other small uniform particle-size material</a:t>
            </a:r>
          </a:p>
          <a:p>
            <a:pPr>
              <a:spcBef>
                <a:spcPts val="600"/>
              </a:spcBef>
              <a:spcAft>
                <a:spcPts val="600"/>
              </a:spcAft>
            </a:pPr>
            <a:r>
              <a:rPr lang="en-US" dirty="0"/>
              <a:t>Figure 5-14 shows how the gravel is set in place – inside a larger casing that is raised to the level of the screen once the gravel has been added</a:t>
            </a:r>
          </a:p>
          <a:p>
            <a:pPr>
              <a:spcBef>
                <a:spcPts val="600"/>
              </a:spcBef>
              <a:spcAft>
                <a:spcPts val="600"/>
              </a:spcAft>
            </a:pPr>
            <a:r>
              <a:rPr lang="en-US" dirty="0"/>
              <a:t>The size of the gravel is engineered to retain the size of sand in the aquifer</a:t>
            </a:r>
          </a:p>
        </p:txBody>
      </p:sp>
      <p:pic>
        <p:nvPicPr>
          <p:cNvPr id="6" name="Picture 5">
            <a:extLst>
              <a:ext uri="{FF2B5EF4-FFF2-40B4-BE49-F238E27FC236}">
                <a16:creationId xmlns:a16="http://schemas.microsoft.com/office/drawing/2014/main" id="{6C32D994-C0A3-324F-8171-D9E4994017F1}"/>
              </a:ext>
            </a:extLst>
          </p:cNvPr>
          <p:cNvPicPr>
            <a:picLocks noChangeAspect="1"/>
          </p:cNvPicPr>
          <p:nvPr/>
        </p:nvPicPr>
        <p:blipFill>
          <a:blip r:embed="rId3"/>
          <a:stretch>
            <a:fillRect/>
          </a:stretch>
        </p:blipFill>
        <p:spPr>
          <a:xfrm>
            <a:off x="6073354" y="891821"/>
            <a:ext cx="5839013" cy="5104695"/>
          </a:xfrm>
          <a:prstGeom prst="rect">
            <a:avLst/>
          </a:prstGeom>
        </p:spPr>
      </p:pic>
      <p:sp>
        <p:nvSpPr>
          <p:cNvPr id="8" name="TextBox 7">
            <a:extLst>
              <a:ext uri="{FF2B5EF4-FFF2-40B4-BE49-F238E27FC236}">
                <a16:creationId xmlns:a16="http://schemas.microsoft.com/office/drawing/2014/main" id="{BB22D913-7D7D-E943-AEAE-71A54B5525A0}"/>
              </a:ext>
            </a:extLst>
          </p:cNvPr>
          <p:cNvSpPr txBox="1"/>
          <p:nvPr/>
        </p:nvSpPr>
        <p:spPr>
          <a:xfrm>
            <a:off x="7337487" y="6149548"/>
            <a:ext cx="3310746" cy="253916"/>
          </a:xfrm>
          <a:prstGeom prst="rect">
            <a:avLst/>
          </a:prstGeom>
          <a:noFill/>
        </p:spPr>
        <p:txBody>
          <a:bodyPr wrap="square" rtlCol="0">
            <a:spAutoFit/>
          </a:bodyPr>
          <a:lstStyle/>
          <a:p>
            <a:r>
              <a:rPr lang="en-US" sz="1050" dirty="0"/>
              <a:t>Copyright © 2016 the American Water Works Association</a:t>
            </a:r>
          </a:p>
        </p:txBody>
      </p:sp>
    </p:spTree>
    <p:extLst>
      <p:ext uri="{BB962C8B-B14F-4D97-AF65-F5344CB8AC3E}">
        <p14:creationId xmlns:p14="http://schemas.microsoft.com/office/powerpoint/2010/main" val="568634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EB1CE-E680-784F-81B5-18F6A064C6C6}"/>
              </a:ext>
            </a:extLst>
          </p:cNvPr>
          <p:cNvSpPr>
            <a:spLocks noGrp="1"/>
          </p:cNvSpPr>
          <p:nvPr>
            <p:ph type="title"/>
          </p:nvPr>
        </p:nvSpPr>
        <p:spPr/>
        <p:txBody>
          <a:bodyPr>
            <a:normAutofit/>
          </a:bodyPr>
          <a:lstStyle/>
          <a:p>
            <a:r>
              <a:rPr lang="en-US" sz="4800" b="1" dirty="0">
                <a:latin typeface="Calibri" panose="020F0502020204030204" pitchFamily="34" charset="0"/>
                <a:cs typeface="Calibri" panose="020F0502020204030204" pitchFamily="34" charset="0"/>
              </a:rPr>
              <a:t>Groundwater Quality</a:t>
            </a:r>
          </a:p>
        </p:txBody>
      </p:sp>
      <p:sp>
        <p:nvSpPr>
          <p:cNvPr id="5" name="Content Placeholder 4">
            <a:extLst>
              <a:ext uri="{FF2B5EF4-FFF2-40B4-BE49-F238E27FC236}">
                <a16:creationId xmlns:a16="http://schemas.microsoft.com/office/drawing/2014/main" id="{1734FA9D-2F9E-DE48-A236-F7CA2CBE72FB}"/>
              </a:ext>
            </a:extLst>
          </p:cNvPr>
          <p:cNvSpPr>
            <a:spLocks noGrp="1"/>
          </p:cNvSpPr>
          <p:nvPr>
            <p:ph idx="1"/>
          </p:nvPr>
        </p:nvSpPr>
        <p:spPr/>
        <p:txBody>
          <a:bodyPr/>
          <a:lstStyle/>
          <a:p>
            <a:pPr>
              <a:spcBef>
                <a:spcPts val="600"/>
              </a:spcBef>
              <a:spcAft>
                <a:spcPts val="600"/>
              </a:spcAft>
            </a:pPr>
            <a:r>
              <a:rPr lang="en-US" dirty="0"/>
              <a:t>Groundwater is usually less vulnerable to impacts from direct contamination than surface water sources, but may be affected by:</a:t>
            </a:r>
          </a:p>
          <a:p>
            <a:pPr lvl="1">
              <a:spcBef>
                <a:spcPts val="600"/>
              </a:spcBef>
              <a:spcAft>
                <a:spcPts val="600"/>
              </a:spcAft>
            </a:pPr>
            <a:r>
              <a:rPr lang="en-US" dirty="0"/>
              <a:t>Leaking underground storage tanks containing fuel and other chemicals</a:t>
            </a:r>
          </a:p>
          <a:p>
            <a:pPr lvl="1">
              <a:spcBef>
                <a:spcPts val="600"/>
              </a:spcBef>
              <a:spcAft>
                <a:spcPts val="600"/>
              </a:spcAft>
            </a:pPr>
            <a:r>
              <a:rPr lang="en-US" dirty="0"/>
              <a:t>Spills of chemicals that migrate into the aquifers</a:t>
            </a:r>
          </a:p>
          <a:p>
            <a:pPr lvl="1">
              <a:spcBef>
                <a:spcPts val="600"/>
              </a:spcBef>
              <a:spcAft>
                <a:spcPts val="600"/>
              </a:spcAft>
            </a:pPr>
            <a:r>
              <a:rPr lang="en-US" dirty="0"/>
              <a:t>Underground injection of wastes</a:t>
            </a:r>
          </a:p>
          <a:p>
            <a:pPr lvl="1">
              <a:spcBef>
                <a:spcPts val="600"/>
              </a:spcBef>
              <a:spcAft>
                <a:spcPts val="600"/>
              </a:spcAft>
            </a:pPr>
            <a:r>
              <a:rPr lang="en-US" dirty="0"/>
              <a:t>Inadequate well protection measures</a:t>
            </a:r>
          </a:p>
          <a:p>
            <a:pPr lvl="1">
              <a:spcBef>
                <a:spcPts val="600"/>
              </a:spcBef>
              <a:spcAft>
                <a:spcPts val="600"/>
              </a:spcAft>
            </a:pPr>
            <a:r>
              <a:rPr lang="en-US" dirty="0"/>
              <a:t>Leachate from sanitary landfills</a:t>
            </a:r>
          </a:p>
          <a:p>
            <a:pPr lvl="1">
              <a:spcBef>
                <a:spcPts val="600"/>
              </a:spcBef>
              <a:spcAft>
                <a:spcPts val="600"/>
              </a:spcAft>
            </a:pPr>
            <a:r>
              <a:rPr lang="en-US" dirty="0"/>
              <a:t>Overuse of fertilizer on crops and lawns</a:t>
            </a:r>
          </a:p>
        </p:txBody>
      </p:sp>
    </p:spTree>
    <p:extLst>
      <p:ext uri="{BB962C8B-B14F-4D97-AF65-F5344CB8AC3E}">
        <p14:creationId xmlns:p14="http://schemas.microsoft.com/office/powerpoint/2010/main" val="1174635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856-9D39-5E4C-81FC-14D03A21AE72}"/>
              </a:ext>
            </a:extLst>
          </p:cNvPr>
          <p:cNvSpPr>
            <a:spLocks noGrp="1"/>
          </p:cNvSpPr>
          <p:nvPr>
            <p:ph type="title"/>
          </p:nvPr>
        </p:nvSpPr>
        <p:spPr>
          <a:xfrm>
            <a:off x="578556" y="218368"/>
            <a:ext cx="8813800" cy="673453"/>
          </a:xfrm>
        </p:spPr>
        <p:txBody>
          <a:bodyPr>
            <a:normAutofit fontScale="90000"/>
          </a:bodyPr>
          <a:lstStyle/>
          <a:p>
            <a:r>
              <a:rPr lang="en-US" b="1" dirty="0"/>
              <a:t>Well Construction Procedures</a:t>
            </a:r>
          </a:p>
        </p:txBody>
      </p:sp>
      <p:sp>
        <p:nvSpPr>
          <p:cNvPr id="3" name="Content Placeholder 2">
            <a:extLst>
              <a:ext uri="{FF2B5EF4-FFF2-40B4-BE49-F238E27FC236}">
                <a16:creationId xmlns:a16="http://schemas.microsoft.com/office/drawing/2014/main" id="{1D471C4A-5BDB-B241-9CCB-56486093B22F}"/>
              </a:ext>
            </a:extLst>
          </p:cNvPr>
          <p:cNvSpPr>
            <a:spLocks noGrp="1"/>
          </p:cNvSpPr>
          <p:nvPr>
            <p:ph idx="1"/>
          </p:nvPr>
        </p:nvSpPr>
        <p:spPr>
          <a:xfrm>
            <a:off x="578556" y="993717"/>
            <a:ext cx="11350825" cy="2638946"/>
          </a:xfrm>
        </p:spPr>
        <p:txBody>
          <a:bodyPr>
            <a:normAutofit lnSpcReduction="10000"/>
          </a:bodyPr>
          <a:lstStyle/>
          <a:p>
            <a:pPr marL="0" indent="0">
              <a:spcBef>
                <a:spcPts val="600"/>
              </a:spcBef>
              <a:spcAft>
                <a:spcPts val="600"/>
              </a:spcAft>
              <a:buNone/>
            </a:pPr>
            <a:r>
              <a:rPr lang="en-US" b="1" dirty="0"/>
              <a:t>Well Screens</a:t>
            </a:r>
          </a:p>
          <a:p>
            <a:pPr>
              <a:spcBef>
                <a:spcPts val="600"/>
              </a:spcBef>
              <a:spcAft>
                <a:spcPts val="600"/>
              </a:spcAft>
            </a:pPr>
            <a:r>
              <a:rPr lang="en-US" dirty="0"/>
              <a:t>Slotted well screens, often made of stainless steel triangular wedge wire, are used to allow maximum flow of water while keeping the aquifer material in place</a:t>
            </a:r>
          </a:p>
          <a:p>
            <a:pPr>
              <a:spcBef>
                <a:spcPts val="600"/>
              </a:spcBef>
              <a:spcAft>
                <a:spcPts val="600"/>
              </a:spcAft>
            </a:pPr>
            <a:r>
              <a:rPr lang="en-US" dirty="0"/>
              <a:t>During development, some of the fines are produced (flushed out) leaving a natural gravel pack around the screen (see Figures 5 -15 and 5-16)</a:t>
            </a:r>
          </a:p>
        </p:txBody>
      </p:sp>
      <p:sp>
        <p:nvSpPr>
          <p:cNvPr id="8" name="TextBox 7">
            <a:extLst>
              <a:ext uri="{FF2B5EF4-FFF2-40B4-BE49-F238E27FC236}">
                <a16:creationId xmlns:a16="http://schemas.microsoft.com/office/drawing/2014/main" id="{BB22D913-7D7D-E943-AEAE-71A54B5525A0}"/>
              </a:ext>
            </a:extLst>
          </p:cNvPr>
          <p:cNvSpPr txBox="1"/>
          <p:nvPr/>
        </p:nvSpPr>
        <p:spPr>
          <a:xfrm>
            <a:off x="6702561" y="6373506"/>
            <a:ext cx="3310746" cy="253916"/>
          </a:xfrm>
          <a:prstGeom prst="rect">
            <a:avLst/>
          </a:prstGeom>
          <a:noFill/>
        </p:spPr>
        <p:txBody>
          <a:bodyPr wrap="square" rtlCol="0">
            <a:spAutoFit/>
          </a:bodyPr>
          <a:lstStyle/>
          <a:p>
            <a:r>
              <a:rPr lang="en-US" sz="1050" dirty="0"/>
              <a:t>Copyright © 2016 the American Water Works Association</a:t>
            </a:r>
          </a:p>
        </p:txBody>
      </p:sp>
      <p:pic>
        <p:nvPicPr>
          <p:cNvPr id="5" name="Picture 4">
            <a:extLst>
              <a:ext uri="{FF2B5EF4-FFF2-40B4-BE49-F238E27FC236}">
                <a16:creationId xmlns:a16="http://schemas.microsoft.com/office/drawing/2014/main" id="{0B4D33C8-DDAC-D34E-83AB-3BA783C31541}"/>
              </a:ext>
            </a:extLst>
          </p:cNvPr>
          <p:cNvPicPr>
            <a:picLocks noChangeAspect="1"/>
          </p:cNvPicPr>
          <p:nvPr/>
        </p:nvPicPr>
        <p:blipFill>
          <a:blip r:embed="rId3"/>
          <a:stretch>
            <a:fillRect/>
          </a:stretch>
        </p:blipFill>
        <p:spPr>
          <a:xfrm>
            <a:off x="1241778" y="3639887"/>
            <a:ext cx="5099602" cy="2987535"/>
          </a:xfrm>
          <a:prstGeom prst="rect">
            <a:avLst/>
          </a:prstGeom>
        </p:spPr>
      </p:pic>
      <p:pic>
        <p:nvPicPr>
          <p:cNvPr id="9" name="Picture 8">
            <a:extLst>
              <a:ext uri="{FF2B5EF4-FFF2-40B4-BE49-F238E27FC236}">
                <a16:creationId xmlns:a16="http://schemas.microsoft.com/office/drawing/2014/main" id="{3B7781E2-C73C-4E42-AAC3-6400AD193BEC}"/>
              </a:ext>
            </a:extLst>
          </p:cNvPr>
          <p:cNvPicPr>
            <a:picLocks noChangeAspect="1"/>
          </p:cNvPicPr>
          <p:nvPr/>
        </p:nvPicPr>
        <p:blipFill>
          <a:blip r:embed="rId4"/>
          <a:stretch>
            <a:fillRect/>
          </a:stretch>
        </p:blipFill>
        <p:spPr>
          <a:xfrm>
            <a:off x="7534436" y="3639887"/>
            <a:ext cx="3201889" cy="2624499"/>
          </a:xfrm>
          <a:prstGeom prst="rect">
            <a:avLst/>
          </a:prstGeom>
        </p:spPr>
      </p:pic>
    </p:spTree>
    <p:extLst>
      <p:ext uri="{BB962C8B-B14F-4D97-AF65-F5344CB8AC3E}">
        <p14:creationId xmlns:p14="http://schemas.microsoft.com/office/powerpoint/2010/main" val="1022362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856-9D39-5E4C-81FC-14D03A21AE72}"/>
              </a:ext>
            </a:extLst>
          </p:cNvPr>
          <p:cNvSpPr>
            <a:spLocks noGrp="1"/>
          </p:cNvSpPr>
          <p:nvPr>
            <p:ph type="title"/>
          </p:nvPr>
        </p:nvSpPr>
        <p:spPr>
          <a:xfrm>
            <a:off x="578556" y="218368"/>
            <a:ext cx="8813800" cy="673453"/>
          </a:xfrm>
        </p:spPr>
        <p:txBody>
          <a:bodyPr>
            <a:normAutofit fontScale="90000"/>
          </a:bodyPr>
          <a:lstStyle/>
          <a:p>
            <a:r>
              <a:rPr lang="en-US" b="1" dirty="0"/>
              <a:t>Well Construction Procedures</a:t>
            </a:r>
          </a:p>
        </p:txBody>
      </p:sp>
      <p:sp>
        <p:nvSpPr>
          <p:cNvPr id="3" name="Content Placeholder 2">
            <a:extLst>
              <a:ext uri="{FF2B5EF4-FFF2-40B4-BE49-F238E27FC236}">
                <a16:creationId xmlns:a16="http://schemas.microsoft.com/office/drawing/2014/main" id="{1D471C4A-5BDB-B241-9CCB-56486093B22F}"/>
              </a:ext>
            </a:extLst>
          </p:cNvPr>
          <p:cNvSpPr>
            <a:spLocks noGrp="1"/>
          </p:cNvSpPr>
          <p:nvPr>
            <p:ph idx="1"/>
          </p:nvPr>
        </p:nvSpPr>
        <p:spPr>
          <a:xfrm>
            <a:off x="6863645" y="1117598"/>
            <a:ext cx="5057422" cy="5105400"/>
          </a:xfrm>
        </p:spPr>
        <p:txBody>
          <a:bodyPr>
            <a:normAutofit/>
          </a:bodyPr>
          <a:lstStyle/>
          <a:p>
            <a:pPr marL="0" indent="0">
              <a:spcBef>
                <a:spcPts val="600"/>
              </a:spcBef>
              <a:spcAft>
                <a:spcPts val="600"/>
              </a:spcAft>
              <a:buNone/>
            </a:pPr>
            <a:r>
              <a:rPr lang="en-US" b="1" dirty="0"/>
              <a:t>Grouting</a:t>
            </a:r>
          </a:p>
          <a:p>
            <a:pPr>
              <a:spcBef>
                <a:spcPts val="600"/>
              </a:spcBef>
              <a:spcAft>
                <a:spcPts val="600"/>
              </a:spcAft>
            </a:pPr>
            <a:r>
              <a:rPr lang="en-US" dirty="0"/>
              <a:t>Wells are grouted with cement or clay (e.g. bentonite) to:</a:t>
            </a:r>
          </a:p>
          <a:p>
            <a:pPr lvl="1">
              <a:spcBef>
                <a:spcPts val="600"/>
              </a:spcBef>
              <a:spcAft>
                <a:spcPts val="600"/>
              </a:spcAft>
            </a:pPr>
            <a:r>
              <a:rPr lang="en-US" dirty="0"/>
              <a:t>Seal the annular space outside the casing from surface water contamination</a:t>
            </a:r>
          </a:p>
          <a:p>
            <a:pPr lvl="1">
              <a:spcBef>
                <a:spcPts val="600"/>
              </a:spcBef>
              <a:spcAft>
                <a:spcPts val="600"/>
              </a:spcAft>
            </a:pPr>
            <a:r>
              <a:rPr lang="en-US" dirty="0"/>
              <a:t>Seal unwanted water-bearing strata</a:t>
            </a:r>
          </a:p>
          <a:p>
            <a:pPr lvl="1">
              <a:spcBef>
                <a:spcPts val="600"/>
              </a:spcBef>
              <a:spcAft>
                <a:spcPts val="600"/>
              </a:spcAft>
            </a:pPr>
            <a:r>
              <a:rPr lang="en-US" dirty="0"/>
              <a:t>Protect the casing exterior from corrosion</a:t>
            </a:r>
          </a:p>
          <a:p>
            <a:pPr lvl="1">
              <a:spcBef>
                <a:spcPts val="600"/>
              </a:spcBef>
              <a:spcAft>
                <a:spcPts val="600"/>
              </a:spcAft>
            </a:pPr>
            <a:r>
              <a:rPr lang="en-US" dirty="0"/>
              <a:t>Restrain unstable materials from collapsing into the well</a:t>
            </a:r>
          </a:p>
        </p:txBody>
      </p:sp>
      <p:sp>
        <p:nvSpPr>
          <p:cNvPr id="8" name="TextBox 7">
            <a:extLst>
              <a:ext uri="{FF2B5EF4-FFF2-40B4-BE49-F238E27FC236}">
                <a16:creationId xmlns:a16="http://schemas.microsoft.com/office/drawing/2014/main" id="{BB22D913-7D7D-E943-AEAE-71A54B5525A0}"/>
              </a:ext>
            </a:extLst>
          </p:cNvPr>
          <p:cNvSpPr txBox="1"/>
          <p:nvPr/>
        </p:nvSpPr>
        <p:spPr>
          <a:xfrm>
            <a:off x="1765161" y="6321817"/>
            <a:ext cx="3310746" cy="253916"/>
          </a:xfrm>
          <a:prstGeom prst="rect">
            <a:avLst/>
          </a:prstGeom>
          <a:noFill/>
        </p:spPr>
        <p:txBody>
          <a:bodyPr wrap="square" rtlCol="0">
            <a:spAutoFit/>
          </a:bodyPr>
          <a:lstStyle/>
          <a:p>
            <a:r>
              <a:rPr lang="en-US" sz="1050" dirty="0"/>
              <a:t>Copyright © 2016 the American Water Works Association</a:t>
            </a:r>
          </a:p>
        </p:txBody>
      </p:sp>
      <p:pic>
        <p:nvPicPr>
          <p:cNvPr id="6" name="Picture 5">
            <a:extLst>
              <a:ext uri="{FF2B5EF4-FFF2-40B4-BE49-F238E27FC236}">
                <a16:creationId xmlns:a16="http://schemas.microsoft.com/office/drawing/2014/main" id="{3B5B1A88-C99B-DC40-B756-59A5E8A31EEE}"/>
              </a:ext>
            </a:extLst>
          </p:cNvPr>
          <p:cNvPicPr>
            <a:picLocks noChangeAspect="1"/>
          </p:cNvPicPr>
          <p:nvPr/>
        </p:nvPicPr>
        <p:blipFill>
          <a:blip r:embed="rId3"/>
          <a:stretch>
            <a:fillRect/>
          </a:stretch>
        </p:blipFill>
        <p:spPr>
          <a:xfrm>
            <a:off x="404284" y="1117598"/>
            <a:ext cx="6032500" cy="5105400"/>
          </a:xfrm>
          <a:prstGeom prst="rect">
            <a:avLst/>
          </a:prstGeom>
        </p:spPr>
      </p:pic>
    </p:spTree>
    <p:extLst>
      <p:ext uri="{BB962C8B-B14F-4D97-AF65-F5344CB8AC3E}">
        <p14:creationId xmlns:p14="http://schemas.microsoft.com/office/powerpoint/2010/main" val="1125779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856-9D39-5E4C-81FC-14D03A21AE72}"/>
              </a:ext>
            </a:extLst>
          </p:cNvPr>
          <p:cNvSpPr>
            <a:spLocks noGrp="1"/>
          </p:cNvSpPr>
          <p:nvPr>
            <p:ph type="title"/>
          </p:nvPr>
        </p:nvSpPr>
        <p:spPr>
          <a:xfrm>
            <a:off x="578556" y="218368"/>
            <a:ext cx="8813800" cy="673453"/>
          </a:xfrm>
        </p:spPr>
        <p:txBody>
          <a:bodyPr>
            <a:normAutofit fontScale="90000"/>
          </a:bodyPr>
          <a:lstStyle/>
          <a:p>
            <a:r>
              <a:rPr lang="en-US" b="1" dirty="0"/>
              <a:t>Well Construction Procedures</a:t>
            </a:r>
          </a:p>
        </p:txBody>
      </p:sp>
      <p:sp>
        <p:nvSpPr>
          <p:cNvPr id="3" name="Content Placeholder 2">
            <a:extLst>
              <a:ext uri="{FF2B5EF4-FFF2-40B4-BE49-F238E27FC236}">
                <a16:creationId xmlns:a16="http://schemas.microsoft.com/office/drawing/2014/main" id="{1D471C4A-5BDB-B241-9CCB-56486093B22F}"/>
              </a:ext>
            </a:extLst>
          </p:cNvPr>
          <p:cNvSpPr>
            <a:spLocks noGrp="1"/>
          </p:cNvSpPr>
          <p:nvPr>
            <p:ph idx="1"/>
          </p:nvPr>
        </p:nvSpPr>
        <p:spPr>
          <a:xfrm>
            <a:off x="474133" y="1117597"/>
            <a:ext cx="11176000" cy="5554135"/>
          </a:xfrm>
        </p:spPr>
        <p:txBody>
          <a:bodyPr>
            <a:normAutofit lnSpcReduction="10000"/>
          </a:bodyPr>
          <a:lstStyle/>
          <a:p>
            <a:pPr marL="0" indent="0">
              <a:spcBef>
                <a:spcPts val="600"/>
              </a:spcBef>
              <a:spcAft>
                <a:spcPts val="600"/>
              </a:spcAft>
              <a:buNone/>
            </a:pPr>
            <a:r>
              <a:rPr lang="en-US" b="1" dirty="0"/>
              <a:t>Pumping Tests</a:t>
            </a:r>
          </a:p>
          <a:p>
            <a:pPr>
              <a:spcBef>
                <a:spcPts val="600"/>
              </a:spcBef>
              <a:spcAft>
                <a:spcPts val="600"/>
              </a:spcAft>
            </a:pPr>
            <a:r>
              <a:rPr lang="en-US" dirty="0"/>
              <a:t>After the well has been completed and flushed out, a pumping test is performed to demonstrate the continuous yield of the aquifer</a:t>
            </a:r>
          </a:p>
          <a:p>
            <a:pPr lvl="1">
              <a:spcBef>
                <a:spcPts val="600"/>
              </a:spcBef>
              <a:spcAft>
                <a:spcPts val="600"/>
              </a:spcAft>
            </a:pPr>
            <a:r>
              <a:rPr lang="en-US" dirty="0"/>
              <a:t>The pumping test is performed at a constant rate for at least 24 hours on a confined aquifer and 72 hours on an unconfined aquifer</a:t>
            </a:r>
          </a:p>
          <a:p>
            <a:pPr lvl="1">
              <a:spcBef>
                <a:spcPts val="600"/>
              </a:spcBef>
              <a:spcAft>
                <a:spcPts val="600"/>
              </a:spcAft>
            </a:pPr>
            <a:r>
              <a:rPr lang="en-US" dirty="0"/>
              <a:t>Drawdown is measured at one minute intervals for the first hour of the test, then at 10 minute intervals thereafter</a:t>
            </a:r>
          </a:p>
          <a:p>
            <a:pPr marL="0" indent="0">
              <a:spcBef>
                <a:spcPts val="600"/>
              </a:spcBef>
              <a:spcAft>
                <a:spcPts val="600"/>
              </a:spcAft>
              <a:buNone/>
            </a:pPr>
            <a:r>
              <a:rPr lang="en-US" b="1" dirty="0"/>
              <a:t>Sanitary Considerations</a:t>
            </a:r>
          </a:p>
          <a:p>
            <a:pPr>
              <a:spcBef>
                <a:spcPts val="600"/>
              </a:spcBef>
              <a:spcAft>
                <a:spcPts val="600"/>
              </a:spcAft>
            </a:pPr>
            <a:r>
              <a:rPr lang="en-US" dirty="0"/>
              <a:t>In shallow, unconfined aquifers a 2-foot thick by 50 foot radius clay layer can be placed around the well and a concrete well pad set above that to prevent surface water from entering the area around the well</a:t>
            </a:r>
          </a:p>
          <a:p>
            <a:pPr>
              <a:spcBef>
                <a:spcPts val="600"/>
              </a:spcBef>
              <a:spcAft>
                <a:spcPts val="600"/>
              </a:spcAft>
            </a:pPr>
            <a:r>
              <a:rPr lang="en-US" dirty="0"/>
              <a:t>Disinfection procedures for wells is described in AWWA C654</a:t>
            </a:r>
          </a:p>
          <a:p>
            <a:pPr lvl="1">
              <a:spcBef>
                <a:spcPts val="600"/>
              </a:spcBef>
              <a:spcAft>
                <a:spcPts val="600"/>
              </a:spcAft>
            </a:pPr>
            <a:r>
              <a:rPr lang="en-US" dirty="0"/>
              <a:t>Typically 50 mg/L of chlorine residual is used during the disinfection procedure</a:t>
            </a:r>
          </a:p>
        </p:txBody>
      </p:sp>
    </p:spTree>
    <p:extLst>
      <p:ext uri="{BB962C8B-B14F-4D97-AF65-F5344CB8AC3E}">
        <p14:creationId xmlns:p14="http://schemas.microsoft.com/office/powerpoint/2010/main" val="317225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3E906-93F9-4347-8F59-8E6021CDED60}"/>
              </a:ext>
            </a:extLst>
          </p:cNvPr>
          <p:cNvSpPr>
            <a:spLocks noGrp="1"/>
          </p:cNvSpPr>
          <p:nvPr>
            <p:ph type="title"/>
          </p:nvPr>
        </p:nvSpPr>
        <p:spPr>
          <a:xfrm>
            <a:off x="838200" y="139348"/>
            <a:ext cx="10515600" cy="1325563"/>
          </a:xfrm>
        </p:spPr>
        <p:txBody>
          <a:bodyPr>
            <a:normAutofit/>
          </a:bodyPr>
          <a:lstStyle/>
          <a:p>
            <a:r>
              <a:rPr lang="en-US" sz="4800" b="1" dirty="0"/>
              <a:t>Aquifer Performance</a:t>
            </a:r>
            <a:endParaRPr lang="en-US" sz="4800" dirty="0"/>
          </a:p>
        </p:txBody>
      </p:sp>
      <p:sp>
        <p:nvSpPr>
          <p:cNvPr id="3" name="Content Placeholder 2">
            <a:extLst>
              <a:ext uri="{FF2B5EF4-FFF2-40B4-BE49-F238E27FC236}">
                <a16:creationId xmlns:a16="http://schemas.microsoft.com/office/drawing/2014/main" id="{90736C16-A999-F54B-92B4-253E5FD24DEA}"/>
              </a:ext>
            </a:extLst>
          </p:cNvPr>
          <p:cNvSpPr>
            <a:spLocks noGrp="1"/>
          </p:cNvSpPr>
          <p:nvPr>
            <p:ph idx="1"/>
          </p:nvPr>
        </p:nvSpPr>
        <p:spPr>
          <a:xfrm>
            <a:off x="838200" y="1520295"/>
            <a:ext cx="4625622" cy="4676775"/>
          </a:xfrm>
        </p:spPr>
        <p:txBody>
          <a:bodyPr>
            <a:normAutofit/>
          </a:bodyPr>
          <a:lstStyle/>
          <a:p>
            <a:pPr marL="0" indent="0">
              <a:spcBef>
                <a:spcPts val="600"/>
              </a:spcBef>
              <a:spcAft>
                <a:spcPts val="1200"/>
              </a:spcAft>
              <a:buNone/>
            </a:pPr>
            <a:r>
              <a:rPr lang="en-US" sz="3200" b="1" dirty="0"/>
              <a:t>Aquifer Evaluation</a:t>
            </a:r>
          </a:p>
          <a:p>
            <a:pPr>
              <a:spcBef>
                <a:spcPts val="600"/>
              </a:spcBef>
              <a:spcAft>
                <a:spcPts val="1200"/>
              </a:spcAft>
            </a:pPr>
            <a:r>
              <a:rPr lang="en-US" sz="3200" dirty="0"/>
              <a:t>Aquifer drawdown and recovery rates can be evaluated using test wells around the main well</a:t>
            </a:r>
          </a:p>
          <a:p>
            <a:pPr>
              <a:spcBef>
                <a:spcPts val="600"/>
              </a:spcBef>
              <a:spcAft>
                <a:spcPts val="1200"/>
              </a:spcAft>
            </a:pPr>
            <a:r>
              <a:rPr lang="en-US" sz="3200" dirty="0"/>
              <a:t>Methods of measuring water levels in wells are shown in Figure 5-18</a:t>
            </a:r>
          </a:p>
        </p:txBody>
      </p:sp>
      <p:pic>
        <p:nvPicPr>
          <p:cNvPr id="5" name="Picture 4">
            <a:extLst>
              <a:ext uri="{FF2B5EF4-FFF2-40B4-BE49-F238E27FC236}">
                <a16:creationId xmlns:a16="http://schemas.microsoft.com/office/drawing/2014/main" id="{512AB0B9-6BA1-7649-A97D-0D86FB3828EF}"/>
              </a:ext>
            </a:extLst>
          </p:cNvPr>
          <p:cNvPicPr>
            <a:picLocks noChangeAspect="1"/>
          </p:cNvPicPr>
          <p:nvPr/>
        </p:nvPicPr>
        <p:blipFill>
          <a:blip r:embed="rId3"/>
          <a:stretch>
            <a:fillRect/>
          </a:stretch>
        </p:blipFill>
        <p:spPr>
          <a:xfrm>
            <a:off x="5627511" y="1520295"/>
            <a:ext cx="6179332" cy="4066117"/>
          </a:xfrm>
          <a:prstGeom prst="rect">
            <a:avLst/>
          </a:prstGeom>
        </p:spPr>
      </p:pic>
      <p:sp>
        <p:nvSpPr>
          <p:cNvPr id="6" name="TextBox 5">
            <a:extLst>
              <a:ext uri="{FF2B5EF4-FFF2-40B4-BE49-F238E27FC236}">
                <a16:creationId xmlns:a16="http://schemas.microsoft.com/office/drawing/2014/main" id="{2C5DACB0-D9E2-B44D-B52E-B47B196EDC55}"/>
              </a:ext>
            </a:extLst>
          </p:cNvPr>
          <p:cNvSpPr txBox="1"/>
          <p:nvPr/>
        </p:nvSpPr>
        <p:spPr>
          <a:xfrm>
            <a:off x="7061804" y="5767034"/>
            <a:ext cx="3310746" cy="253916"/>
          </a:xfrm>
          <a:prstGeom prst="rect">
            <a:avLst/>
          </a:prstGeom>
          <a:noFill/>
        </p:spPr>
        <p:txBody>
          <a:bodyPr wrap="square" rtlCol="0">
            <a:spAutoFit/>
          </a:bodyPr>
          <a:lstStyle/>
          <a:p>
            <a:r>
              <a:rPr lang="en-US" sz="1050" dirty="0"/>
              <a:t>Copyright © 2016 the American Water Works Association</a:t>
            </a:r>
          </a:p>
        </p:txBody>
      </p:sp>
    </p:spTree>
    <p:extLst>
      <p:ext uri="{BB962C8B-B14F-4D97-AF65-F5344CB8AC3E}">
        <p14:creationId xmlns:p14="http://schemas.microsoft.com/office/powerpoint/2010/main" val="2743901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6B01-E6EA-8F47-A5A4-7BDF793CD780}"/>
              </a:ext>
            </a:extLst>
          </p:cNvPr>
          <p:cNvSpPr>
            <a:spLocks noGrp="1"/>
          </p:cNvSpPr>
          <p:nvPr>
            <p:ph type="title"/>
          </p:nvPr>
        </p:nvSpPr>
        <p:spPr/>
        <p:txBody>
          <a:bodyPr/>
          <a:lstStyle/>
          <a:p>
            <a:r>
              <a:rPr lang="en-US" b="1" dirty="0"/>
              <a:t>Video Clip: Water Wells/Groundwater</a:t>
            </a:r>
          </a:p>
        </p:txBody>
      </p:sp>
      <p:sp>
        <p:nvSpPr>
          <p:cNvPr id="3" name="Content Placeholder 2">
            <a:extLst>
              <a:ext uri="{FF2B5EF4-FFF2-40B4-BE49-F238E27FC236}">
                <a16:creationId xmlns:a16="http://schemas.microsoft.com/office/drawing/2014/main" id="{60F949D7-E223-2A44-9DF3-65777F8C5AA1}"/>
              </a:ext>
            </a:extLst>
          </p:cNvPr>
          <p:cNvSpPr>
            <a:spLocks noGrp="1"/>
          </p:cNvSpPr>
          <p:nvPr>
            <p:ph idx="1"/>
          </p:nvPr>
        </p:nvSpPr>
        <p:spPr/>
        <p:txBody>
          <a:bodyPr/>
          <a:lstStyle/>
          <a:p>
            <a:r>
              <a:rPr lang="en-US" dirty="0">
                <a:hlinkClick r:id="rId3"/>
              </a:rPr>
              <a:t>www.awwa.org/wsovideoclips</a:t>
            </a:r>
            <a:r>
              <a:rPr lang="en-US" dirty="0"/>
              <a:t> </a:t>
            </a:r>
          </a:p>
        </p:txBody>
      </p:sp>
    </p:spTree>
    <p:extLst>
      <p:ext uri="{BB962C8B-B14F-4D97-AF65-F5344CB8AC3E}">
        <p14:creationId xmlns:p14="http://schemas.microsoft.com/office/powerpoint/2010/main" val="533506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2445A-6EF7-834E-B402-A1C7254E606B}"/>
              </a:ext>
            </a:extLst>
          </p:cNvPr>
          <p:cNvSpPr>
            <a:spLocks noGrp="1"/>
          </p:cNvSpPr>
          <p:nvPr>
            <p:ph type="title"/>
          </p:nvPr>
        </p:nvSpPr>
        <p:spPr>
          <a:xfrm>
            <a:off x="838200" y="365125"/>
            <a:ext cx="10515600" cy="868871"/>
          </a:xfrm>
        </p:spPr>
        <p:txBody>
          <a:bodyPr/>
          <a:lstStyle/>
          <a:p>
            <a:r>
              <a:rPr lang="en-US" b="1" dirty="0"/>
              <a:t>Well Operation and Maintenance</a:t>
            </a:r>
          </a:p>
        </p:txBody>
      </p:sp>
      <p:sp>
        <p:nvSpPr>
          <p:cNvPr id="3" name="Content Placeholder 2">
            <a:extLst>
              <a:ext uri="{FF2B5EF4-FFF2-40B4-BE49-F238E27FC236}">
                <a16:creationId xmlns:a16="http://schemas.microsoft.com/office/drawing/2014/main" id="{38D21730-8E39-984D-A6B8-C66A26F86729}"/>
              </a:ext>
            </a:extLst>
          </p:cNvPr>
          <p:cNvSpPr>
            <a:spLocks noGrp="1"/>
          </p:cNvSpPr>
          <p:nvPr>
            <p:ph idx="1"/>
          </p:nvPr>
        </p:nvSpPr>
        <p:spPr>
          <a:xfrm>
            <a:off x="838200" y="1491449"/>
            <a:ext cx="10515600" cy="5033638"/>
          </a:xfrm>
        </p:spPr>
        <p:txBody>
          <a:bodyPr>
            <a:normAutofit fontScale="92500" lnSpcReduction="20000"/>
          </a:bodyPr>
          <a:lstStyle/>
          <a:p>
            <a:pPr>
              <a:spcBef>
                <a:spcPts val="600"/>
              </a:spcBef>
              <a:spcAft>
                <a:spcPts val="600"/>
              </a:spcAft>
            </a:pPr>
            <a:r>
              <a:rPr lang="en-US" dirty="0"/>
              <a:t>Routine well testing:</a:t>
            </a:r>
          </a:p>
          <a:p>
            <a:pPr lvl="1">
              <a:spcBef>
                <a:spcPts val="600"/>
              </a:spcBef>
              <a:spcAft>
                <a:spcPts val="600"/>
              </a:spcAft>
            </a:pPr>
            <a:r>
              <a:rPr lang="en-US" dirty="0"/>
              <a:t>Static water level after the pump has been idle for a period of time</a:t>
            </a:r>
          </a:p>
          <a:p>
            <a:pPr lvl="1">
              <a:spcBef>
                <a:spcPts val="600"/>
              </a:spcBef>
              <a:spcAft>
                <a:spcPts val="600"/>
              </a:spcAft>
            </a:pPr>
            <a:r>
              <a:rPr lang="en-US" dirty="0"/>
              <a:t>Pumping water level</a:t>
            </a:r>
          </a:p>
          <a:p>
            <a:pPr lvl="1">
              <a:spcBef>
                <a:spcPts val="600"/>
              </a:spcBef>
              <a:spcAft>
                <a:spcPts val="600"/>
              </a:spcAft>
            </a:pPr>
            <a:r>
              <a:rPr lang="en-US" dirty="0"/>
              <a:t>Drawdown</a:t>
            </a:r>
          </a:p>
          <a:p>
            <a:pPr lvl="1">
              <a:spcBef>
                <a:spcPts val="600"/>
              </a:spcBef>
              <a:spcAft>
                <a:spcPts val="600"/>
              </a:spcAft>
            </a:pPr>
            <a:r>
              <a:rPr lang="en-US" dirty="0"/>
              <a:t>Well production </a:t>
            </a:r>
          </a:p>
          <a:p>
            <a:pPr lvl="1">
              <a:spcBef>
                <a:spcPts val="600"/>
              </a:spcBef>
              <a:spcAft>
                <a:spcPts val="600"/>
              </a:spcAft>
            </a:pPr>
            <a:r>
              <a:rPr lang="en-US" dirty="0"/>
              <a:t>Well yield</a:t>
            </a:r>
          </a:p>
          <a:p>
            <a:pPr lvl="1">
              <a:spcBef>
                <a:spcPts val="600"/>
              </a:spcBef>
              <a:spcAft>
                <a:spcPts val="600"/>
              </a:spcAft>
            </a:pPr>
            <a:r>
              <a:rPr lang="en-US" dirty="0"/>
              <a:t>Time required for recovery after pumping</a:t>
            </a:r>
          </a:p>
          <a:p>
            <a:pPr lvl="1">
              <a:spcBef>
                <a:spcPts val="600"/>
              </a:spcBef>
              <a:spcAft>
                <a:spcPts val="600"/>
              </a:spcAft>
            </a:pPr>
            <a:r>
              <a:rPr lang="en-US" dirty="0"/>
              <a:t>Specific capacity</a:t>
            </a:r>
          </a:p>
          <a:p>
            <a:pPr lvl="1">
              <a:spcBef>
                <a:spcPts val="600"/>
              </a:spcBef>
              <a:spcAft>
                <a:spcPts val="600"/>
              </a:spcAft>
            </a:pPr>
            <a:r>
              <a:rPr lang="en-US" dirty="0"/>
              <a:t>Periodic microbiological samples</a:t>
            </a:r>
          </a:p>
          <a:p>
            <a:pPr>
              <a:spcBef>
                <a:spcPts val="600"/>
              </a:spcBef>
              <a:spcAft>
                <a:spcPts val="600"/>
              </a:spcAft>
            </a:pPr>
            <a:r>
              <a:rPr lang="en-US" dirty="0"/>
              <a:t>Routine maintenance of pump, well screen, other equipment </a:t>
            </a:r>
          </a:p>
          <a:p>
            <a:pPr lvl="1">
              <a:spcBef>
                <a:spcPts val="600"/>
              </a:spcBef>
              <a:spcAft>
                <a:spcPts val="600"/>
              </a:spcAft>
            </a:pPr>
            <a:r>
              <a:rPr lang="en-US" dirty="0"/>
              <a:t>The most common reason for well failure is screen plugging</a:t>
            </a:r>
          </a:p>
          <a:p>
            <a:pPr lvl="1">
              <a:spcBef>
                <a:spcPts val="600"/>
              </a:spcBef>
              <a:spcAft>
                <a:spcPts val="600"/>
              </a:spcAft>
            </a:pPr>
            <a:r>
              <a:rPr lang="en-US" dirty="0"/>
              <a:t>Chemical cleaning of screens and well disinfection may be required</a:t>
            </a:r>
          </a:p>
        </p:txBody>
      </p:sp>
    </p:spTree>
    <p:extLst>
      <p:ext uri="{BB962C8B-B14F-4D97-AF65-F5344CB8AC3E}">
        <p14:creationId xmlns:p14="http://schemas.microsoft.com/office/powerpoint/2010/main" val="3754342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2445A-6EF7-834E-B402-A1C7254E606B}"/>
              </a:ext>
            </a:extLst>
          </p:cNvPr>
          <p:cNvSpPr>
            <a:spLocks noGrp="1"/>
          </p:cNvSpPr>
          <p:nvPr>
            <p:ph type="title"/>
          </p:nvPr>
        </p:nvSpPr>
        <p:spPr>
          <a:xfrm>
            <a:off x="838200" y="365125"/>
            <a:ext cx="10515600" cy="868871"/>
          </a:xfrm>
        </p:spPr>
        <p:txBody>
          <a:bodyPr/>
          <a:lstStyle/>
          <a:p>
            <a:r>
              <a:rPr lang="en-US" b="1" dirty="0"/>
              <a:t>Well Abandonment</a:t>
            </a:r>
          </a:p>
        </p:txBody>
      </p:sp>
      <p:sp>
        <p:nvSpPr>
          <p:cNvPr id="3" name="Content Placeholder 2">
            <a:extLst>
              <a:ext uri="{FF2B5EF4-FFF2-40B4-BE49-F238E27FC236}">
                <a16:creationId xmlns:a16="http://schemas.microsoft.com/office/drawing/2014/main" id="{38D21730-8E39-984D-A6B8-C66A26F86729}"/>
              </a:ext>
            </a:extLst>
          </p:cNvPr>
          <p:cNvSpPr>
            <a:spLocks noGrp="1"/>
          </p:cNvSpPr>
          <p:nvPr>
            <p:ph idx="1"/>
          </p:nvPr>
        </p:nvSpPr>
        <p:spPr>
          <a:xfrm>
            <a:off x="838200" y="1491449"/>
            <a:ext cx="10515600" cy="5180284"/>
          </a:xfrm>
        </p:spPr>
        <p:txBody>
          <a:bodyPr>
            <a:normAutofit/>
          </a:bodyPr>
          <a:lstStyle/>
          <a:p>
            <a:pPr>
              <a:spcBef>
                <a:spcPts val="600"/>
              </a:spcBef>
              <a:spcAft>
                <a:spcPts val="600"/>
              </a:spcAft>
            </a:pPr>
            <a:r>
              <a:rPr lang="en-US" dirty="0"/>
              <a:t>Purposes for proper well abandonment:</a:t>
            </a:r>
          </a:p>
          <a:p>
            <a:pPr lvl="1">
              <a:spcBef>
                <a:spcPts val="600"/>
              </a:spcBef>
              <a:spcAft>
                <a:spcPts val="600"/>
              </a:spcAft>
            </a:pPr>
            <a:r>
              <a:rPr lang="en-US" dirty="0"/>
              <a:t>Eliminate a physical hazard</a:t>
            </a:r>
          </a:p>
          <a:p>
            <a:pPr lvl="1">
              <a:spcBef>
                <a:spcPts val="600"/>
              </a:spcBef>
              <a:spcAft>
                <a:spcPts val="600"/>
              </a:spcAft>
            </a:pPr>
            <a:r>
              <a:rPr lang="en-US" dirty="0"/>
              <a:t>Prevent groundwater contamination</a:t>
            </a:r>
          </a:p>
          <a:p>
            <a:pPr lvl="1">
              <a:spcBef>
                <a:spcPts val="600"/>
              </a:spcBef>
              <a:spcAft>
                <a:spcPts val="600"/>
              </a:spcAft>
            </a:pPr>
            <a:r>
              <a:rPr lang="en-US" dirty="0"/>
              <a:t>Conserve the aquifer</a:t>
            </a:r>
          </a:p>
          <a:p>
            <a:pPr lvl="1">
              <a:spcBef>
                <a:spcPts val="600"/>
              </a:spcBef>
              <a:spcAft>
                <a:spcPts val="600"/>
              </a:spcAft>
            </a:pPr>
            <a:r>
              <a:rPr lang="en-US" dirty="0"/>
              <a:t>Prevent mixing of desirable and undesirable water between aquifers</a:t>
            </a:r>
          </a:p>
          <a:p>
            <a:pPr>
              <a:spcBef>
                <a:spcPts val="600"/>
              </a:spcBef>
              <a:spcAft>
                <a:spcPts val="600"/>
              </a:spcAft>
            </a:pPr>
            <a:r>
              <a:rPr lang="en-US" dirty="0"/>
              <a:t>Well abandonment process:</a:t>
            </a:r>
          </a:p>
          <a:p>
            <a:pPr lvl="1">
              <a:spcBef>
                <a:spcPts val="600"/>
              </a:spcBef>
              <a:spcAft>
                <a:spcPts val="600"/>
              </a:spcAft>
            </a:pPr>
            <a:r>
              <a:rPr lang="en-US" dirty="0"/>
              <a:t>Removal of pump, discharge piping, well screen, and casing if possible</a:t>
            </a:r>
          </a:p>
          <a:p>
            <a:pPr lvl="1">
              <a:spcBef>
                <a:spcPts val="600"/>
              </a:spcBef>
              <a:spcAft>
                <a:spcPts val="600"/>
              </a:spcAft>
            </a:pPr>
            <a:r>
              <a:rPr lang="en-US" dirty="0"/>
              <a:t>Sealing with concrete, bentonite, or a mixture of these</a:t>
            </a:r>
          </a:p>
          <a:p>
            <a:pPr lvl="1">
              <a:spcBef>
                <a:spcPts val="600"/>
              </a:spcBef>
              <a:spcAft>
                <a:spcPts val="600"/>
              </a:spcAft>
            </a:pPr>
            <a:r>
              <a:rPr lang="en-US" dirty="0"/>
              <a:t>Often best performed by a drilling contractor</a:t>
            </a:r>
          </a:p>
        </p:txBody>
      </p:sp>
    </p:spTree>
    <p:extLst>
      <p:ext uri="{BB962C8B-B14F-4D97-AF65-F5344CB8AC3E}">
        <p14:creationId xmlns:p14="http://schemas.microsoft.com/office/powerpoint/2010/main" val="1808510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2445A-6EF7-834E-B402-A1C7254E606B}"/>
              </a:ext>
            </a:extLst>
          </p:cNvPr>
          <p:cNvSpPr>
            <a:spLocks noGrp="1"/>
          </p:cNvSpPr>
          <p:nvPr>
            <p:ph type="title"/>
          </p:nvPr>
        </p:nvSpPr>
        <p:spPr>
          <a:xfrm>
            <a:off x="838200" y="264759"/>
            <a:ext cx="10515600" cy="773819"/>
          </a:xfrm>
        </p:spPr>
        <p:txBody>
          <a:bodyPr/>
          <a:lstStyle/>
          <a:p>
            <a:r>
              <a:rPr lang="en-US" b="1" dirty="0"/>
              <a:t>Springs and Infiltration Galleries</a:t>
            </a:r>
          </a:p>
        </p:txBody>
      </p:sp>
      <p:sp>
        <p:nvSpPr>
          <p:cNvPr id="3" name="Content Placeholder 2">
            <a:extLst>
              <a:ext uri="{FF2B5EF4-FFF2-40B4-BE49-F238E27FC236}">
                <a16:creationId xmlns:a16="http://schemas.microsoft.com/office/drawing/2014/main" id="{38D21730-8E39-984D-A6B8-C66A26F86729}"/>
              </a:ext>
            </a:extLst>
          </p:cNvPr>
          <p:cNvSpPr>
            <a:spLocks noGrp="1"/>
          </p:cNvSpPr>
          <p:nvPr>
            <p:ph idx="1"/>
          </p:nvPr>
        </p:nvSpPr>
        <p:spPr>
          <a:xfrm>
            <a:off x="838200" y="1133630"/>
            <a:ext cx="10980562" cy="3237709"/>
          </a:xfrm>
        </p:spPr>
        <p:txBody>
          <a:bodyPr>
            <a:normAutofit/>
          </a:bodyPr>
          <a:lstStyle/>
          <a:p>
            <a:pPr>
              <a:spcBef>
                <a:spcPts val="600"/>
              </a:spcBef>
              <a:spcAft>
                <a:spcPts val="600"/>
              </a:spcAft>
            </a:pPr>
            <a:r>
              <a:rPr lang="en-US" dirty="0"/>
              <a:t>Springs occur where an aquifer “daylights” (is exposed at the surface)</a:t>
            </a:r>
          </a:p>
          <a:p>
            <a:pPr lvl="1">
              <a:spcBef>
                <a:spcPts val="600"/>
              </a:spcBef>
              <a:spcAft>
                <a:spcPts val="600"/>
              </a:spcAft>
            </a:pPr>
            <a:r>
              <a:rPr lang="en-US" dirty="0"/>
              <a:t>Shallow springs that originate from a surface water source may vary in quality and quantity throughout the year and during precipitation events and may need to be treated as surface water</a:t>
            </a:r>
          </a:p>
          <a:p>
            <a:pPr>
              <a:spcBef>
                <a:spcPts val="600"/>
              </a:spcBef>
              <a:spcAft>
                <a:spcPts val="600"/>
              </a:spcAft>
            </a:pPr>
            <a:r>
              <a:rPr lang="en-US" dirty="0"/>
              <a:t>Infiltration galleries collect water from lakes, streams, and rivers</a:t>
            </a:r>
          </a:p>
          <a:p>
            <a:pPr lvl="1">
              <a:spcBef>
                <a:spcPts val="600"/>
              </a:spcBef>
              <a:spcAft>
                <a:spcPts val="600"/>
              </a:spcAft>
            </a:pPr>
            <a:r>
              <a:rPr lang="en-US" dirty="0"/>
              <a:t>Intake structure uses the natural sand and gravel as a prefilter (Figure 5-19)</a:t>
            </a:r>
          </a:p>
          <a:p>
            <a:pPr lvl="1">
              <a:spcBef>
                <a:spcPts val="600"/>
              </a:spcBef>
              <a:spcAft>
                <a:spcPts val="600"/>
              </a:spcAft>
            </a:pPr>
            <a:r>
              <a:rPr lang="en-US" dirty="0"/>
              <a:t>Will likely be treated as surface water</a:t>
            </a:r>
          </a:p>
        </p:txBody>
      </p:sp>
      <p:pic>
        <p:nvPicPr>
          <p:cNvPr id="5" name="Picture 4">
            <a:extLst>
              <a:ext uri="{FF2B5EF4-FFF2-40B4-BE49-F238E27FC236}">
                <a16:creationId xmlns:a16="http://schemas.microsoft.com/office/drawing/2014/main" id="{65C5EB6C-A052-B94A-BE99-E7F674AAF73F}"/>
              </a:ext>
            </a:extLst>
          </p:cNvPr>
          <p:cNvPicPr>
            <a:picLocks noChangeAspect="1"/>
          </p:cNvPicPr>
          <p:nvPr/>
        </p:nvPicPr>
        <p:blipFill>
          <a:blip r:embed="rId3"/>
          <a:stretch>
            <a:fillRect/>
          </a:stretch>
        </p:blipFill>
        <p:spPr>
          <a:xfrm>
            <a:off x="1267178" y="4371339"/>
            <a:ext cx="5765800" cy="2232770"/>
          </a:xfrm>
          <a:prstGeom prst="rect">
            <a:avLst/>
          </a:prstGeom>
        </p:spPr>
      </p:pic>
      <p:sp>
        <p:nvSpPr>
          <p:cNvPr id="6" name="TextBox 5">
            <a:extLst>
              <a:ext uri="{FF2B5EF4-FFF2-40B4-BE49-F238E27FC236}">
                <a16:creationId xmlns:a16="http://schemas.microsoft.com/office/drawing/2014/main" id="{05F3BD12-6F6F-A64D-A184-EDEFA31E45ED}"/>
              </a:ext>
            </a:extLst>
          </p:cNvPr>
          <p:cNvSpPr txBox="1"/>
          <p:nvPr/>
        </p:nvSpPr>
        <p:spPr>
          <a:xfrm>
            <a:off x="7032978" y="6350193"/>
            <a:ext cx="3310746" cy="253916"/>
          </a:xfrm>
          <a:prstGeom prst="rect">
            <a:avLst/>
          </a:prstGeom>
          <a:noFill/>
        </p:spPr>
        <p:txBody>
          <a:bodyPr wrap="square" rtlCol="0">
            <a:spAutoFit/>
          </a:bodyPr>
          <a:lstStyle/>
          <a:p>
            <a:r>
              <a:rPr lang="en-US" sz="1050" dirty="0"/>
              <a:t>Copyright © 2016 the American Water Works Association</a:t>
            </a:r>
          </a:p>
        </p:txBody>
      </p:sp>
    </p:spTree>
    <p:extLst>
      <p:ext uri="{BB962C8B-B14F-4D97-AF65-F5344CB8AC3E}">
        <p14:creationId xmlns:p14="http://schemas.microsoft.com/office/powerpoint/2010/main" val="2870517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30D481-571D-E845-9000-35A35CD70D6F}"/>
              </a:ext>
            </a:extLst>
          </p:cNvPr>
          <p:cNvSpPr>
            <a:spLocks noGrp="1"/>
          </p:cNvSpPr>
          <p:nvPr>
            <p:ph type="title"/>
          </p:nvPr>
        </p:nvSpPr>
        <p:spPr>
          <a:xfrm>
            <a:off x="3139369" y="113328"/>
            <a:ext cx="5528734" cy="865364"/>
          </a:xfrm>
        </p:spPr>
        <p:txBody>
          <a:bodyPr>
            <a:noAutofit/>
          </a:bodyPr>
          <a:lstStyle/>
          <a:p>
            <a:pPr algn="ctr"/>
            <a:r>
              <a:rPr lang="en-US" b="1" dirty="0"/>
              <a:t>Aquifer Contamination</a:t>
            </a:r>
          </a:p>
        </p:txBody>
      </p:sp>
      <p:sp>
        <p:nvSpPr>
          <p:cNvPr id="9" name="TextBox 8">
            <a:extLst>
              <a:ext uri="{FF2B5EF4-FFF2-40B4-BE49-F238E27FC236}">
                <a16:creationId xmlns:a16="http://schemas.microsoft.com/office/drawing/2014/main" id="{9B78C485-216B-7F42-8670-89601FAF0F3D}"/>
              </a:ext>
            </a:extLst>
          </p:cNvPr>
          <p:cNvSpPr txBox="1"/>
          <p:nvPr/>
        </p:nvSpPr>
        <p:spPr>
          <a:xfrm>
            <a:off x="4248363" y="6411853"/>
            <a:ext cx="3310746" cy="253916"/>
          </a:xfrm>
          <a:prstGeom prst="rect">
            <a:avLst/>
          </a:prstGeom>
          <a:noFill/>
        </p:spPr>
        <p:txBody>
          <a:bodyPr wrap="square" rtlCol="0">
            <a:spAutoFit/>
          </a:bodyPr>
          <a:lstStyle/>
          <a:p>
            <a:r>
              <a:rPr lang="en-US" sz="1050" dirty="0"/>
              <a:t>Copyright © 2016 the American Water Works Association</a:t>
            </a:r>
          </a:p>
        </p:txBody>
      </p:sp>
      <p:pic>
        <p:nvPicPr>
          <p:cNvPr id="6" name="Content Placeholder 5">
            <a:extLst>
              <a:ext uri="{FF2B5EF4-FFF2-40B4-BE49-F238E27FC236}">
                <a16:creationId xmlns:a16="http://schemas.microsoft.com/office/drawing/2014/main" id="{047D1443-3287-3246-B437-C7E5842AC482}"/>
              </a:ext>
            </a:extLst>
          </p:cNvPr>
          <p:cNvPicPr>
            <a:picLocks noGrp="1" noChangeAspect="1"/>
          </p:cNvPicPr>
          <p:nvPr>
            <p:ph idx="1"/>
          </p:nvPr>
        </p:nvPicPr>
        <p:blipFill>
          <a:blip r:embed="rId3"/>
          <a:stretch>
            <a:fillRect/>
          </a:stretch>
        </p:blipFill>
        <p:spPr>
          <a:xfrm>
            <a:off x="1292225" y="1086278"/>
            <a:ext cx="9223022" cy="5217988"/>
          </a:xfrm>
        </p:spPr>
      </p:pic>
    </p:spTree>
    <p:extLst>
      <p:ext uri="{BB962C8B-B14F-4D97-AF65-F5344CB8AC3E}">
        <p14:creationId xmlns:p14="http://schemas.microsoft.com/office/powerpoint/2010/main" val="44312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D76DE-04B8-E540-BAE1-C310BA67B8D6}"/>
              </a:ext>
            </a:extLst>
          </p:cNvPr>
          <p:cNvSpPr>
            <a:spLocks noGrp="1"/>
          </p:cNvSpPr>
          <p:nvPr>
            <p:ph type="title"/>
          </p:nvPr>
        </p:nvSpPr>
        <p:spPr>
          <a:xfrm>
            <a:off x="838199" y="146755"/>
            <a:ext cx="5280379" cy="1377245"/>
          </a:xfrm>
        </p:spPr>
        <p:txBody>
          <a:bodyPr>
            <a:normAutofit fontScale="90000"/>
          </a:bodyPr>
          <a:lstStyle/>
          <a:p>
            <a:r>
              <a:rPr lang="en-US" b="1" dirty="0"/>
              <a:t>Chemical Characteristics of Groundwater</a:t>
            </a:r>
            <a:endParaRPr lang="en-US" dirty="0"/>
          </a:p>
        </p:txBody>
      </p:sp>
      <p:pic>
        <p:nvPicPr>
          <p:cNvPr id="5" name="Content Placeholder 4">
            <a:extLst>
              <a:ext uri="{FF2B5EF4-FFF2-40B4-BE49-F238E27FC236}">
                <a16:creationId xmlns:a16="http://schemas.microsoft.com/office/drawing/2014/main" id="{0A79BA22-D4A1-4143-B30F-BB54B812A664}"/>
              </a:ext>
            </a:extLst>
          </p:cNvPr>
          <p:cNvPicPr>
            <a:picLocks noGrp="1" noChangeAspect="1"/>
          </p:cNvPicPr>
          <p:nvPr>
            <p:ph idx="1"/>
          </p:nvPr>
        </p:nvPicPr>
        <p:blipFill>
          <a:blip r:embed="rId3"/>
          <a:stretch>
            <a:fillRect/>
          </a:stretch>
        </p:blipFill>
        <p:spPr>
          <a:xfrm>
            <a:off x="6375845" y="146755"/>
            <a:ext cx="4732421" cy="6265335"/>
          </a:xfrm>
        </p:spPr>
      </p:pic>
      <p:sp>
        <p:nvSpPr>
          <p:cNvPr id="6" name="TextBox 5">
            <a:extLst>
              <a:ext uri="{FF2B5EF4-FFF2-40B4-BE49-F238E27FC236}">
                <a16:creationId xmlns:a16="http://schemas.microsoft.com/office/drawing/2014/main" id="{4B0D749E-E57F-9046-B783-1AADDE648ECD}"/>
              </a:ext>
            </a:extLst>
          </p:cNvPr>
          <p:cNvSpPr txBox="1"/>
          <p:nvPr/>
        </p:nvSpPr>
        <p:spPr>
          <a:xfrm>
            <a:off x="6999375" y="6412090"/>
            <a:ext cx="3310746" cy="253916"/>
          </a:xfrm>
          <a:prstGeom prst="rect">
            <a:avLst/>
          </a:prstGeom>
          <a:noFill/>
        </p:spPr>
        <p:txBody>
          <a:bodyPr wrap="square" rtlCol="0">
            <a:spAutoFit/>
          </a:bodyPr>
          <a:lstStyle/>
          <a:p>
            <a:r>
              <a:rPr lang="en-US" sz="1050" dirty="0"/>
              <a:t>Copyright © 2016 the American Water Works Association</a:t>
            </a:r>
          </a:p>
        </p:txBody>
      </p:sp>
      <p:sp>
        <p:nvSpPr>
          <p:cNvPr id="8" name="TextBox 7">
            <a:extLst>
              <a:ext uri="{FF2B5EF4-FFF2-40B4-BE49-F238E27FC236}">
                <a16:creationId xmlns:a16="http://schemas.microsoft.com/office/drawing/2014/main" id="{127148C2-0A8A-F44F-AEDF-ABCA9A1A01FE}"/>
              </a:ext>
            </a:extLst>
          </p:cNvPr>
          <p:cNvSpPr txBox="1"/>
          <p:nvPr/>
        </p:nvSpPr>
        <p:spPr>
          <a:xfrm>
            <a:off x="838199" y="1524000"/>
            <a:ext cx="5113867" cy="4985980"/>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800" dirty="0"/>
              <a:t>Groundwater aquifers can become contaminated from minerals leached from the rocks and soil in the aquifer or from surface contaminants that infiltrate into the ground such as persistent synthetic organic chemicals, fuels, and fertilizer</a:t>
            </a:r>
          </a:p>
          <a:p>
            <a:pPr marL="342900" indent="-342900">
              <a:spcBef>
                <a:spcPts val="600"/>
              </a:spcBef>
              <a:spcAft>
                <a:spcPts val="600"/>
              </a:spcAft>
              <a:buFont typeface="Arial" panose="020B0604020202020204" pitchFamily="34" charset="0"/>
              <a:buChar char="•"/>
            </a:pPr>
            <a:r>
              <a:rPr lang="en-US" sz="2800" dirty="0"/>
              <a:t>In coastal areas, salty seawater can be drawn into an aquifer as wells are pumped</a:t>
            </a:r>
          </a:p>
        </p:txBody>
      </p:sp>
    </p:spTree>
    <p:extLst>
      <p:ext uri="{BB962C8B-B14F-4D97-AF65-F5344CB8AC3E}">
        <p14:creationId xmlns:p14="http://schemas.microsoft.com/office/powerpoint/2010/main" val="2297356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D76DE-04B8-E540-BAE1-C310BA67B8D6}"/>
              </a:ext>
            </a:extLst>
          </p:cNvPr>
          <p:cNvSpPr>
            <a:spLocks noGrp="1"/>
          </p:cNvSpPr>
          <p:nvPr>
            <p:ph type="title"/>
          </p:nvPr>
        </p:nvSpPr>
        <p:spPr>
          <a:xfrm>
            <a:off x="525217" y="304801"/>
            <a:ext cx="5954325" cy="1128888"/>
          </a:xfrm>
        </p:spPr>
        <p:txBody>
          <a:bodyPr/>
          <a:lstStyle/>
          <a:p>
            <a:r>
              <a:rPr lang="en-US" b="1"/>
              <a:t>Water Well Terminology</a:t>
            </a:r>
            <a:endParaRPr lang="en-US"/>
          </a:p>
        </p:txBody>
      </p:sp>
      <p:pic>
        <p:nvPicPr>
          <p:cNvPr id="9" name="Content Placeholder 8">
            <a:extLst>
              <a:ext uri="{FF2B5EF4-FFF2-40B4-BE49-F238E27FC236}">
                <a16:creationId xmlns:a16="http://schemas.microsoft.com/office/drawing/2014/main" id="{B4DFFD80-BE05-B947-8D10-0F4C5D325DC9}"/>
              </a:ext>
            </a:extLst>
          </p:cNvPr>
          <p:cNvPicPr>
            <a:picLocks noGrp="1" noChangeAspect="1"/>
          </p:cNvPicPr>
          <p:nvPr>
            <p:ph idx="1"/>
          </p:nvPr>
        </p:nvPicPr>
        <p:blipFill>
          <a:blip r:embed="rId3"/>
          <a:stretch>
            <a:fillRect/>
          </a:stretch>
        </p:blipFill>
        <p:spPr>
          <a:xfrm>
            <a:off x="7027593" y="372534"/>
            <a:ext cx="4743021" cy="6096000"/>
          </a:xfrm>
        </p:spPr>
      </p:pic>
      <p:sp>
        <p:nvSpPr>
          <p:cNvPr id="10" name="TextBox 9">
            <a:extLst>
              <a:ext uri="{FF2B5EF4-FFF2-40B4-BE49-F238E27FC236}">
                <a16:creationId xmlns:a16="http://schemas.microsoft.com/office/drawing/2014/main" id="{55442518-D2E2-BE4C-8A6F-D627E0A285C1}"/>
              </a:ext>
            </a:extLst>
          </p:cNvPr>
          <p:cNvSpPr txBox="1"/>
          <p:nvPr/>
        </p:nvSpPr>
        <p:spPr>
          <a:xfrm>
            <a:off x="3716847" y="6056574"/>
            <a:ext cx="3310746" cy="253916"/>
          </a:xfrm>
          <a:prstGeom prst="rect">
            <a:avLst/>
          </a:prstGeom>
          <a:noFill/>
        </p:spPr>
        <p:txBody>
          <a:bodyPr wrap="square" rtlCol="0">
            <a:spAutoFit/>
          </a:bodyPr>
          <a:lstStyle/>
          <a:p>
            <a:r>
              <a:rPr lang="en-US" sz="1050"/>
              <a:t>Copyright © 2016 the American Water Works Association</a:t>
            </a:r>
          </a:p>
        </p:txBody>
      </p:sp>
      <p:sp>
        <p:nvSpPr>
          <p:cNvPr id="11" name="TextBox 10">
            <a:extLst>
              <a:ext uri="{FF2B5EF4-FFF2-40B4-BE49-F238E27FC236}">
                <a16:creationId xmlns:a16="http://schemas.microsoft.com/office/drawing/2014/main" id="{EE2F9A91-E66C-2742-89A1-997D9657D662}"/>
              </a:ext>
            </a:extLst>
          </p:cNvPr>
          <p:cNvSpPr txBox="1"/>
          <p:nvPr/>
        </p:nvSpPr>
        <p:spPr>
          <a:xfrm>
            <a:off x="525217" y="1433689"/>
            <a:ext cx="3191630" cy="4678204"/>
          </a:xfrm>
          <a:prstGeom prst="rect">
            <a:avLst/>
          </a:prstGeom>
          <a:noFill/>
        </p:spPr>
        <p:txBody>
          <a:bodyPr wrap="square" rtlCol="0">
            <a:spAutoFit/>
          </a:bodyPr>
          <a:lstStyle/>
          <a:p>
            <a:pPr>
              <a:spcBef>
                <a:spcPts val="600"/>
              </a:spcBef>
              <a:spcAft>
                <a:spcPts val="600"/>
              </a:spcAft>
            </a:pPr>
            <a:r>
              <a:rPr lang="en-US" sz="3200" b="1"/>
              <a:t>  Parts of a Well:</a:t>
            </a:r>
          </a:p>
          <a:p>
            <a:pPr marL="800100" lvl="1" indent="-342900">
              <a:spcBef>
                <a:spcPts val="600"/>
              </a:spcBef>
              <a:spcAft>
                <a:spcPts val="600"/>
              </a:spcAft>
              <a:buFont typeface="Arial" panose="020B0604020202020204" pitchFamily="34" charset="0"/>
              <a:buChar char="•"/>
            </a:pPr>
            <a:r>
              <a:rPr lang="en-US" sz="2800"/>
              <a:t>Sanitary seal</a:t>
            </a:r>
          </a:p>
          <a:p>
            <a:pPr marL="800100" lvl="1" indent="-342900">
              <a:spcBef>
                <a:spcPts val="600"/>
              </a:spcBef>
              <a:spcAft>
                <a:spcPts val="600"/>
              </a:spcAft>
              <a:buFont typeface="Arial" panose="020B0604020202020204" pitchFamily="34" charset="0"/>
              <a:buChar char="•"/>
            </a:pPr>
            <a:r>
              <a:rPr lang="en-US" sz="2800"/>
              <a:t>Well Casing</a:t>
            </a:r>
          </a:p>
          <a:p>
            <a:pPr marL="800100" lvl="1" indent="-342900">
              <a:spcBef>
                <a:spcPts val="600"/>
              </a:spcBef>
              <a:spcAft>
                <a:spcPts val="600"/>
              </a:spcAft>
              <a:buFont typeface="Arial" panose="020B0604020202020204" pitchFamily="34" charset="0"/>
              <a:buChar char="•"/>
            </a:pPr>
            <a:r>
              <a:rPr lang="en-US" sz="2800"/>
              <a:t>Well Screen</a:t>
            </a:r>
          </a:p>
          <a:p>
            <a:pPr marL="800100" lvl="1" indent="-342900">
              <a:spcBef>
                <a:spcPts val="600"/>
              </a:spcBef>
              <a:spcAft>
                <a:spcPts val="600"/>
              </a:spcAft>
              <a:buFont typeface="Arial" panose="020B0604020202020204" pitchFamily="34" charset="0"/>
              <a:buChar char="•"/>
            </a:pPr>
            <a:r>
              <a:rPr lang="en-US" sz="2800"/>
              <a:t>Well Slab</a:t>
            </a:r>
          </a:p>
          <a:p>
            <a:pPr marL="800100" lvl="1" indent="-342900">
              <a:spcBef>
                <a:spcPts val="600"/>
              </a:spcBef>
              <a:spcAft>
                <a:spcPts val="600"/>
              </a:spcAft>
              <a:buFont typeface="Arial" panose="020B0604020202020204" pitchFamily="34" charset="0"/>
              <a:buChar char="•"/>
            </a:pPr>
            <a:r>
              <a:rPr lang="en-US" sz="2800"/>
              <a:t>Air Vent</a:t>
            </a:r>
          </a:p>
          <a:p>
            <a:pPr marL="800100" lvl="1" indent="-342900">
              <a:spcBef>
                <a:spcPts val="600"/>
              </a:spcBef>
              <a:spcAft>
                <a:spcPts val="600"/>
              </a:spcAft>
              <a:buFont typeface="Arial" panose="020B0604020202020204" pitchFamily="34" charset="0"/>
              <a:buChar char="•"/>
            </a:pPr>
            <a:r>
              <a:rPr lang="en-US" sz="2800"/>
              <a:t>Well Pump</a:t>
            </a:r>
          </a:p>
          <a:p>
            <a:pPr marL="800100" lvl="1" indent="-342900">
              <a:spcBef>
                <a:spcPts val="600"/>
              </a:spcBef>
              <a:spcAft>
                <a:spcPts val="600"/>
              </a:spcAft>
              <a:buFont typeface="Arial" panose="020B0604020202020204" pitchFamily="34" charset="0"/>
              <a:buChar char="•"/>
            </a:pPr>
            <a:r>
              <a:rPr lang="en-US" sz="2800"/>
              <a:t>Discharge Line</a:t>
            </a:r>
          </a:p>
        </p:txBody>
      </p:sp>
      <p:pic>
        <p:nvPicPr>
          <p:cNvPr id="13" name="Picture 12">
            <a:extLst>
              <a:ext uri="{FF2B5EF4-FFF2-40B4-BE49-F238E27FC236}">
                <a16:creationId xmlns:a16="http://schemas.microsoft.com/office/drawing/2014/main" id="{7D6E23A2-6DFB-CA41-9F89-2F45B57DA28A}"/>
              </a:ext>
            </a:extLst>
          </p:cNvPr>
          <p:cNvPicPr>
            <a:picLocks noChangeAspect="1"/>
          </p:cNvPicPr>
          <p:nvPr/>
        </p:nvPicPr>
        <p:blipFill>
          <a:blip r:embed="rId4"/>
          <a:stretch>
            <a:fillRect/>
          </a:stretch>
        </p:blipFill>
        <p:spPr>
          <a:xfrm>
            <a:off x="3937412" y="2410263"/>
            <a:ext cx="2790614" cy="3488267"/>
          </a:xfrm>
          <a:prstGeom prst="rect">
            <a:avLst/>
          </a:prstGeom>
        </p:spPr>
      </p:pic>
    </p:spTree>
    <p:extLst>
      <p:ext uri="{BB962C8B-B14F-4D97-AF65-F5344CB8AC3E}">
        <p14:creationId xmlns:p14="http://schemas.microsoft.com/office/powerpoint/2010/main" val="58334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4C07E-7914-DC4A-9F99-50A8244CF367}"/>
              </a:ext>
            </a:extLst>
          </p:cNvPr>
          <p:cNvSpPr>
            <a:spLocks noGrp="1"/>
          </p:cNvSpPr>
          <p:nvPr>
            <p:ph type="title"/>
          </p:nvPr>
        </p:nvSpPr>
        <p:spPr/>
        <p:txBody>
          <a:bodyPr/>
          <a:lstStyle/>
          <a:p>
            <a:pPr algn="ctr"/>
            <a:r>
              <a:rPr lang="en-US" b="1"/>
              <a:t>Well Terms</a:t>
            </a:r>
          </a:p>
        </p:txBody>
      </p:sp>
      <p:sp>
        <p:nvSpPr>
          <p:cNvPr id="11" name="Content Placeholder 10">
            <a:extLst>
              <a:ext uri="{FF2B5EF4-FFF2-40B4-BE49-F238E27FC236}">
                <a16:creationId xmlns:a16="http://schemas.microsoft.com/office/drawing/2014/main" id="{BAD646B5-0401-6048-B10F-8CF31ADCB0FC}"/>
              </a:ext>
            </a:extLst>
          </p:cNvPr>
          <p:cNvSpPr>
            <a:spLocks noGrp="1"/>
          </p:cNvSpPr>
          <p:nvPr>
            <p:ph idx="1"/>
          </p:nvPr>
        </p:nvSpPr>
        <p:spPr>
          <a:xfrm>
            <a:off x="838200" y="1690688"/>
            <a:ext cx="10515600" cy="4755268"/>
          </a:xfrm>
        </p:spPr>
        <p:txBody>
          <a:bodyPr>
            <a:normAutofit/>
          </a:bodyPr>
          <a:lstStyle/>
          <a:p>
            <a:pPr>
              <a:spcBef>
                <a:spcPts val="600"/>
              </a:spcBef>
              <a:spcAft>
                <a:spcPts val="600"/>
              </a:spcAft>
            </a:pPr>
            <a:r>
              <a:rPr lang="en-US"/>
              <a:t>Static Water Level: top of the zone of saturation (water table)</a:t>
            </a:r>
          </a:p>
          <a:p>
            <a:pPr>
              <a:spcBef>
                <a:spcPts val="600"/>
              </a:spcBef>
              <a:spcAft>
                <a:spcPts val="600"/>
              </a:spcAft>
            </a:pPr>
            <a:r>
              <a:rPr lang="en-US"/>
              <a:t>Pumping Water Level: the level to which the water table is drawn down inside the casing during pumping</a:t>
            </a:r>
          </a:p>
          <a:p>
            <a:pPr lvl="1">
              <a:spcBef>
                <a:spcPts val="600"/>
              </a:spcBef>
              <a:spcAft>
                <a:spcPts val="600"/>
              </a:spcAft>
            </a:pPr>
            <a:r>
              <a:rPr lang="en-US"/>
              <a:t>Depth will vary with the pumping rate</a:t>
            </a:r>
          </a:p>
          <a:p>
            <a:pPr>
              <a:spcBef>
                <a:spcPts val="600"/>
              </a:spcBef>
              <a:spcAft>
                <a:spcPts val="600"/>
              </a:spcAft>
            </a:pPr>
            <a:r>
              <a:rPr lang="en-US"/>
              <a:t>Drawdown: the difference in feet of depth between the static water level and the pumping water level</a:t>
            </a:r>
          </a:p>
          <a:p>
            <a:pPr>
              <a:spcBef>
                <a:spcPts val="600"/>
              </a:spcBef>
              <a:spcAft>
                <a:spcPts val="600"/>
              </a:spcAft>
            </a:pPr>
            <a:r>
              <a:rPr lang="en-US"/>
              <a:t>Cone of Depression: a cone-shaped area around the well, usually in an unconfined aquifer that is drawn down during pumping</a:t>
            </a:r>
          </a:p>
          <a:p>
            <a:pPr lvl="1">
              <a:spcBef>
                <a:spcPts val="600"/>
              </a:spcBef>
              <a:spcAft>
                <a:spcPts val="600"/>
              </a:spcAft>
            </a:pPr>
            <a:r>
              <a:rPr lang="en-US"/>
              <a:t>The top of the cone is the static water level and the bottom is the pumping water level</a:t>
            </a:r>
          </a:p>
        </p:txBody>
      </p:sp>
    </p:spTree>
    <p:extLst>
      <p:ext uri="{BB962C8B-B14F-4D97-AF65-F5344CB8AC3E}">
        <p14:creationId xmlns:p14="http://schemas.microsoft.com/office/powerpoint/2010/main" val="1678226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4C07E-7914-DC4A-9F99-50A8244CF367}"/>
              </a:ext>
            </a:extLst>
          </p:cNvPr>
          <p:cNvSpPr>
            <a:spLocks noGrp="1"/>
          </p:cNvSpPr>
          <p:nvPr>
            <p:ph type="title"/>
          </p:nvPr>
        </p:nvSpPr>
        <p:spPr>
          <a:xfrm>
            <a:off x="838199" y="280460"/>
            <a:ext cx="10515600" cy="857090"/>
          </a:xfrm>
        </p:spPr>
        <p:txBody>
          <a:bodyPr/>
          <a:lstStyle/>
          <a:p>
            <a:pPr algn="ctr"/>
            <a:r>
              <a:rPr lang="en-US" b="1"/>
              <a:t>Well Terms</a:t>
            </a:r>
          </a:p>
        </p:txBody>
      </p:sp>
      <p:sp>
        <p:nvSpPr>
          <p:cNvPr id="8" name="TextBox 7">
            <a:extLst>
              <a:ext uri="{FF2B5EF4-FFF2-40B4-BE49-F238E27FC236}">
                <a16:creationId xmlns:a16="http://schemas.microsoft.com/office/drawing/2014/main" id="{435102E4-A8CF-7344-AAFD-C8F31775F204}"/>
              </a:ext>
            </a:extLst>
          </p:cNvPr>
          <p:cNvSpPr txBox="1"/>
          <p:nvPr/>
        </p:nvSpPr>
        <p:spPr>
          <a:xfrm>
            <a:off x="4440626" y="6414030"/>
            <a:ext cx="3310746" cy="253916"/>
          </a:xfrm>
          <a:prstGeom prst="rect">
            <a:avLst/>
          </a:prstGeom>
          <a:noFill/>
        </p:spPr>
        <p:txBody>
          <a:bodyPr wrap="square" rtlCol="0">
            <a:spAutoFit/>
          </a:bodyPr>
          <a:lstStyle/>
          <a:p>
            <a:r>
              <a:rPr lang="en-US" sz="1050"/>
              <a:t>Copyright © 2016 the American Water Works Association</a:t>
            </a:r>
          </a:p>
        </p:txBody>
      </p:sp>
      <p:pic>
        <p:nvPicPr>
          <p:cNvPr id="6" name="Picture 5">
            <a:extLst>
              <a:ext uri="{FF2B5EF4-FFF2-40B4-BE49-F238E27FC236}">
                <a16:creationId xmlns:a16="http://schemas.microsoft.com/office/drawing/2014/main" id="{9F45B95E-784D-BD47-B16F-4E4B516DFCF2}"/>
              </a:ext>
            </a:extLst>
          </p:cNvPr>
          <p:cNvPicPr>
            <a:picLocks noChangeAspect="1"/>
          </p:cNvPicPr>
          <p:nvPr/>
        </p:nvPicPr>
        <p:blipFill>
          <a:blip r:embed="rId3"/>
          <a:stretch>
            <a:fillRect/>
          </a:stretch>
        </p:blipFill>
        <p:spPr>
          <a:xfrm>
            <a:off x="1668285" y="1222216"/>
            <a:ext cx="8855429" cy="5022482"/>
          </a:xfrm>
          <a:prstGeom prst="rect">
            <a:avLst/>
          </a:prstGeom>
        </p:spPr>
      </p:pic>
    </p:spTree>
    <p:extLst>
      <p:ext uri="{BB962C8B-B14F-4D97-AF65-F5344CB8AC3E}">
        <p14:creationId xmlns:p14="http://schemas.microsoft.com/office/powerpoint/2010/main" val="545956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4C07E-7914-DC4A-9F99-50A8244CF367}"/>
              </a:ext>
            </a:extLst>
          </p:cNvPr>
          <p:cNvSpPr>
            <a:spLocks noGrp="1"/>
          </p:cNvSpPr>
          <p:nvPr>
            <p:ph type="title"/>
          </p:nvPr>
        </p:nvSpPr>
        <p:spPr/>
        <p:txBody>
          <a:bodyPr/>
          <a:lstStyle/>
          <a:p>
            <a:pPr algn="ctr"/>
            <a:r>
              <a:rPr lang="en-US" b="1"/>
              <a:t>Well Terms</a:t>
            </a:r>
          </a:p>
        </p:txBody>
      </p:sp>
      <p:sp>
        <p:nvSpPr>
          <p:cNvPr id="11" name="Content Placeholder 10">
            <a:extLst>
              <a:ext uri="{FF2B5EF4-FFF2-40B4-BE49-F238E27FC236}">
                <a16:creationId xmlns:a16="http://schemas.microsoft.com/office/drawing/2014/main" id="{BAD646B5-0401-6048-B10F-8CF31ADCB0FC}"/>
              </a:ext>
            </a:extLst>
          </p:cNvPr>
          <p:cNvSpPr>
            <a:spLocks noGrp="1"/>
          </p:cNvSpPr>
          <p:nvPr>
            <p:ph idx="1"/>
          </p:nvPr>
        </p:nvSpPr>
        <p:spPr>
          <a:xfrm>
            <a:off x="587022" y="1690688"/>
            <a:ext cx="11040534" cy="4755268"/>
          </a:xfrm>
        </p:spPr>
        <p:txBody>
          <a:bodyPr>
            <a:normAutofit/>
          </a:bodyPr>
          <a:lstStyle/>
          <a:p>
            <a:pPr>
              <a:spcBef>
                <a:spcPts val="600"/>
              </a:spcBef>
              <a:spcAft>
                <a:spcPts val="1200"/>
              </a:spcAft>
            </a:pPr>
            <a:r>
              <a:rPr lang="en-US" dirty="0"/>
              <a:t>Zone of Influence: the area of the top of the cone of depression in the water table</a:t>
            </a:r>
          </a:p>
          <a:p>
            <a:pPr lvl="1">
              <a:spcBef>
                <a:spcPts val="600"/>
              </a:spcBef>
              <a:spcAft>
                <a:spcPts val="1200"/>
              </a:spcAft>
            </a:pPr>
            <a:r>
              <a:rPr lang="en-US" dirty="0"/>
              <a:t>The size of the zone of influence is dependent on the well pumping rate and the porosity and conductivity of the aquifer</a:t>
            </a:r>
          </a:p>
          <a:p>
            <a:pPr lvl="1">
              <a:spcBef>
                <a:spcPts val="600"/>
              </a:spcBef>
              <a:spcAft>
                <a:spcPts val="1200"/>
              </a:spcAft>
            </a:pPr>
            <a:r>
              <a:rPr lang="en-US" dirty="0"/>
              <a:t>Multiple wells in a well field can have overlapping cones of depression (Figure 5-5)</a:t>
            </a:r>
          </a:p>
          <a:p>
            <a:pPr>
              <a:spcBef>
                <a:spcPts val="600"/>
              </a:spcBef>
              <a:spcAft>
                <a:spcPts val="1200"/>
              </a:spcAft>
            </a:pPr>
            <a:r>
              <a:rPr lang="en-US" dirty="0"/>
              <a:t>Residual Drawdown: if the level to which the water rises inside the well after pumping has stopped is less than the original static water level, the difference is called residual drawdown</a:t>
            </a:r>
          </a:p>
        </p:txBody>
      </p:sp>
    </p:spTree>
    <p:extLst>
      <p:ext uri="{BB962C8B-B14F-4D97-AF65-F5344CB8AC3E}">
        <p14:creationId xmlns:p14="http://schemas.microsoft.com/office/powerpoint/2010/main" val="4004070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4C07E-7914-DC4A-9F99-50A8244CF367}"/>
              </a:ext>
            </a:extLst>
          </p:cNvPr>
          <p:cNvSpPr>
            <a:spLocks noGrp="1"/>
          </p:cNvSpPr>
          <p:nvPr>
            <p:ph type="title"/>
          </p:nvPr>
        </p:nvSpPr>
        <p:spPr>
          <a:xfrm>
            <a:off x="838200" y="280460"/>
            <a:ext cx="10515600" cy="743232"/>
          </a:xfrm>
        </p:spPr>
        <p:txBody>
          <a:bodyPr/>
          <a:lstStyle/>
          <a:p>
            <a:pPr algn="ctr"/>
            <a:r>
              <a:rPr lang="en-US" b="1"/>
              <a:t>Well Terms</a:t>
            </a:r>
          </a:p>
        </p:txBody>
      </p:sp>
      <p:sp>
        <p:nvSpPr>
          <p:cNvPr id="8" name="TextBox 7">
            <a:extLst>
              <a:ext uri="{FF2B5EF4-FFF2-40B4-BE49-F238E27FC236}">
                <a16:creationId xmlns:a16="http://schemas.microsoft.com/office/drawing/2014/main" id="{435102E4-A8CF-7344-AAFD-C8F31775F204}"/>
              </a:ext>
            </a:extLst>
          </p:cNvPr>
          <p:cNvSpPr txBox="1"/>
          <p:nvPr/>
        </p:nvSpPr>
        <p:spPr>
          <a:xfrm>
            <a:off x="4440626" y="6357586"/>
            <a:ext cx="3310746" cy="253916"/>
          </a:xfrm>
          <a:prstGeom prst="rect">
            <a:avLst/>
          </a:prstGeom>
          <a:noFill/>
        </p:spPr>
        <p:txBody>
          <a:bodyPr wrap="square" rtlCol="0">
            <a:spAutoFit/>
          </a:bodyPr>
          <a:lstStyle/>
          <a:p>
            <a:r>
              <a:rPr lang="en-US" sz="1050"/>
              <a:t>Copyright © 2016 the American Water Works Association</a:t>
            </a:r>
          </a:p>
        </p:txBody>
      </p:sp>
      <p:pic>
        <p:nvPicPr>
          <p:cNvPr id="4" name="Picture 3">
            <a:extLst>
              <a:ext uri="{FF2B5EF4-FFF2-40B4-BE49-F238E27FC236}">
                <a16:creationId xmlns:a16="http://schemas.microsoft.com/office/drawing/2014/main" id="{DC30A288-4792-B045-8B1C-54B4173CF689}"/>
              </a:ext>
            </a:extLst>
          </p:cNvPr>
          <p:cNvPicPr>
            <a:picLocks noChangeAspect="1"/>
          </p:cNvPicPr>
          <p:nvPr/>
        </p:nvPicPr>
        <p:blipFill>
          <a:blip r:embed="rId3"/>
          <a:stretch>
            <a:fillRect/>
          </a:stretch>
        </p:blipFill>
        <p:spPr>
          <a:xfrm>
            <a:off x="838200" y="1206184"/>
            <a:ext cx="10515600" cy="4968910"/>
          </a:xfrm>
          <a:prstGeom prst="rect">
            <a:avLst/>
          </a:prstGeom>
        </p:spPr>
      </p:pic>
    </p:spTree>
    <p:extLst>
      <p:ext uri="{BB962C8B-B14F-4D97-AF65-F5344CB8AC3E}">
        <p14:creationId xmlns:p14="http://schemas.microsoft.com/office/powerpoint/2010/main" val="2331643341"/>
      </p:ext>
    </p:extLst>
  </p:cSld>
  <p:clrMapOvr>
    <a:masterClrMapping/>
  </p:clrMapOvr>
</p:sld>
</file>

<file path=ppt/theme/theme1.xml><?xml version="1.0" encoding="utf-8"?>
<a:theme xmlns:a="http://schemas.openxmlformats.org/drawingml/2006/main" name="Office Theme">
  <a:themeElements>
    <a:clrScheme name="Custom 20">
      <a:dk1>
        <a:srgbClr val="0432FF"/>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1285</TotalTime>
  <Words>1830</Words>
  <Application>Microsoft Macintosh PowerPoint</Application>
  <PresentationFormat>Widescreen</PresentationFormat>
  <Paragraphs>203</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CHAPTER 5</vt:lpstr>
      <vt:lpstr>Groundwater Quality</vt:lpstr>
      <vt:lpstr>Aquifer Contamination</vt:lpstr>
      <vt:lpstr>Chemical Characteristics of Groundwater</vt:lpstr>
      <vt:lpstr>Water Well Terminology</vt:lpstr>
      <vt:lpstr>Well Terms</vt:lpstr>
      <vt:lpstr>Well Terms</vt:lpstr>
      <vt:lpstr>Well Terms</vt:lpstr>
      <vt:lpstr>Well Terms</vt:lpstr>
      <vt:lpstr>Well Terms</vt:lpstr>
      <vt:lpstr>Types of Wells</vt:lpstr>
      <vt:lpstr>Types of Wells</vt:lpstr>
      <vt:lpstr>Drilled Wells</vt:lpstr>
      <vt:lpstr>Drilled Wells</vt:lpstr>
      <vt:lpstr>Drilled Wells</vt:lpstr>
      <vt:lpstr>Drilled Wells</vt:lpstr>
      <vt:lpstr>Special Types of Wells</vt:lpstr>
      <vt:lpstr>Well Construction Procedures</vt:lpstr>
      <vt:lpstr>Well Construction Procedures</vt:lpstr>
      <vt:lpstr>Well Construction Procedures</vt:lpstr>
      <vt:lpstr>Well Construction Procedures</vt:lpstr>
      <vt:lpstr>Well Construction Procedures</vt:lpstr>
      <vt:lpstr>Aquifer Performance</vt:lpstr>
      <vt:lpstr>Video Clip: Water Wells/Groundwater</vt:lpstr>
      <vt:lpstr>Well Operation and Maintenance</vt:lpstr>
      <vt:lpstr>Well Abandonment</vt:lpstr>
      <vt:lpstr>Springs and Infiltration Galleries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WATER TREATMENT</dc:title>
  <dc:creator>Microsoft Office User</dc:creator>
  <cp:lastModifiedBy>Microsoft Office User</cp:lastModifiedBy>
  <cp:revision>119</cp:revision>
  <cp:lastPrinted>2019-05-09T19:08:51Z</cp:lastPrinted>
  <dcterms:created xsi:type="dcterms:W3CDTF">2019-03-04T23:37:37Z</dcterms:created>
  <dcterms:modified xsi:type="dcterms:W3CDTF">2019-07-26T20:22:01Z</dcterms:modified>
</cp:coreProperties>
</file>