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337" r:id="rId5"/>
    <p:sldId id="338" r:id="rId6"/>
    <p:sldId id="320" r:id="rId7"/>
    <p:sldId id="339" r:id="rId8"/>
    <p:sldId id="340" r:id="rId9"/>
    <p:sldId id="341" r:id="rId10"/>
    <p:sldId id="342" r:id="rId11"/>
    <p:sldId id="343" r:id="rId12"/>
    <p:sldId id="344" r:id="rId13"/>
    <p:sldId id="346" r:id="rId14"/>
    <p:sldId id="34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89"/>
    <p:restoredTop sz="94632"/>
  </p:normalViewPr>
  <p:slideViewPr>
    <p:cSldViewPr snapToGrid="0" snapToObjects="1">
      <p:cViewPr varScale="1">
        <p:scale>
          <a:sx n="108" d="100"/>
          <a:sy n="108" d="100"/>
        </p:scale>
        <p:origin x="224" y="1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7" d="100"/>
          <a:sy n="127" d="100"/>
        </p:scale>
        <p:origin x="400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34E39-ED87-1845-A5AE-66492866D8FB}" type="datetimeFigureOut">
              <a:rPr lang="en-US" smtClean="0"/>
              <a:t>5/14/19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C3551-F181-4544-B403-A8C702D724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344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C3551-F181-4544-B403-A8C702D724D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697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optimal velocity for grit removal is the same as in wastewater influent pretreatment: ~1 foot per second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C3551-F181-4544-B403-A8C702D724D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287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C3551-F181-4544-B403-A8C702D724D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880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C3551-F181-4544-B403-A8C702D724D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167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C3551-F181-4544-B403-A8C702D724D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6058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page 188 for a comment on peroxidation. This topic will be discussed further in Chapters 12 and 17.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C3551-F181-4544-B403-A8C702D724D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691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C3551-F181-4544-B403-A8C702D724D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67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C3551-F181-4544-B403-A8C702D724D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781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C3551-F181-4544-B403-A8C702D724D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421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Background photo: closeup view of an automatic screen similar to the one in Figure 7-4 used at the intake to a water treatment plant from a gravity dam in Alaska. Name of facility withheld on security request from utility.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C3551-F181-4544-B403-A8C702D724D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53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C3551-F181-4544-B403-A8C702D724D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227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C3551-F181-4544-B403-A8C702D724D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240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C3551-F181-4544-B403-A8C702D724D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151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C3551-F181-4544-B403-A8C702D724D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54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CAC48-91DB-5048-8C65-8BC9475523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213474-A6BA-DF4F-82FF-4CF6350F79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328B3-421A-D943-8B08-B4DEEB5D1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8284-355E-DF45-AD75-EBD792E6C90A}" type="datetimeFigureOut">
              <a:rPr lang="en-US" smtClean="0"/>
              <a:t>5/14/19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2D9F2-C950-C841-B874-C6668665C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15C64-7B66-D646-BB98-F33745220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955B-4345-D84F-A229-1BA4C4B8BB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938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42ECE-9D78-1F45-B41E-8108B2880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5D1D52-7DF1-7E44-828D-BCB7545AE9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DAF80-0639-C048-B368-7D46D2DAB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8284-355E-DF45-AD75-EBD792E6C90A}" type="datetimeFigureOut">
              <a:rPr lang="en-US" smtClean="0"/>
              <a:t>5/14/19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9DBED-9ED0-F540-888F-5685048AE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BBBDC-459A-0B40-8C87-515E67BBF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955B-4345-D84F-A229-1BA4C4B8BB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85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ED014F-575A-3547-A071-5ED5C3E55D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49A60D-1822-E540-9317-4E3D35A8EE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BEC48-3DC4-9A48-8616-6EE29CD59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8284-355E-DF45-AD75-EBD792E6C90A}" type="datetimeFigureOut">
              <a:rPr lang="en-US" smtClean="0"/>
              <a:t>5/14/19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06466-E700-3841-ABE3-E8D2FD773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6F410-8835-974D-AB31-2A244233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955B-4345-D84F-A229-1BA4C4B8BB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751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ED431-FB24-2E4C-8815-AA1C6F0A2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64D77-A0CE-5344-BA75-E86BECC1E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884D7-30F5-2E4D-AC01-B36BD9062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8284-355E-DF45-AD75-EBD792E6C90A}" type="datetimeFigureOut">
              <a:rPr lang="en-US" smtClean="0"/>
              <a:t>5/14/19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A8065-A1CF-844A-8A5E-DAA1325A6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BD1AB-99AC-1346-AC8D-62D303233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955B-4345-D84F-A229-1BA4C4B8BB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544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E7014-942E-FF4F-BD6F-5C19E0FC5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009A3D-EB7B-0148-A802-6D4EF945D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2EB1D2-CD6F-0C48-BE2F-FA328211E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8284-355E-DF45-AD75-EBD792E6C90A}" type="datetimeFigureOut">
              <a:rPr lang="en-US" smtClean="0"/>
              <a:t>5/14/19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911F8-3C1C-6642-8556-B71B33259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06337-8E66-D34A-8C34-AA2C19260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955B-4345-D84F-A229-1BA4C4B8BB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124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BCEF4-AF70-7742-B994-3636E5D35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E38B5-3087-CD44-A6ED-AF913DA90F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6F902E-9FC2-3D4A-AE2C-96A8FB05B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9584E4-F84F-654C-9AA3-9DC7EA30B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8284-355E-DF45-AD75-EBD792E6C90A}" type="datetimeFigureOut">
              <a:rPr lang="en-US" smtClean="0"/>
              <a:t>5/14/19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B7BD8-7857-584A-B098-48F11682B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6EC97B-D595-1F42-A650-71AF6CCBE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955B-4345-D84F-A229-1BA4C4B8BB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08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ABF78-AB92-9245-827E-3FBBAE675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B90BE-3C26-1942-BE43-1323E5A91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2DCE21-A916-4D4C-A976-E2D394949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DEC90C-A193-C44D-A46F-AB68A7CDB2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E42432-F1DD-1645-AAE0-307CD3E4B3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F10913-0905-BF4B-AB6D-8B1495BB0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8284-355E-DF45-AD75-EBD792E6C90A}" type="datetimeFigureOut">
              <a:rPr lang="en-US" smtClean="0"/>
              <a:t>5/14/19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2C8D34-3BA1-D641-A9A2-C60C47452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EA57F0-8BA3-7445-ACFD-A62427298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955B-4345-D84F-A229-1BA4C4B8BB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801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C0330-ED29-3446-AD41-454CC4EC0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A6105B-ECC1-8E4C-A0F7-74FF80A7A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8284-355E-DF45-AD75-EBD792E6C90A}" type="datetimeFigureOut">
              <a:rPr lang="en-US" smtClean="0"/>
              <a:t>5/14/19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D6634C-A09B-9642-85EA-039AB03BF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98A792-56CF-AF40-B7B8-B8116BD07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955B-4345-D84F-A229-1BA4C4B8BB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856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4D796B-7EA5-4E4E-8B72-A6AB4DD91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8284-355E-DF45-AD75-EBD792E6C90A}" type="datetimeFigureOut">
              <a:rPr lang="en-US" smtClean="0"/>
              <a:t>5/14/19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B5A974-1A57-B14E-9A92-7F25198FA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DE8F51-F9AE-C948-9979-36A54E6BD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955B-4345-D84F-A229-1BA4C4B8BB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046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466C0-F250-CA4A-9792-DB7ADDEB2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6A8F7-DD39-CB4F-A944-72AF4B3F8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9BFE9A-EEC0-6048-B582-51859EC936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287B62-88C8-5A47-B442-BB60DC2F6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8284-355E-DF45-AD75-EBD792E6C90A}" type="datetimeFigureOut">
              <a:rPr lang="en-US" smtClean="0"/>
              <a:t>5/14/19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CEBFD1-7479-3B4F-BBA5-BBFE7E2F1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0778DF-2537-6748-82EC-A746BDA5D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955B-4345-D84F-A229-1BA4C4B8BB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129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CA347-B436-DE40-B726-820C992AA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66EB99-CD18-0940-873A-46FC8E5114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37E52-1FF4-454D-8904-C31089C9CE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181B98-7A30-8F42-A34E-9C8DE10DB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8284-355E-DF45-AD75-EBD792E6C90A}" type="datetimeFigureOut">
              <a:rPr lang="en-US" smtClean="0"/>
              <a:t>5/14/19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E047B3-03DB-2443-8632-650C361B5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FD4D31-96F9-7F40-83C0-CF18E204C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955B-4345-D84F-A229-1BA4C4B8BB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326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0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96116E-E01F-334D-800B-BC00DF8E7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ADC9CE-4B4E-5643-9CF3-44B4BA973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40A81-3BBD-3246-9BF7-86389DFC08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18284-355E-DF45-AD75-EBD792E6C90A}" type="datetimeFigureOut">
              <a:rPr lang="en-US" smtClean="0"/>
              <a:t>5/14/19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F6F2D-8B62-654B-ABD5-0533F74649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07E01-D218-C146-AA26-6EC4484218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4955B-4345-D84F-A229-1BA4C4B8BB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79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1AF5F-3B3F-B640-B43F-F7711DFDC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644" y="747588"/>
            <a:ext cx="11181644" cy="1684894"/>
          </a:xfrm>
        </p:spPr>
        <p:txBody>
          <a:bodyPr>
            <a:normAutofit/>
          </a:bodyPr>
          <a:lstStyle/>
          <a:p>
            <a:r>
              <a:rPr lang="en-US" sz="6600" b="1" dirty="0"/>
              <a:t>CHAPTER 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6592DA-EC9D-244B-88CA-04FEC28EB1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644" y="4136408"/>
            <a:ext cx="8139289" cy="1655762"/>
          </a:xfrm>
        </p:spPr>
        <p:txBody>
          <a:bodyPr>
            <a:normAutofit/>
          </a:bodyPr>
          <a:lstStyle/>
          <a:p>
            <a:r>
              <a:rPr lang="en-US" sz="3600" b="1" dirty="0"/>
              <a:t>Treatment Plant Pretreatment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7E4ABC-53A4-0642-8465-8034103F0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1333" y="3287889"/>
            <a:ext cx="3352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54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B3A1B-EE21-4B40-9D5A-E4FA12AE9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631"/>
            <a:ext cx="10726082" cy="1075279"/>
          </a:xfrm>
        </p:spPr>
        <p:txBody>
          <a:bodyPr/>
          <a:lstStyle/>
          <a:p>
            <a:r>
              <a:rPr lang="en-US" b="1" dirty="0"/>
              <a:t>Mechanical Sand-and-Grit Removal Devices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5B2271-8637-D94B-AA37-4BD62E0FEF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9693" y="1361305"/>
            <a:ext cx="10824589" cy="176845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Separation of sand and grit is accomplished with a centrifugal motion of the water to achieve a proper settling velocity inside the device</a:t>
            </a:r>
          </a:p>
          <a:p>
            <a:pPr>
              <a:spcAft>
                <a:spcPts val="600"/>
              </a:spcAft>
            </a:pPr>
            <a:r>
              <a:rPr lang="en-US" dirty="0"/>
              <a:t>Sometimes referred to as cyclone </a:t>
            </a:r>
            <a:r>
              <a:rPr lang="en-US" dirty="0" err="1"/>
              <a:t>degritters</a:t>
            </a:r>
            <a:r>
              <a:rPr lang="en-US" dirty="0"/>
              <a:t> (e.g. Figure 7-7)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F20415-8326-AB41-8F10-6E6F4A4892A4}"/>
              </a:ext>
            </a:extLst>
          </p:cNvPr>
          <p:cNvSpPr txBox="1"/>
          <p:nvPr/>
        </p:nvSpPr>
        <p:spPr>
          <a:xfrm>
            <a:off x="4949711" y="6406653"/>
            <a:ext cx="33107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Copyright © 2016 the American Water Works Association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3912C89-4325-4B49-A9FA-2C70B66825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03654" y="2992612"/>
            <a:ext cx="6092717" cy="3312147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FC3C78-D2A9-524B-94FF-FCC47CCB4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2410" y="2992612"/>
            <a:ext cx="4875481" cy="331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21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B3A1B-EE21-4B40-9D5A-E4FA12AE9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643255" cy="1119291"/>
          </a:xfrm>
        </p:spPr>
        <p:txBody>
          <a:bodyPr/>
          <a:lstStyle/>
          <a:p>
            <a:r>
              <a:rPr lang="en-US" b="1" dirty="0"/>
              <a:t>Plate and tube Settlers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5B2271-8637-D94B-AA37-4BD62E0FEF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690688"/>
            <a:ext cx="5823858" cy="435133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Plate or tube settlers are shallow-depth sedimentation enhancement systems designed to allow more rapid separation of solids from water</a:t>
            </a:r>
          </a:p>
          <a:p>
            <a:pPr>
              <a:spcAft>
                <a:spcPts val="600"/>
              </a:spcAft>
            </a:pPr>
            <a:r>
              <a:rPr lang="en-US" dirty="0"/>
              <a:t>The plates or tubes are angled between approximately 7.5 and 60° depending on the settling velocity of the particles to be removed</a:t>
            </a:r>
          </a:p>
          <a:p>
            <a:pPr>
              <a:spcAft>
                <a:spcPts val="600"/>
              </a:spcAft>
            </a:pPr>
            <a:r>
              <a:rPr lang="en-US" dirty="0"/>
              <a:t>Settled water exits the top and sand and grit is removed from the bottom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33DC7A-610B-EF43-B9F0-E89FAFEC6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3099" y="912895"/>
            <a:ext cx="4470340" cy="49273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F8CCE5-C561-7F47-A7C3-794654C4AF77}"/>
              </a:ext>
            </a:extLst>
          </p:cNvPr>
          <p:cNvSpPr txBox="1"/>
          <p:nvPr/>
        </p:nvSpPr>
        <p:spPr>
          <a:xfrm>
            <a:off x="6843219" y="5987863"/>
            <a:ext cx="4810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Schematic of a commercial tube settler unit</a:t>
            </a:r>
          </a:p>
        </p:txBody>
      </p:sp>
    </p:spTree>
    <p:extLst>
      <p:ext uri="{BB962C8B-B14F-4D97-AF65-F5344CB8AC3E}">
        <p14:creationId xmlns:p14="http://schemas.microsoft.com/office/powerpoint/2010/main" val="3483018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130D481-571D-E845-9000-35A35CD70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631" y="246373"/>
            <a:ext cx="11709070" cy="1024288"/>
          </a:xfrm>
        </p:spPr>
        <p:txBody>
          <a:bodyPr>
            <a:noAutofit/>
          </a:bodyPr>
          <a:lstStyle/>
          <a:p>
            <a:pPr algn="ctr"/>
            <a:r>
              <a:rPr lang="en-US" sz="3800" b="1" dirty="0"/>
              <a:t>Operation and Maintenance of </a:t>
            </a:r>
            <a:r>
              <a:rPr lang="en-US" sz="3800" b="1" dirty="0" err="1"/>
              <a:t>Presedimentation</a:t>
            </a:r>
            <a:r>
              <a:rPr lang="en-US" sz="3800" b="1" dirty="0"/>
              <a:t> Systems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50204C1-C05E-D147-9E82-14AADBB4D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569" y="1270662"/>
            <a:ext cx="9042070" cy="488701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 err="1"/>
              <a:t>Presedimentation</a:t>
            </a:r>
            <a:r>
              <a:rPr lang="en-US" sz="2800" dirty="0"/>
              <a:t> systems should be tested and cleaned regularly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Impoundments may have to be dewatered and dredged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Cyclone separators and plate or tube settlers remove sediment automatically, but the grit removal system should be routinely checked for proper operation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Suggested record keeping for </a:t>
            </a:r>
            <a:r>
              <a:rPr lang="en-US" dirty="0" err="1"/>
              <a:t>presedimentation</a:t>
            </a:r>
            <a:r>
              <a:rPr lang="en-US" dirty="0"/>
              <a:t> systems: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Date of sampling and testing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Amount of suspended solids in the raw water and the effluent in mg/L or ml/L if </a:t>
            </a:r>
            <a:r>
              <a:rPr lang="en-US" sz="2400" dirty="0" err="1"/>
              <a:t>settleability</a:t>
            </a:r>
            <a:r>
              <a:rPr lang="en-US" sz="2400" dirty="0"/>
              <a:t> tests with an Imhoff cone are used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Cleaning date, time required and amount of material removed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8C9F44-A10B-8E4A-9822-8AC137543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9363" y="2381676"/>
            <a:ext cx="2665338" cy="26653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B2053A-AF6D-E740-B9CF-008B951D4DD6}"/>
              </a:ext>
            </a:extLst>
          </p:cNvPr>
          <p:cNvSpPr txBox="1"/>
          <p:nvPr/>
        </p:nvSpPr>
        <p:spPr>
          <a:xfrm>
            <a:off x="9322802" y="5070765"/>
            <a:ext cx="2558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1-Liter Imhoff Cones for 1-hour settleable solids test</a:t>
            </a:r>
          </a:p>
        </p:txBody>
      </p:sp>
    </p:spTree>
    <p:extLst>
      <p:ext uri="{BB962C8B-B14F-4D97-AF65-F5344CB8AC3E}">
        <p14:creationId xmlns:p14="http://schemas.microsoft.com/office/powerpoint/2010/main" val="3798189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B3A1B-EE21-4B40-9D5A-E4FA12AE9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48" y="244006"/>
            <a:ext cx="10726082" cy="107527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Sediment sampling from a </a:t>
            </a:r>
            <a:r>
              <a:rPr lang="en-US" b="1" dirty="0" err="1"/>
              <a:t>Presedimentation</a:t>
            </a:r>
            <a:r>
              <a:rPr lang="en-US" b="1" dirty="0"/>
              <a:t> Basin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F20415-8326-AB41-8F10-6E6F4A4892A4}"/>
              </a:ext>
            </a:extLst>
          </p:cNvPr>
          <p:cNvSpPr txBox="1"/>
          <p:nvPr/>
        </p:nvSpPr>
        <p:spPr>
          <a:xfrm>
            <a:off x="4438989" y="5957091"/>
            <a:ext cx="33107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Copyright © 2016 the American Water Works Association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0B10BA-478E-D842-B377-E3866ED1F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374" y="1462843"/>
            <a:ext cx="10183430" cy="433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161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718E7-418D-CB48-8561-1598B0348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383"/>
            <a:ext cx="10515600" cy="1107002"/>
          </a:xfrm>
        </p:spPr>
        <p:txBody>
          <a:bodyPr/>
          <a:lstStyle/>
          <a:p>
            <a:pPr algn="ctr"/>
            <a:r>
              <a:rPr lang="en-US" b="1" dirty="0" err="1"/>
              <a:t>Microstraining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64AF6-135B-B64F-9BFE-120D0454A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822" y="1473035"/>
            <a:ext cx="4802579" cy="4987141"/>
          </a:xfrm>
        </p:spPr>
        <p:txBody>
          <a:bodyPr>
            <a:normAutofit/>
          </a:bodyPr>
          <a:lstStyle/>
          <a:p>
            <a:r>
              <a:rPr lang="en-US" dirty="0" err="1"/>
              <a:t>Microstrainers</a:t>
            </a:r>
            <a:r>
              <a:rPr lang="en-US" dirty="0"/>
              <a:t> are very fine screens typically used to remove algae</a:t>
            </a:r>
          </a:p>
          <a:p>
            <a:r>
              <a:rPr lang="en-US" dirty="0"/>
              <a:t>Usually a rotating drum with a fine mesh fabric or stainless-steel screen</a:t>
            </a:r>
          </a:p>
          <a:p>
            <a:pPr lvl="1"/>
            <a:r>
              <a:rPr lang="en-US" dirty="0"/>
              <a:t>Up to 160,000 openings per in</a:t>
            </a:r>
            <a:r>
              <a:rPr lang="en-US" baseline="30000" dirty="0"/>
              <a:t>2</a:t>
            </a:r>
          </a:p>
          <a:p>
            <a:r>
              <a:rPr lang="en-US" dirty="0"/>
              <a:t>Live algae are easier to remove than dead algae, so </a:t>
            </a:r>
            <a:r>
              <a:rPr lang="en-US" dirty="0" err="1"/>
              <a:t>prechlorination</a:t>
            </a:r>
            <a:r>
              <a:rPr lang="en-US" dirty="0"/>
              <a:t> is not recommended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A5EE60-96A2-1F46-A114-403596B16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404" y="1676865"/>
            <a:ext cx="6026685" cy="42426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3DD2C5-DF65-F646-B217-81E56E45E8E7}"/>
              </a:ext>
            </a:extLst>
          </p:cNvPr>
          <p:cNvSpPr txBox="1"/>
          <p:nvPr/>
        </p:nvSpPr>
        <p:spPr>
          <a:xfrm>
            <a:off x="7034373" y="6113053"/>
            <a:ext cx="33107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Copyright © 2016 the American Water Works Association</a:t>
            </a:r>
          </a:p>
        </p:txBody>
      </p:sp>
    </p:spTree>
    <p:extLst>
      <p:ext uri="{BB962C8B-B14F-4D97-AF65-F5344CB8AC3E}">
        <p14:creationId xmlns:p14="http://schemas.microsoft.com/office/powerpoint/2010/main" val="4183442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EB1CE-E680-784F-81B5-18F6A064C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Preliminary Treatment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34FA9D-2F9E-DE48-A236-F7CA2CBE7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Preliminary Treatment (Pretreatment) includes: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Screening – for the removal of larger debris such as leaves, twigs, fish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b="1" dirty="0" err="1"/>
              <a:t>Presedimentation</a:t>
            </a:r>
            <a:r>
              <a:rPr lang="en-US" b="1" dirty="0"/>
              <a:t> – for the removal of heavier solids such as sand and grit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b="1" dirty="0" err="1"/>
              <a:t>Microstraining</a:t>
            </a:r>
            <a:r>
              <a:rPr lang="en-US" b="1" dirty="0"/>
              <a:t> – for the removal of smaller solids such as algae</a:t>
            </a:r>
          </a:p>
        </p:txBody>
      </p:sp>
    </p:spTree>
    <p:extLst>
      <p:ext uri="{BB962C8B-B14F-4D97-AF65-F5344CB8AC3E}">
        <p14:creationId xmlns:p14="http://schemas.microsoft.com/office/powerpoint/2010/main" val="1174635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130D481-571D-E845-9000-35A35CD70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/>
              <a:t>Screening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5C666D-900F-BF44-8EE9-A33DC09CB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Coarse screens located on intake structures are called trash racks or debris racks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Prevents clogging of the intake by removing sticks, logs, and other large debris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Finer screens may be used at the entrance to the treatment plant to remove smaller material that passed through the coarse screens</a:t>
            </a:r>
          </a:p>
          <a:p>
            <a:pPr>
              <a:spcAft>
                <a:spcPts val="600"/>
              </a:spcAft>
            </a:pPr>
            <a:r>
              <a:rPr lang="en-US" dirty="0"/>
              <a:t>Bar screens are made of welded steel bars classified by opening size: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Fine screens: </a:t>
            </a:r>
            <a:r>
              <a:rPr lang="en-US" baseline="30000" dirty="0"/>
              <a:t>1</a:t>
            </a:r>
            <a:r>
              <a:rPr lang="en-US" sz="1800" dirty="0"/>
              <a:t>/</a:t>
            </a:r>
            <a:r>
              <a:rPr lang="en-US" baseline="-25000" dirty="0"/>
              <a:t>16</a:t>
            </a:r>
            <a:r>
              <a:rPr lang="en-US" dirty="0"/>
              <a:t> to ½ inch spacing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Medium screens: ½ to 1 inch spacing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Coarse screens: 1¼ to 4 inch spacing</a:t>
            </a:r>
          </a:p>
          <a:p>
            <a:pPr lvl="1"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126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130D481-571D-E845-9000-35A35CD70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441374" cy="964911"/>
          </a:xfrm>
        </p:spPr>
        <p:txBody>
          <a:bodyPr>
            <a:noAutofit/>
          </a:bodyPr>
          <a:lstStyle/>
          <a:p>
            <a:r>
              <a:rPr lang="en-US" b="1" dirty="0"/>
              <a:t>Bar Screens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5C666D-900F-BF44-8EE9-A33DC09CB6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330035"/>
            <a:ext cx="3258786" cy="494189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Bar screens are usually installed in the waterway at an angle of 60 to 80° from horizontal to facilitate cleaning</a:t>
            </a:r>
          </a:p>
          <a:p>
            <a:pPr>
              <a:spcAft>
                <a:spcPts val="600"/>
              </a:spcAft>
            </a:pPr>
            <a:r>
              <a:rPr lang="en-US" dirty="0"/>
              <a:t>Bar screens can be either a manual or automatic cleaning design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AF9B03-D9EC-5741-8F94-1AC3087C9C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22623" y="365125"/>
            <a:ext cx="2945081" cy="590680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FB85AE-E722-5D49-8033-C00845227A3A}"/>
              </a:ext>
            </a:extLst>
          </p:cNvPr>
          <p:cNvSpPr txBox="1"/>
          <p:nvPr/>
        </p:nvSpPr>
        <p:spPr>
          <a:xfrm>
            <a:off x="6164833" y="6364352"/>
            <a:ext cx="33107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Copyright © 2016 the American Water Works Association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74BC91-D539-C34E-B97D-0442B1E1A3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2708" y="366002"/>
            <a:ext cx="3845149" cy="590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20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130D481-571D-E845-9000-35A35CD70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6441374" cy="843024"/>
          </a:xfrm>
        </p:spPr>
        <p:txBody>
          <a:bodyPr>
            <a:noAutofit/>
          </a:bodyPr>
          <a:lstStyle/>
          <a:p>
            <a:r>
              <a:rPr lang="en-US" b="1" dirty="0"/>
              <a:t>Wire Mesh Screens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5C666D-900F-BF44-8EE9-A33DC09CB6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2256" y="1208150"/>
            <a:ext cx="6613261" cy="241382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Wire mesh screens or traveling water screens are made of fabric or woven stainless steel mesh with openings ranging from </a:t>
            </a:r>
            <a:r>
              <a:rPr lang="en-US" baseline="30000" dirty="0"/>
              <a:t>1</a:t>
            </a:r>
            <a:r>
              <a:rPr lang="en-US" dirty="0"/>
              <a:t>/</a:t>
            </a:r>
            <a:r>
              <a:rPr lang="en-US" baseline="-25000" dirty="0"/>
              <a:t>60</a:t>
            </a:r>
            <a:r>
              <a:rPr lang="en-US" dirty="0"/>
              <a:t> to </a:t>
            </a:r>
            <a:r>
              <a:rPr lang="en-US" baseline="30000" dirty="0"/>
              <a:t>3</a:t>
            </a:r>
            <a:r>
              <a:rPr lang="en-US" dirty="0"/>
              <a:t>/</a:t>
            </a:r>
            <a:r>
              <a:rPr lang="en-US" baseline="-25000" dirty="0"/>
              <a:t>8</a:t>
            </a:r>
            <a:r>
              <a:rPr lang="en-US" dirty="0"/>
              <a:t> inch (0.4 to 10 mm) </a:t>
            </a:r>
          </a:p>
          <a:p>
            <a:pPr>
              <a:spcAft>
                <a:spcPts val="600"/>
              </a:spcAft>
            </a:pPr>
            <a:r>
              <a:rPr lang="en-US" dirty="0"/>
              <a:t>Usually mechanically cleaned (Figure 7-4)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FB85AE-E722-5D49-8033-C00845227A3A}"/>
              </a:ext>
            </a:extLst>
          </p:cNvPr>
          <p:cNvSpPr txBox="1"/>
          <p:nvPr/>
        </p:nvSpPr>
        <p:spPr>
          <a:xfrm>
            <a:off x="6627970" y="5783909"/>
            <a:ext cx="33107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Copyright © 2016 the American Water Works Association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2A6F1D-0E3F-CB44-949B-A86D3CE2D4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9460" y="3726707"/>
            <a:ext cx="3335751" cy="27028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19F387-4000-AF45-86B2-DDDB6AF244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5517" y="1208150"/>
            <a:ext cx="4094868" cy="433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51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130D481-571D-E845-9000-35A35CD70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/>
              <a:t>Maintenance of Screening Equipment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50204C1-C05E-D147-9E82-14AADBB4D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/>
              <a:t>Clogging and corrosion are problems associated with screening</a:t>
            </a: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Routine cleaning is required for manual systems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Routine preventive maintenance is required for automatic systems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Mechanical screens are equipped with circuit breakers and shear pins for emergency shutdown (See Figure 7-2, page 181)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Suggested records for screening equipment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Dates of inspections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Amount of material removed from screens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Records of unusual types of debris and water conditions</a:t>
            </a:r>
          </a:p>
        </p:txBody>
      </p:sp>
    </p:spTree>
    <p:extLst>
      <p:ext uri="{BB962C8B-B14F-4D97-AF65-F5344CB8AC3E}">
        <p14:creationId xmlns:p14="http://schemas.microsoft.com/office/powerpoint/2010/main" val="3317116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130D481-571D-E845-9000-35A35CD70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 err="1"/>
              <a:t>Presedimentation</a:t>
            </a:r>
            <a:endParaRPr lang="en-US" b="1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50204C1-C05E-D147-9E82-14AADBB4D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 err="1"/>
              <a:t>Presedimentation</a:t>
            </a:r>
            <a:r>
              <a:rPr lang="en-US" sz="2800" dirty="0"/>
              <a:t> is used to remove sand and other heavy gritty material that can damage pump impellers, prevent valves from closing properly, and clog filtration equipment. Systems include: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/>
              <a:t>Presedimentation</a:t>
            </a:r>
            <a:r>
              <a:rPr lang="en-US" sz="2400" dirty="0"/>
              <a:t> impoundments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Sand traps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Mechanical sand-and-grit removal devices</a:t>
            </a:r>
          </a:p>
        </p:txBody>
      </p:sp>
    </p:spTree>
    <p:extLst>
      <p:ext uri="{BB962C8B-B14F-4D97-AF65-F5344CB8AC3E}">
        <p14:creationId xmlns:p14="http://schemas.microsoft.com/office/powerpoint/2010/main" val="2426828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B3A1B-EE21-4B40-9D5A-E4FA12AE9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Presedimentation</a:t>
            </a:r>
            <a:r>
              <a:rPr lang="en-US" b="1" dirty="0"/>
              <a:t> Impoundments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5B2271-8637-D94B-AA37-4BD62E0FEF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07577" cy="435133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Commonly used for river supplies with heavy silt loads</a:t>
            </a:r>
          </a:p>
          <a:p>
            <a:pPr>
              <a:spcAft>
                <a:spcPts val="600"/>
              </a:spcAft>
            </a:pPr>
            <a:r>
              <a:rPr lang="en-US" dirty="0"/>
              <a:t>Constructed of earth or concrete</a:t>
            </a:r>
          </a:p>
          <a:p>
            <a:pPr>
              <a:spcAft>
                <a:spcPts val="600"/>
              </a:spcAft>
            </a:pPr>
            <a:r>
              <a:rPr lang="en-US" dirty="0"/>
              <a:t>Storage can be many months of system capacity</a:t>
            </a:r>
          </a:p>
          <a:p>
            <a:pPr>
              <a:spcAft>
                <a:spcPts val="600"/>
              </a:spcAft>
            </a:pPr>
            <a:r>
              <a:rPr lang="en-US" dirty="0"/>
              <a:t>Potential issues with aquatic plants and stagnation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303981A-6E4B-5D45-8C7D-529D0E038A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58493" y="1825625"/>
            <a:ext cx="5854304" cy="3902869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CAC9BD-C7C6-EF42-98E1-12D646326734}"/>
              </a:ext>
            </a:extLst>
          </p:cNvPr>
          <p:cNvSpPr txBox="1"/>
          <p:nvPr/>
        </p:nvSpPr>
        <p:spPr>
          <a:xfrm>
            <a:off x="5731058" y="5823020"/>
            <a:ext cx="61091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Storage and </a:t>
            </a:r>
            <a:r>
              <a:rPr lang="en-US" sz="2000" b="1" dirty="0" err="1"/>
              <a:t>presedimentation</a:t>
            </a:r>
            <a:r>
              <a:rPr lang="en-US" sz="2000" b="1" dirty="0"/>
              <a:t> basin on the North Slope</a:t>
            </a:r>
          </a:p>
          <a:p>
            <a:pPr algn="ctr"/>
            <a:r>
              <a:rPr lang="en-US" sz="2000" b="1" dirty="0"/>
              <a:t>This basin is filled annually from a river</a:t>
            </a:r>
          </a:p>
        </p:txBody>
      </p:sp>
    </p:spTree>
    <p:extLst>
      <p:ext uri="{BB962C8B-B14F-4D97-AF65-F5344CB8AC3E}">
        <p14:creationId xmlns:p14="http://schemas.microsoft.com/office/powerpoint/2010/main" val="543180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B3A1B-EE21-4B40-9D5A-E4FA12AE9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07577" cy="1325563"/>
          </a:xfrm>
        </p:spPr>
        <p:txBody>
          <a:bodyPr/>
          <a:lstStyle/>
          <a:p>
            <a:r>
              <a:rPr lang="en-US" b="1" dirty="0"/>
              <a:t>Sand Traps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5B2271-8637-D94B-AA37-4BD62E0FEF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690688"/>
            <a:ext cx="4707577" cy="435133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Sand traps are depressions in the bottom of structures used to collect sand and grit</a:t>
            </a:r>
          </a:p>
          <a:p>
            <a:pPr>
              <a:spcAft>
                <a:spcPts val="600"/>
              </a:spcAft>
            </a:pPr>
            <a:r>
              <a:rPr lang="en-US" dirty="0"/>
              <a:t>Baffles may be used to reduce the velocity of the water to improve settling</a:t>
            </a:r>
          </a:p>
          <a:p>
            <a:pPr>
              <a:spcAft>
                <a:spcPts val="600"/>
              </a:spcAft>
            </a:pPr>
            <a:r>
              <a:rPr lang="en-US" dirty="0"/>
              <a:t>A grit removal system is provided at the bottom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E5096E0-8074-FE43-8191-76B6975C2A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97253" y="1690688"/>
            <a:ext cx="5667029" cy="4154662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F20415-8326-AB41-8F10-6E6F4A4892A4}"/>
              </a:ext>
            </a:extLst>
          </p:cNvPr>
          <p:cNvSpPr txBox="1"/>
          <p:nvPr/>
        </p:nvSpPr>
        <p:spPr>
          <a:xfrm>
            <a:off x="7075394" y="5923047"/>
            <a:ext cx="33107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Copyright © 2016 the American Water Works Association</a:t>
            </a:r>
          </a:p>
        </p:txBody>
      </p:sp>
    </p:spTree>
    <p:extLst>
      <p:ext uri="{BB962C8B-B14F-4D97-AF65-F5344CB8AC3E}">
        <p14:creationId xmlns:p14="http://schemas.microsoft.com/office/powerpoint/2010/main" val="2129123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">
      <a:dk1>
        <a:srgbClr val="0432FF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5559</TotalTime>
  <Words>820</Words>
  <Application>Microsoft Macintosh PowerPoint</Application>
  <PresentationFormat>Widescreen</PresentationFormat>
  <Paragraphs>92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CHAPTER 7</vt:lpstr>
      <vt:lpstr>Preliminary Treatment</vt:lpstr>
      <vt:lpstr>Screening</vt:lpstr>
      <vt:lpstr>Bar Screens</vt:lpstr>
      <vt:lpstr>Wire Mesh Screens</vt:lpstr>
      <vt:lpstr>Maintenance of Screening Equipment</vt:lpstr>
      <vt:lpstr>Presedimentation</vt:lpstr>
      <vt:lpstr>Presedimentation Impoundments</vt:lpstr>
      <vt:lpstr>Sand Traps</vt:lpstr>
      <vt:lpstr>Mechanical Sand-and-Grit Removal Devices</vt:lpstr>
      <vt:lpstr>Plate and tube Settlers</vt:lpstr>
      <vt:lpstr>Operation and Maintenance of Presedimentation Systems</vt:lpstr>
      <vt:lpstr>Sediment sampling from a Presedimentation Basin</vt:lpstr>
      <vt:lpstr>Microstraining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WATER TREATMENT</dc:title>
  <dc:creator>Microsoft Office User</dc:creator>
  <cp:lastModifiedBy>Peggy Pollen</cp:lastModifiedBy>
  <cp:revision>198</cp:revision>
  <cp:lastPrinted>2019-05-15T20:22:10Z</cp:lastPrinted>
  <dcterms:created xsi:type="dcterms:W3CDTF">2019-03-04T23:37:37Z</dcterms:created>
  <dcterms:modified xsi:type="dcterms:W3CDTF">2019-05-15T20:22:54Z</dcterms:modified>
</cp:coreProperties>
</file>