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349" r:id="rId5"/>
    <p:sldId id="354" r:id="rId6"/>
    <p:sldId id="347" r:id="rId7"/>
    <p:sldId id="355" r:id="rId8"/>
    <p:sldId id="348" r:id="rId9"/>
    <p:sldId id="350" r:id="rId10"/>
    <p:sldId id="356" r:id="rId11"/>
    <p:sldId id="357" r:id="rId12"/>
    <p:sldId id="31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79"/>
    <p:restoredTop sz="94632"/>
  </p:normalViewPr>
  <p:slideViewPr>
    <p:cSldViewPr snapToGrid="0" snapToObjects="1">
      <p:cViewPr varScale="1">
        <p:scale>
          <a:sx n="139" d="100"/>
          <a:sy n="139" d="100"/>
        </p:scale>
        <p:origin x="200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27" d="100"/>
          <a:sy n="127" d="100"/>
        </p:scale>
        <p:origin x="4008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A34E39-ED87-1845-A5AE-66492866D8FB}" type="datetimeFigureOut">
              <a:rPr lang="en-US" smtClean="0"/>
              <a:t>5/17/19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FC3551-F181-4544-B403-A8C702D72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344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C3551-F181-4544-B403-A8C702D724D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6979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C3551-F181-4544-B403-A8C702D724D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0123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C3551-F181-4544-B403-A8C702D724D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7035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C3551-F181-4544-B403-A8C702D724D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37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Background photo: closeup of a tube settler bundle in a package water treatment plant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C3551-F181-4544-B403-A8C702D724D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67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C3551-F181-4544-B403-A8C702D724D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781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C3551-F181-4544-B403-A8C702D724D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987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C3551-F181-4544-B403-A8C702D724D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045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C3551-F181-4544-B403-A8C702D724D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7507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Background photo – picture of a large clarifier in a conventional surface water treatment plant in southcentral Alaska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C3551-F181-4544-B403-A8C702D724D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4346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C3551-F181-4544-B403-A8C702D724D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5616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C3551-F181-4544-B403-A8C702D724D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337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CAC48-91DB-5048-8C65-8BC9475523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213474-A6BA-DF4F-82FF-4CF6350F79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2328B3-421A-D943-8B08-B4DEEB5D1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18284-355E-DF45-AD75-EBD792E6C90A}" type="datetimeFigureOut">
              <a:rPr lang="en-US" smtClean="0"/>
              <a:t>5/17/19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52D9F2-C950-C841-B874-C6668665C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15C64-7B66-D646-BB98-F33745220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4955B-4345-D84F-A229-1BA4C4B8B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938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42ECE-9D78-1F45-B41E-8108B2880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5D1D52-7DF1-7E44-828D-BCB7545AE9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DAF80-0639-C048-B368-7D46D2DAB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18284-355E-DF45-AD75-EBD792E6C90A}" type="datetimeFigureOut">
              <a:rPr lang="en-US" smtClean="0"/>
              <a:t>5/17/19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09DBED-9ED0-F540-888F-5685048AE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4BBBDC-459A-0B40-8C87-515E67BBF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4955B-4345-D84F-A229-1BA4C4B8B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85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ED014F-575A-3547-A071-5ED5C3E55D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49A60D-1822-E540-9317-4E3D35A8EE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BEC48-3DC4-9A48-8616-6EE29CD59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18284-355E-DF45-AD75-EBD792E6C90A}" type="datetimeFigureOut">
              <a:rPr lang="en-US" smtClean="0"/>
              <a:t>5/17/19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E06466-E700-3841-ABE3-E8D2FD773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16F410-8835-974D-AB31-2A244233A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4955B-4345-D84F-A229-1BA4C4B8B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751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ED431-FB24-2E4C-8815-AA1C6F0A2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664D77-A0CE-5344-BA75-E86BECC1E9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F884D7-30F5-2E4D-AC01-B36BD9062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18284-355E-DF45-AD75-EBD792E6C90A}" type="datetimeFigureOut">
              <a:rPr lang="en-US" smtClean="0"/>
              <a:t>5/17/19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1A8065-A1CF-844A-8A5E-DAA1325A6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BD1AB-99AC-1346-AC8D-62D303233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4955B-4345-D84F-A229-1BA4C4B8B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544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E7014-942E-FF4F-BD6F-5C19E0FC5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009A3D-EB7B-0148-A802-6D4EF945D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2EB1D2-CD6F-0C48-BE2F-FA328211E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18284-355E-DF45-AD75-EBD792E6C90A}" type="datetimeFigureOut">
              <a:rPr lang="en-US" smtClean="0"/>
              <a:t>5/17/19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1911F8-3C1C-6642-8556-B71B33259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06337-8E66-D34A-8C34-AA2C19260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4955B-4345-D84F-A229-1BA4C4B8B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124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BCEF4-AF70-7742-B994-3636E5D35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E38B5-3087-CD44-A6ED-AF913DA90F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6F902E-9FC2-3D4A-AE2C-96A8FB05B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9584E4-F84F-654C-9AA3-9DC7EA30B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18284-355E-DF45-AD75-EBD792E6C90A}" type="datetimeFigureOut">
              <a:rPr lang="en-US" smtClean="0"/>
              <a:t>5/17/19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7B7BD8-7857-584A-B098-48F11682B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6EC97B-D595-1F42-A650-71AF6CCBE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4955B-4345-D84F-A229-1BA4C4B8B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08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ABF78-AB92-9245-827E-3FBBAE675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0B90BE-3C26-1942-BE43-1323E5A915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2DCE21-A916-4D4C-A976-E2D394949F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DEC90C-A193-C44D-A46F-AB68A7CDB2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E42432-F1DD-1645-AAE0-307CD3E4B3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F10913-0905-BF4B-AB6D-8B1495BB0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18284-355E-DF45-AD75-EBD792E6C90A}" type="datetimeFigureOut">
              <a:rPr lang="en-US" smtClean="0"/>
              <a:t>5/17/19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2C8D34-3BA1-D641-A9A2-C60C47452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EA57F0-8BA3-7445-ACFD-A62427298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4955B-4345-D84F-A229-1BA4C4B8B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801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C0330-ED29-3446-AD41-454CC4EC0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A6105B-ECC1-8E4C-A0F7-74FF80A7A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18284-355E-DF45-AD75-EBD792E6C90A}" type="datetimeFigureOut">
              <a:rPr lang="en-US" smtClean="0"/>
              <a:t>5/17/19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D6634C-A09B-9642-85EA-039AB03BF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98A792-56CF-AF40-B7B8-B8116BD07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4955B-4345-D84F-A229-1BA4C4B8B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856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4D796B-7EA5-4E4E-8B72-A6AB4DD91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18284-355E-DF45-AD75-EBD792E6C90A}" type="datetimeFigureOut">
              <a:rPr lang="en-US" smtClean="0"/>
              <a:t>5/17/19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B5A974-1A57-B14E-9A92-7F25198FA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DE8F51-F9AE-C948-9979-36A54E6BD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4955B-4345-D84F-A229-1BA4C4B8B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046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466C0-F250-CA4A-9792-DB7ADDEB2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6A8F7-DD39-CB4F-A944-72AF4B3F8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9BFE9A-EEC0-6048-B582-51859EC936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287B62-88C8-5A47-B442-BB60DC2F6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18284-355E-DF45-AD75-EBD792E6C90A}" type="datetimeFigureOut">
              <a:rPr lang="en-US" smtClean="0"/>
              <a:t>5/17/19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CEBFD1-7479-3B4F-BBA5-BBFE7E2F1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0778DF-2537-6748-82EC-A746BDA5D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4955B-4345-D84F-A229-1BA4C4B8B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129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CA347-B436-DE40-B726-820C992AA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66EB99-CD18-0940-873A-46FC8E5114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A37E52-1FF4-454D-8904-C31089C9CE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181B98-7A30-8F42-A34E-9C8DE10DB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18284-355E-DF45-AD75-EBD792E6C90A}" type="datetimeFigureOut">
              <a:rPr lang="en-US" smtClean="0"/>
              <a:t>5/17/19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E047B3-03DB-2443-8632-650C361B5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FD4D31-96F9-7F40-83C0-CF18E204C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4955B-4345-D84F-A229-1BA4C4B8B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26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0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96116E-E01F-334D-800B-BC00DF8E7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ADC9CE-4B4E-5643-9CF3-44B4BA9731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C40A81-3BBD-3246-9BF7-86389DFC08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18284-355E-DF45-AD75-EBD792E6C90A}" type="datetimeFigureOut">
              <a:rPr lang="en-US" smtClean="0"/>
              <a:t>5/17/19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CF6F2D-8B62-654B-ABD5-0533F74649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A07E01-D218-C146-AA26-6EC4484218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4955B-4345-D84F-A229-1BA4C4B8B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797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wwa.org/wsovideoclip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1AF5F-3B3F-B640-B43F-F7711DFDC7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9644" y="747588"/>
            <a:ext cx="11181644" cy="1684894"/>
          </a:xfrm>
        </p:spPr>
        <p:txBody>
          <a:bodyPr>
            <a:normAutofit/>
          </a:bodyPr>
          <a:lstStyle/>
          <a:p>
            <a:r>
              <a:rPr lang="en-US" sz="6600" b="1" dirty="0"/>
              <a:t>CHAPTER 9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6592DA-EC9D-244B-88CA-04FEC28EB1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644" y="4136408"/>
            <a:ext cx="8139289" cy="1655762"/>
          </a:xfrm>
        </p:spPr>
        <p:txBody>
          <a:bodyPr>
            <a:normAutofit/>
          </a:bodyPr>
          <a:lstStyle/>
          <a:p>
            <a:r>
              <a:rPr lang="en-US" sz="3600" b="1" dirty="0"/>
              <a:t>Sedimentation and Clarifiers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7E4ABC-53A4-0642-8465-8034103F03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1333" y="3287889"/>
            <a:ext cx="33528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054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130D481-571D-E845-9000-35A35CD70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3757"/>
            <a:ext cx="10515600" cy="926274"/>
          </a:xfrm>
        </p:spPr>
        <p:txBody>
          <a:bodyPr>
            <a:noAutofit/>
          </a:bodyPr>
          <a:lstStyle/>
          <a:p>
            <a:pPr algn="ctr"/>
            <a:r>
              <a:rPr lang="en-US" b="1" dirty="0"/>
              <a:t>Tube Settlers and Lamella®️ Plates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894F7D-0D2E-0041-9374-D4D623F92099}"/>
              </a:ext>
            </a:extLst>
          </p:cNvPr>
          <p:cNvSpPr txBox="1"/>
          <p:nvPr/>
        </p:nvSpPr>
        <p:spPr>
          <a:xfrm>
            <a:off x="3219216" y="6409175"/>
            <a:ext cx="331074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Copyright © 2016 the American Water Works Association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D2B8D3-B095-CC4A-8937-C7EA9E32DD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664" y="1350817"/>
            <a:ext cx="4162715" cy="49745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C21798-0809-CE49-A3B1-2B52976F07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7697" y="1350817"/>
            <a:ext cx="6784833" cy="497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142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0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130D481-571D-E845-9000-35A35CD70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3757"/>
            <a:ext cx="10515600" cy="926274"/>
          </a:xfrm>
        </p:spPr>
        <p:txBody>
          <a:bodyPr>
            <a:noAutofit/>
          </a:bodyPr>
          <a:lstStyle/>
          <a:p>
            <a:pPr algn="ctr"/>
            <a:r>
              <a:rPr lang="en-US" b="1" dirty="0"/>
              <a:t>Sludge Removal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894F7D-0D2E-0041-9374-D4D623F92099}"/>
              </a:ext>
            </a:extLst>
          </p:cNvPr>
          <p:cNvSpPr txBox="1"/>
          <p:nvPr/>
        </p:nvSpPr>
        <p:spPr>
          <a:xfrm>
            <a:off x="6663374" y="6402173"/>
            <a:ext cx="331074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Copyright © 2016 the American Water Works Association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7EBACD-E36F-8846-8643-9BD532E530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3695" y="1205598"/>
            <a:ext cx="6070105" cy="51310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B43912-892F-8E4B-8A12-4BA8A932BDDF}"/>
              </a:ext>
            </a:extLst>
          </p:cNvPr>
          <p:cNvSpPr txBox="1"/>
          <p:nvPr/>
        </p:nvSpPr>
        <p:spPr>
          <a:xfrm>
            <a:off x="920502" y="1529732"/>
            <a:ext cx="4055259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Settled solids must be removed from the bottom of the sedimentation basin before they get too thick and to prevent resuspension of the particles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If the sludge remains in the bottom of the sedimentation basin too long, tastes and odors can develop</a:t>
            </a:r>
          </a:p>
        </p:txBody>
      </p:sp>
    </p:spTree>
    <p:extLst>
      <p:ext uri="{BB962C8B-B14F-4D97-AF65-F5344CB8AC3E}">
        <p14:creationId xmlns:p14="http://schemas.microsoft.com/office/powerpoint/2010/main" val="2882178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E6B01-E6EA-8F47-A5A4-7BDF793CD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Video Clip: Sedimentation and Clarifiers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949D7-E223-2A44-9DF3-65777F8C5A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www.awwa.org/wsovideoclips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21582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EB1CE-E680-784F-81B5-18F6A064C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004"/>
            <a:ext cx="10515600" cy="985652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Process Description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734FA9D-2F9E-DE48-A236-F7CA2CBE72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0656"/>
            <a:ext cx="10515600" cy="5777343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/>
              <a:t>Sedimentation (or “clarification”) removes most of the particles from the water formed during coagulation and flocculation prior to sand filtration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/>
              <a:t>The primary process is gravity settling in a sedimentation (settling) basin or tank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/>
              <a:t>Also used to remove chemical precipitates formed during lime softening (see Chapter 16)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/>
              <a:t>Monitoring of the influent (incoming) and effluent (outgoing) water is used to determine process efficiency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b="1" dirty="0"/>
              <a:t>Turbidity tests are a common monitoring parameter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/>
              <a:t>Settling basins are designed for slow flow rates with a minimum of turbulence to prevent high velocity currents from inhibiting settling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b="1" dirty="0"/>
              <a:t>Short-circuiting: high velocity currents that inhibit proper settling</a:t>
            </a:r>
          </a:p>
        </p:txBody>
      </p:sp>
    </p:spTree>
    <p:extLst>
      <p:ext uri="{BB962C8B-B14F-4D97-AF65-F5344CB8AC3E}">
        <p14:creationId xmlns:p14="http://schemas.microsoft.com/office/powerpoint/2010/main" val="1174635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130D481-571D-E845-9000-35A35CD70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064" y="437251"/>
            <a:ext cx="5231205" cy="712520"/>
          </a:xfrm>
        </p:spPr>
        <p:txBody>
          <a:bodyPr>
            <a:noAutofit/>
          </a:bodyPr>
          <a:lstStyle/>
          <a:p>
            <a:r>
              <a:rPr lang="en-US" sz="4000" b="1" dirty="0"/>
              <a:t>Sedimentation Facilities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E5C666D-900F-BF44-8EE9-A33DC09CB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0882" y="1467146"/>
            <a:ext cx="4088946" cy="4834439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b="1" dirty="0"/>
              <a:t>Types of Basins: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Conventional rectangular basins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Conventional center-feed basins – circular or square, using radial flow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Peripheral-Feed basins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Spiral-Flow basins</a:t>
            </a:r>
          </a:p>
          <a:p>
            <a:pPr>
              <a:spcAft>
                <a:spcPts val="600"/>
              </a:spcAft>
            </a:pP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0C15EF-FE90-2B4F-8A2C-1A8E1EF837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1269" y="793511"/>
            <a:ext cx="6202501" cy="55080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4E471C-F658-CC47-92F0-119C7FBE5D32}"/>
              </a:ext>
            </a:extLst>
          </p:cNvPr>
          <p:cNvSpPr txBox="1"/>
          <p:nvPr/>
        </p:nvSpPr>
        <p:spPr>
          <a:xfrm>
            <a:off x="7145357" y="6392595"/>
            <a:ext cx="331074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Copyright © 2016 the American Water Works Association</a:t>
            </a:r>
          </a:p>
        </p:txBody>
      </p:sp>
    </p:spTree>
    <p:extLst>
      <p:ext uri="{BB962C8B-B14F-4D97-AF65-F5344CB8AC3E}">
        <p14:creationId xmlns:p14="http://schemas.microsoft.com/office/powerpoint/2010/main" val="443126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1B3BE-27BE-CD47-BC5A-C801C985F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5513"/>
          </a:xfrm>
        </p:spPr>
        <p:txBody>
          <a:bodyPr/>
          <a:lstStyle/>
          <a:p>
            <a:pPr algn="ctr"/>
            <a:r>
              <a:rPr lang="en-US" b="1" dirty="0"/>
              <a:t>Rectangular Sedimentation Basins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E0775A-A87F-784B-A85D-12C207166FE7}"/>
              </a:ext>
            </a:extLst>
          </p:cNvPr>
          <p:cNvSpPr txBox="1"/>
          <p:nvPr/>
        </p:nvSpPr>
        <p:spPr>
          <a:xfrm>
            <a:off x="4440627" y="6428221"/>
            <a:ext cx="331074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Copyright © 2016 the American Water Works Association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D7841EA-636D-BE42-B242-EA0321B310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04405" y="1230639"/>
            <a:ext cx="9974637" cy="5074433"/>
          </a:xfrm>
        </p:spPr>
      </p:pic>
    </p:spTree>
    <p:extLst>
      <p:ext uri="{BB962C8B-B14F-4D97-AF65-F5344CB8AC3E}">
        <p14:creationId xmlns:p14="http://schemas.microsoft.com/office/powerpoint/2010/main" val="972025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1B3BE-27BE-CD47-BC5A-C801C985F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0629"/>
            <a:ext cx="10515600" cy="892801"/>
          </a:xfrm>
        </p:spPr>
        <p:txBody>
          <a:bodyPr/>
          <a:lstStyle/>
          <a:p>
            <a:pPr algn="ctr"/>
            <a:r>
              <a:rPr lang="en-US" b="1" dirty="0"/>
              <a:t>Sedimentation Basin Zones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E0775A-A87F-784B-A85D-12C207166FE7}"/>
              </a:ext>
            </a:extLst>
          </p:cNvPr>
          <p:cNvSpPr txBox="1"/>
          <p:nvPr/>
        </p:nvSpPr>
        <p:spPr>
          <a:xfrm>
            <a:off x="8157603" y="4696501"/>
            <a:ext cx="331074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Copyright © 2016 the American Water Works Association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6AE51B76-1265-234D-B67A-A2F64CE8A7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023430"/>
            <a:ext cx="10515600" cy="3604044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36E7A17-1DD5-4647-AE9C-5A7D58F914F9}"/>
              </a:ext>
            </a:extLst>
          </p:cNvPr>
          <p:cNvSpPr txBox="1"/>
          <p:nvPr/>
        </p:nvSpPr>
        <p:spPr>
          <a:xfrm>
            <a:off x="780570" y="4718658"/>
            <a:ext cx="10630859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b="1" dirty="0"/>
              <a:t>Influent Zone </a:t>
            </a:r>
            <a:r>
              <a:rPr lang="en-US" sz="2200" dirty="0"/>
              <a:t>– decreases velocity of incoming water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b="1" dirty="0"/>
              <a:t>Settling Zone </a:t>
            </a:r>
            <a:r>
              <a:rPr lang="en-US" sz="2200" dirty="0"/>
              <a:t>– quiescent settling area where particles settle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b="1" dirty="0"/>
              <a:t>Effluent Zone </a:t>
            </a:r>
            <a:r>
              <a:rPr lang="en-US" sz="2200" dirty="0"/>
              <a:t>– provides a smooth transition from the settling zone to the effluent channels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b="1" dirty="0"/>
              <a:t>Sludge Zone </a:t>
            </a:r>
            <a:r>
              <a:rPr lang="en-US" sz="2200" dirty="0"/>
              <a:t>– receives and manages the settled solids at the bottom of the basin</a:t>
            </a:r>
          </a:p>
        </p:txBody>
      </p:sp>
    </p:spTree>
    <p:extLst>
      <p:ext uri="{BB962C8B-B14F-4D97-AF65-F5344CB8AC3E}">
        <p14:creationId xmlns:p14="http://schemas.microsoft.com/office/powerpoint/2010/main" val="4061587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130D481-571D-E845-9000-35A35CD70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701" y="365125"/>
            <a:ext cx="10515600" cy="858168"/>
          </a:xfrm>
        </p:spPr>
        <p:txBody>
          <a:bodyPr>
            <a:noAutofit/>
          </a:bodyPr>
          <a:lstStyle/>
          <a:p>
            <a:pPr algn="ctr"/>
            <a:r>
              <a:rPr lang="en-US" b="1" dirty="0"/>
              <a:t>Parts of a Sedimentation Basin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EDD1A1-54DB-9D4D-B0E4-5489D78DF6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701" y="1223293"/>
            <a:ext cx="8144370" cy="22680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B1D0B0F-6F43-824E-A9FC-5C2717B669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6931" y="3863439"/>
            <a:ext cx="8144370" cy="26304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9913B37-2FA4-8248-BD64-83D1A57D856A}"/>
              </a:ext>
            </a:extLst>
          </p:cNvPr>
          <p:cNvSpPr txBox="1"/>
          <p:nvPr/>
        </p:nvSpPr>
        <p:spPr>
          <a:xfrm>
            <a:off x="4488128" y="3550434"/>
            <a:ext cx="331074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Copyright © 2016 the American Water Works Association</a:t>
            </a:r>
          </a:p>
        </p:txBody>
      </p:sp>
    </p:spTree>
    <p:extLst>
      <p:ext uri="{BB962C8B-B14F-4D97-AF65-F5344CB8AC3E}">
        <p14:creationId xmlns:p14="http://schemas.microsoft.com/office/powerpoint/2010/main" val="295276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37000"/>
                    </a14:imgEffect>
                  </a14:imgLayer>
                </a14:imgProps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130D481-571D-E845-9000-35A35CD70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701" y="365125"/>
            <a:ext cx="10515600" cy="858168"/>
          </a:xfrm>
        </p:spPr>
        <p:txBody>
          <a:bodyPr>
            <a:noAutofit/>
          </a:bodyPr>
          <a:lstStyle/>
          <a:p>
            <a:pPr algn="ctr"/>
            <a:r>
              <a:rPr lang="en-US" b="1" dirty="0"/>
              <a:t>Sedimentation Basin Weirs and Launders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913B37-2FA4-8248-BD64-83D1A57D856A}"/>
              </a:ext>
            </a:extLst>
          </p:cNvPr>
          <p:cNvSpPr txBox="1"/>
          <p:nvPr/>
        </p:nvSpPr>
        <p:spPr>
          <a:xfrm>
            <a:off x="6293696" y="5296107"/>
            <a:ext cx="331074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Copyright © 2016 the American Water Works Association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7A5F2E-2D89-754E-8084-6E896341B2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5734" y="2106222"/>
            <a:ext cx="7846671" cy="30951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096124-CAC5-F643-B76F-143169653AF3}"/>
              </a:ext>
            </a:extLst>
          </p:cNvPr>
          <p:cNvSpPr txBox="1"/>
          <p:nvPr/>
        </p:nvSpPr>
        <p:spPr>
          <a:xfrm>
            <a:off x="273131" y="1422426"/>
            <a:ext cx="3645725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Effluent weirs may be located at the circumference of a circular clarifier, at the end of a rectangular clarifier, or across the top of the clarifier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Weir plates can be flat or V-notched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Effluent troughs are also called launder channels</a:t>
            </a:r>
          </a:p>
        </p:txBody>
      </p:sp>
    </p:spTree>
    <p:extLst>
      <p:ext uri="{BB962C8B-B14F-4D97-AF65-F5344CB8AC3E}">
        <p14:creationId xmlns:p14="http://schemas.microsoft.com/office/powerpoint/2010/main" val="788329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130D481-571D-E845-9000-35A35CD70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8662"/>
          </a:xfrm>
        </p:spPr>
        <p:txBody>
          <a:bodyPr>
            <a:noAutofit/>
          </a:bodyPr>
          <a:lstStyle/>
          <a:p>
            <a:pPr algn="ctr"/>
            <a:r>
              <a:rPr lang="en-US" b="1" dirty="0"/>
              <a:t>Shallow-Depth Sedimentation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89B337-B404-714E-990D-9ACC0C8A8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3788"/>
            <a:ext cx="10515600" cy="5165765"/>
          </a:xfrm>
        </p:spPr>
        <p:txBody>
          <a:bodyPr>
            <a:normAutofit fontScale="925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/>
              <a:t>Shallow Basins: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Reduce the settling time of solids being separated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May be constructed in multiple levels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Designed on the principal that surface area is more important than depth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/>
              <a:t>Plate and Tube Settlers: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Usually constructed in modules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Plates or tubes may be constructed of steel, fiberglass, or plastic (Figure 9-7)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Set in at an angle from horizontal, ranging from 7° to over 60° (Figure 9-8)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Steep angles (&gt;50°) are self-cleaning (Figure 9-9)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Plates or tubes are only a few inches apart and 3 to 6 feet in length (Figure 9-10)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Plate settlers are also called Lamella®️ Plates (Figure 9-11)</a:t>
            </a:r>
          </a:p>
        </p:txBody>
      </p:sp>
    </p:spTree>
    <p:extLst>
      <p:ext uri="{BB962C8B-B14F-4D97-AF65-F5344CB8AC3E}">
        <p14:creationId xmlns:p14="http://schemas.microsoft.com/office/powerpoint/2010/main" val="2813839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130D481-571D-E845-9000-35A35CD70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3757"/>
            <a:ext cx="10515600" cy="926274"/>
          </a:xfrm>
        </p:spPr>
        <p:txBody>
          <a:bodyPr>
            <a:noAutofit/>
          </a:bodyPr>
          <a:lstStyle/>
          <a:p>
            <a:pPr algn="ctr"/>
            <a:r>
              <a:rPr lang="en-US" b="1" dirty="0"/>
              <a:t>Tube Settlers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894F7D-0D2E-0041-9374-D4D623F92099}"/>
              </a:ext>
            </a:extLst>
          </p:cNvPr>
          <p:cNvSpPr txBox="1"/>
          <p:nvPr/>
        </p:nvSpPr>
        <p:spPr>
          <a:xfrm>
            <a:off x="4727383" y="5889709"/>
            <a:ext cx="331074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Copyright © 2016 the American Water Works Association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6B0C83-F146-9540-98EE-1ACA6D0976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320" y="1445464"/>
            <a:ext cx="3594159" cy="42768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37A6F4-6108-BE4C-9023-6FFAF193A5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068" y="1434386"/>
            <a:ext cx="3623377" cy="42879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53F1F37-DF26-564F-9749-96282655BE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0034" y="1434386"/>
            <a:ext cx="3020644" cy="428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6749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0">
      <a:dk1>
        <a:srgbClr val="0432FF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7129</TotalTime>
  <Words>544</Words>
  <Application>Microsoft Macintosh PowerPoint</Application>
  <PresentationFormat>Widescreen</PresentationFormat>
  <Paragraphs>68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CHAPTER 9</vt:lpstr>
      <vt:lpstr>Process Description</vt:lpstr>
      <vt:lpstr>Sedimentation Facilities</vt:lpstr>
      <vt:lpstr>Rectangular Sedimentation Basins</vt:lpstr>
      <vt:lpstr>Sedimentation Basin Zones</vt:lpstr>
      <vt:lpstr>Parts of a Sedimentation Basin</vt:lpstr>
      <vt:lpstr>Sedimentation Basin Weirs and Launders</vt:lpstr>
      <vt:lpstr>Shallow-Depth Sedimentation</vt:lpstr>
      <vt:lpstr>Tube Settlers</vt:lpstr>
      <vt:lpstr>Tube Settlers and Lamella®️ Plates</vt:lpstr>
      <vt:lpstr>Sludge Removal</vt:lpstr>
      <vt:lpstr>Video Clip: Sedimentation and Clarifiers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WATER TREATMENT</dc:title>
  <dc:creator>Microsoft Office User</dc:creator>
  <cp:lastModifiedBy>Peggy Pollen</cp:lastModifiedBy>
  <cp:revision>250</cp:revision>
  <cp:lastPrinted>2019-05-17T19:12:50Z</cp:lastPrinted>
  <dcterms:created xsi:type="dcterms:W3CDTF">2019-03-04T23:37:37Z</dcterms:created>
  <dcterms:modified xsi:type="dcterms:W3CDTF">2019-05-17T19:13:17Z</dcterms:modified>
</cp:coreProperties>
</file>