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56" r:id="rId2"/>
    <p:sldId id="257" r:id="rId3"/>
    <p:sldId id="258" r:id="rId4"/>
    <p:sldId id="349" r:id="rId5"/>
    <p:sldId id="358" r:id="rId6"/>
    <p:sldId id="359" r:id="rId7"/>
    <p:sldId id="360" r:id="rId8"/>
    <p:sldId id="361" r:id="rId9"/>
    <p:sldId id="362" r:id="rId10"/>
    <p:sldId id="363" r:id="rId11"/>
    <p:sldId id="364" r:id="rId12"/>
    <p:sldId id="365" r:id="rId13"/>
    <p:sldId id="366" r:id="rId14"/>
    <p:sldId id="367" r:id="rId15"/>
    <p:sldId id="31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9"/>
    <p:restoredTop sz="94632"/>
  </p:normalViewPr>
  <p:slideViewPr>
    <p:cSldViewPr snapToGrid="0" snapToObjects="1">
      <p:cViewPr varScale="1">
        <p:scale>
          <a:sx n="108" d="100"/>
          <a:sy n="108" d="100"/>
        </p:scale>
        <p:origin x="224" y="1280"/>
      </p:cViewPr>
      <p:guideLst/>
    </p:cSldViewPr>
  </p:slideViewPr>
  <p:notesTextViewPr>
    <p:cViewPr>
      <p:scale>
        <a:sx n="1" d="1"/>
        <a:sy n="1" d="1"/>
      </p:scale>
      <p:origin x="0" y="0"/>
    </p:cViewPr>
  </p:notesTextViewPr>
  <p:notesViewPr>
    <p:cSldViewPr snapToGrid="0" snapToObjects="1">
      <p:cViewPr varScale="1">
        <p:scale>
          <a:sx n="127" d="100"/>
          <a:sy n="127" d="100"/>
        </p:scale>
        <p:origin x="4008"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CF773A9-1B65-0742-B8C7-5B1FBB8E06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5E4D5EE-7DEB-A447-B5A5-3BC702A276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D56CA1-F630-EB4F-81C1-0E1B752C3ED0}" type="datetimeFigureOut">
              <a:rPr lang="en-US" smtClean="0"/>
              <a:t>5/17/19</a:t>
            </a:fld>
            <a:endParaRPr lang="en-US"/>
          </a:p>
        </p:txBody>
      </p:sp>
      <p:sp>
        <p:nvSpPr>
          <p:cNvPr id="4" name="Footer Placeholder 3">
            <a:extLst>
              <a:ext uri="{FF2B5EF4-FFF2-40B4-BE49-F238E27FC236}">
                <a16:creationId xmlns:a16="http://schemas.microsoft.com/office/drawing/2014/main" id="{25CDD698-6054-E14D-B451-8AC1FB1525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64A751B-D126-A343-8C33-0DE2E0988B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298487-F579-7749-A682-0CE02D801A4E}" type="slidenum">
              <a:rPr lang="en-US" smtClean="0"/>
              <a:t>‹#›</a:t>
            </a:fld>
            <a:endParaRPr lang="en-US"/>
          </a:p>
        </p:txBody>
      </p:sp>
    </p:spTree>
    <p:extLst>
      <p:ext uri="{BB962C8B-B14F-4D97-AF65-F5344CB8AC3E}">
        <p14:creationId xmlns:p14="http://schemas.microsoft.com/office/powerpoint/2010/main" val="4007623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34E39-ED87-1845-A5AE-66492866D8FB}" type="datetimeFigureOut">
              <a:rPr lang="en-US" smtClean="0"/>
              <a:t>5/17/19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C3551-F181-4544-B403-A8C702D724DD}" type="slidenum">
              <a:rPr lang="en-US" smtClean="0"/>
              <a:t>‹#›</a:t>
            </a:fld>
            <a:endParaRPr lang="en-US"/>
          </a:p>
        </p:txBody>
      </p:sp>
    </p:spTree>
    <p:extLst>
      <p:ext uri="{BB962C8B-B14F-4D97-AF65-F5344CB8AC3E}">
        <p14:creationId xmlns:p14="http://schemas.microsoft.com/office/powerpoint/2010/main" val="1902344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1</a:t>
            </a:fld>
            <a:endParaRPr lang="en-US" dirty="0"/>
          </a:p>
        </p:txBody>
      </p:sp>
    </p:spTree>
    <p:extLst>
      <p:ext uri="{BB962C8B-B14F-4D97-AF65-F5344CB8AC3E}">
        <p14:creationId xmlns:p14="http://schemas.microsoft.com/office/powerpoint/2010/main" val="1890697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Wrangel slow sand filtration treatment plant uses a biological pretreatment process ahead of the slow sand filters to remove organic carbon that could form disinfection by-products.</a:t>
            </a:r>
          </a:p>
        </p:txBody>
      </p:sp>
      <p:sp>
        <p:nvSpPr>
          <p:cNvPr id="4" name="Slide Number Placeholder 3"/>
          <p:cNvSpPr>
            <a:spLocks noGrp="1"/>
          </p:cNvSpPr>
          <p:nvPr>
            <p:ph type="sldNum" sz="quarter" idx="5"/>
          </p:nvPr>
        </p:nvSpPr>
        <p:spPr/>
        <p:txBody>
          <a:bodyPr/>
          <a:lstStyle/>
          <a:p>
            <a:fld id="{A2FC3551-F181-4544-B403-A8C702D724DD}" type="slidenum">
              <a:rPr lang="en-US" smtClean="0"/>
              <a:t>10</a:t>
            </a:fld>
            <a:endParaRPr lang="en-US"/>
          </a:p>
        </p:txBody>
      </p:sp>
    </p:spTree>
    <p:extLst>
      <p:ext uri="{BB962C8B-B14F-4D97-AF65-F5344CB8AC3E}">
        <p14:creationId xmlns:p14="http://schemas.microsoft.com/office/powerpoint/2010/main" val="1840117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11</a:t>
            </a:fld>
            <a:endParaRPr lang="en-US"/>
          </a:p>
        </p:txBody>
      </p:sp>
    </p:spTree>
    <p:extLst>
      <p:ext uri="{BB962C8B-B14F-4D97-AF65-F5344CB8AC3E}">
        <p14:creationId xmlns:p14="http://schemas.microsoft.com/office/powerpoint/2010/main" val="87845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12</a:t>
            </a:fld>
            <a:endParaRPr lang="en-US"/>
          </a:p>
        </p:txBody>
      </p:sp>
    </p:spTree>
    <p:extLst>
      <p:ext uri="{BB962C8B-B14F-4D97-AF65-F5344CB8AC3E}">
        <p14:creationId xmlns:p14="http://schemas.microsoft.com/office/powerpoint/2010/main" val="3090654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13</a:t>
            </a:fld>
            <a:endParaRPr lang="en-US"/>
          </a:p>
        </p:txBody>
      </p:sp>
    </p:spTree>
    <p:extLst>
      <p:ext uri="{BB962C8B-B14F-4D97-AF65-F5344CB8AC3E}">
        <p14:creationId xmlns:p14="http://schemas.microsoft.com/office/powerpoint/2010/main" val="3464505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14</a:t>
            </a:fld>
            <a:endParaRPr lang="en-US"/>
          </a:p>
        </p:txBody>
      </p:sp>
    </p:spTree>
    <p:extLst>
      <p:ext uri="{BB962C8B-B14F-4D97-AF65-F5344CB8AC3E}">
        <p14:creationId xmlns:p14="http://schemas.microsoft.com/office/powerpoint/2010/main" val="962499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15</a:t>
            </a:fld>
            <a:endParaRPr lang="en-US"/>
          </a:p>
        </p:txBody>
      </p:sp>
    </p:spTree>
    <p:extLst>
      <p:ext uri="{BB962C8B-B14F-4D97-AF65-F5344CB8AC3E}">
        <p14:creationId xmlns:p14="http://schemas.microsoft.com/office/powerpoint/2010/main" val="375137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photo: View of the filter gallery at the Fort Richardson (JBER) water treatment plant</a:t>
            </a:r>
          </a:p>
        </p:txBody>
      </p:sp>
      <p:sp>
        <p:nvSpPr>
          <p:cNvPr id="4" name="Slide Number Placeholder 3"/>
          <p:cNvSpPr>
            <a:spLocks noGrp="1"/>
          </p:cNvSpPr>
          <p:nvPr>
            <p:ph type="sldNum" sz="quarter" idx="5"/>
          </p:nvPr>
        </p:nvSpPr>
        <p:spPr/>
        <p:txBody>
          <a:bodyPr/>
          <a:lstStyle/>
          <a:p>
            <a:fld id="{A2FC3551-F181-4544-B403-A8C702D724DD}" type="slidenum">
              <a:rPr lang="en-US" smtClean="0"/>
              <a:t>2</a:t>
            </a:fld>
            <a:endParaRPr lang="en-US"/>
          </a:p>
        </p:txBody>
      </p:sp>
    </p:spTree>
    <p:extLst>
      <p:ext uri="{BB962C8B-B14F-4D97-AF65-F5344CB8AC3E}">
        <p14:creationId xmlns:p14="http://schemas.microsoft.com/office/powerpoint/2010/main" val="96967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2FC3551-F181-4544-B403-A8C702D724DD}" type="slidenum">
              <a:rPr lang="en-US" smtClean="0"/>
              <a:t>3</a:t>
            </a:fld>
            <a:endParaRPr lang="en-US"/>
          </a:p>
        </p:txBody>
      </p:sp>
    </p:spTree>
    <p:extLst>
      <p:ext uri="{BB962C8B-B14F-4D97-AF65-F5344CB8AC3E}">
        <p14:creationId xmlns:p14="http://schemas.microsoft.com/office/powerpoint/2010/main" val="3561781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4</a:t>
            </a:fld>
            <a:endParaRPr lang="en-US"/>
          </a:p>
        </p:txBody>
      </p:sp>
    </p:spTree>
    <p:extLst>
      <p:ext uri="{BB962C8B-B14F-4D97-AF65-F5344CB8AC3E}">
        <p14:creationId xmlns:p14="http://schemas.microsoft.com/office/powerpoint/2010/main" val="193498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5</a:t>
            </a:fld>
            <a:endParaRPr lang="en-US"/>
          </a:p>
        </p:txBody>
      </p:sp>
    </p:spTree>
    <p:extLst>
      <p:ext uri="{BB962C8B-B14F-4D97-AF65-F5344CB8AC3E}">
        <p14:creationId xmlns:p14="http://schemas.microsoft.com/office/powerpoint/2010/main" val="2469616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2FC3551-F181-4544-B403-A8C702D724DD}" type="slidenum">
              <a:rPr lang="en-US" smtClean="0"/>
              <a:t>6</a:t>
            </a:fld>
            <a:endParaRPr lang="en-US"/>
          </a:p>
        </p:txBody>
      </p:sp>
    </p:spTree>
    <p:extLst>
      <p:ext uri="{BB962C8B-B14F-4D97-AF65-F5344CB8AC3E}">
        <p14:creationId xmlns:p14="http://schemas.microsoft.com/office/powerpoint/2010/main" val="2998433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of Wrangel in Southeast Alaska uses a slow sand filtration system rated at 1.3 MGD. A smaller slow sand filter serves the Ranger Station at Glacier Bay near </a:t>
            </a:r>
            <a:r>
              <a:rPr lang="en-US" dirty="0" err="1"/>
              <a:t>Gustavus</a:t>
            </a:r>
            <a:r>
              <a:rPr lang="en-US" dirty="0"/>
              <a:t>.</a:t>
            </a:r>
          </a:p>
        </p:txBody>
      </p:sp>
      <p:sp>
        <p:nvSpPr>
          <p:cNvPr id="4" name="Slide Number Placeholder 3"/>
          <p:cNvSpPr>
            <a:spLocks noGrp="1"/>
          </p:cNvSpPr>
          <p:nvPr>
            <p:ph type="sldNum" sz="quarter" idx="5"/>
          </p:nvPr>
        </p:nvSpPr>
        <p:spPr/>
        <p:txBody>
          <a:bodyPr/>
          <a:lstStyle/>
          <a:p>
            <a:fld id="{A2FC3551-F181-4544-B403-A8C702D724DD}" type="slidenum">
              <a:rPr lang="en-US" smtClean="0"/>
              <a:t>7</a:t>
            </a:fld>
            <a:endParaRPr lang="en-US"/>
          </a:p>
        </p:txBody>
      </p:sp>
    </p:spTree>
    <p:extLst>
      <p:ext uri="{BB962C8B-B14F-4D97-AF65-F5344CB8AC3E}">
        <p14:creationId xmlns:p14="http://schemas.microsoft.com/office/powerpoint/2010/main" val="3344346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Village of </a:t>
            </a:r>
            <a:r>
              <a:rPr lang="en-US" dirty="0" err="1"/>
              <a:t>Quinahagaq</a:t>
            </a:r>
            <a:r>
              <a:rPr lang="en-US" dirty="0"/>
              <a:t> in southwest Alaska uses a DE filtration system treating surface water from a river.</a:t>
            </a:r>
          </a:p>
        </p:txBody>
      </p:sp>
      <p:sp>
        <p:nvSpPr>
          <p:cNvPr id="4" name="Slide Number Placeholder 3"/>
          <p:cNvSpPr>
            <a:spLocks noGrp="1"/>
          </p:cNvSpPr>
          <p:nvPr>
            <p:ph type="sldNum" sz="quarter" idx="5"/>
          </p:nvPr>
        </p:nvSpPr>
        <p:spPr/>
        <p:txBody>
          <a:bodyPr/>
          <a:lstStyle/>
          <a:p>
            <a:fld id="{A2FC3551-F181-4544-B403-A8C702D724DD}" type="slidenum">
              <a:rPr lang="en-US" smtClean="0"/>
              <a:t>8</a:t>
            </a:fld>
            <a:endParaRPr lang="en-US"/>
          </a:p>
        </p:txBody>
      </p:sp>
    </p:spTree>
    <p:extLst>
      <p:ext uri="{BB962C8B-B14F-4D97-AF65-F5344CB8AC3E}">
        <p14:creationId xmlns:p14="http://schemas.microsoft.com/office/powerpoint/2010/main" val="92011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Package water treatment plants are very popular in Alaska, with dozens of installations used in small communities. They are also widely used in oil and gas industry, mining, and seafood processing personnel camps and in the tourism industry serving hotels and lodges. The total number of package water treatment plants that have been used in Alaska is in the hundreds.</a:t>
            </a:r>
          </a:p>
        </p:txBody>
      </p:sp>
      <p:sp>
        <p:nvSpPr>
          <p:cNvPr id="4" name="Slide Number Placeholder 3"/>
          <p:cNvSpPr>
            <a:spLocks noGrp="1"/>
          </p:cNvSpPr>
          <p:nvPr>
            <p:ph type="sldNum" sz="quarter" idx="5"/>
          </p:nvPr>
        </p:nvSpPr>
        <p:spPr/>
        <p:txBody>
          <a:bodyPr/>
          <a:lstStyle/>
          <a:p>
            <a:fld id="{A2FC3551-F181-4544-B403-A8C702D724DD}" type="slidenum">
              <a:rPr lang="en-US" smtClean="0"/>
              <a:t>9</a:t>
            </a:fld>
            <a:endParaRPr lang="en-US"/>
          </a:p>
        </p:txBody>
      </p:sp>
    </p:spTree>
    <p:extLst>
      <p:ext uri="{BB962C8B-B14F-4D97-AF65-F5344CB8AC3E}">
        <p14:creationId xmlns:p14="http://schemas.microsoft.com/office/powerpoint/2010/main" val="628598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AC48-91DB-5048-8C65-8BC9475523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213474-A6BA-DF4F-82FF-4CF6350F79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2328B3-421A-D943-8B08-B4DEEB5D13CE}"/>
              </a:ext>
            </a:extLst>
          </p:cNvPr>
          <p:cNvSpPr>
            <a:spLocks noGrp="1"/>
          </p:cNvSpPr>
          <p:nvPr>
            <p:ph type="dt" sz="half" idx="10"/>
          </p:nvPr>
        </p:nvSpPr>
        <p:spPr/>
        <p:txBody>
          <a:bodyPr/>
          <a:lstStyle/>
          <a:p>
            <a:fld id="{C0618284-355E-DF45-AD75-EBD792E6C90A}" type="datetimeFigureOut">
              <a:rPr lang="en-US" smtClean="0"/>
              <a:t>5/17/19</a:t>
            </a:fld>
            <a:endParaRPr lang="en-US"/>
          </a:p>
        </p:txBody>
      </p:sp>
      <p:sp>
        <p:nvSpPr>
          <p:cNvPr id="5" name="Footer Placeholder 4">
            <a:extLst>
              <a:ext uri="{FF2B5EF4-FFF2-40B4-BE49-F238E27FC236}">
                <a16:creationId xmlns:a16="http://schemas.microsoft.com/office/drawing/2014/main" id="{3F52D9F2-C950-C841-B874-C6668665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15C64-7B66-D646-BB98-F33745220825}"/>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74093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42ECE-9D78-1F45-B41E-8108B28805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5D1D52-7DF1-7E44-828D-BCB7545AE9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DAF80-0639-C048-B368-7D46D2DAB15E}"/>
              </a:ext>
            </a:extLst>
          </p:cNvPr>
          <p:cNvSpPr>
            <a:spLocks noGrp="1"/>
          </p:cNvSpPr>
          <p:nvPr>
            <p:ph type="dt" sz="half" idx="10"/>
          </p:nvPr>
        </p:nvSpPr>
        <p:spPr/>
        <p:txBody>
          <a:bodyPr/>
          <a:lstStyle/>
          <a:p>
            <a:fld id="{C0618284-355E-DF45-AD75-EBD792E6C90A}" type="datetimeFigureOut">
              <a:rPr lang="en-US" smtClean="0"/>
              <a:t>5/17/19</a:t>
            </a:fld>
            <a:endParaRPr lang="en-US"/>
          </a:p>
        </p:txBody>
      </p:sp>
      <p:sp>
        <p:nvSpPr>
          <p:cNvPr id="5" name="Footer Placeholder 4">
            <a:extLst>
              <a:ext uri="{FF2B5EF4-FFF2-40B4-BE49-F238E27FC236}">
                <a16:creationId xmlns:a16="http://schemas.microsoft.com/office/drawing/2014/main" id="{0A09DBED-9ED0-F540-888F-5685048AE0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BBBDC-459A-0B40-8C87-515E67BBFA9F}"/>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59585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ED014F-575A-3547-A071-5ED5C3E55D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49A60D-1822-E540-9317-4E3D35A8EEF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7BEC48-3DC4-9A48-8616-6EE29CD59DE6}"/>
              </a:ext>
            </a:extLst>
          </p:cNvPr>
          <p:cNvSpPr>
            <a:spLocks noGrp="1"/>
          </p:cNvSpPr>
          <p:nvPr>
            <p:ph type="dt" sz="half" idx="10"/>
          </p:nvPr>
        </p:nvSpPr>
        <p:spPr/>
        <p:txBody>
          <a:bodyPr/>
          <a:lstStyle/>
          <a:p>
            <a:fld id="{C0618284-355E-DF45-AD75-EBD792E6C90A}" type="datetimeFigureOut">
              <a:rPr lang="en-US" smtClean="0"/>
              <a:t>5/17/19</a:t>
            </a:fld>
            <a:endParaRPr lang="en-US"/>
          </a:p>
        </p:txBody>
      </p:sp>
      <p:sp>
        <p:nvSpPr>
          <p:cNvPr id="5" name="Footer Placeholder 4">
            <a:extLst>
              <a:ext uri="{FF2B5EF4-FFF2-40B4-BE49-F238E27FC236}">
                <a16:creationId xmlns:a16="http://schemas.microsoft.com/office/drawing/2014/main" id="{B9E06466-E700-3841-ABE3-E8D2FD773E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16F410-8835-974D-AB31-2A244233A55A}"/>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48875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ED431-FB24-2E4C-8815-AA1C6F0A2A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664D77-A0CE-5344-BA75-E86BECC1E9B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884D7-30F5-2E4D-AC01-B36BD9062109}"/>
              </a:ext>
            </a:extLst>
          </p:cNvPr>
          <p:cNvSpPr>
            <a:spLocks noGrp="1"/>
          </p:cNvSpPr>
          <p:nvPr>
            <p:ph type="dt" sz="half" idx="10"/>
          </p:nvPr>
        </p:nvSpPr>
        <p:spPr/>
        <p:txBody>
          <a:bodyPr/>
          <a:lstStyle/>
          <a:p>
            <a:fld id="{C0618284-355E-DF45-AD75-EBD792E6C90A}" type="datetimeFigureOut">
              <a:rPr lang="en-US" smtClean="0"/>
              <a:t>5/17/19</a:t>
            </a:fld>
            <a:endParaRPr lang="en-US"/>
          </a:p>
        </p:txBody>
      </p:sp>
      <p:sp>
        <p:nvSpPr>
          <p:cNvPr id="5" name="Footer Placeholder 4">
            <a:extLst>
              <a:ext uri="{FF2B5EF4-FFF2-40B4-BE49-F238E27FC236}">
                <a16:creationId xmlns:a16="http://schemas.microsoft.com/office/drawing/2014/main" id="{711A8065-A1CF-844A-8A5E-DAA1325A6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BD1AB-99AC-1346-AC8D-62D3032339FE}"/>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365544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E7014-942E-FF4F-BD6F-5C19E0FC5A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009A3D-EB7B-0148-A802-6D4EF945D3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52EB1D2-CD6F-0C48-BE2F-FA328211E4E4}"/>
              </a:ext>
            </a:extLst>
          </p:cNvPr>
          <p:cNvSpPr>
            <a:spLocks noGrp="1"/>
          </p:cNvSpPr>
          <p:nvPr>
            <p:ph type="dt" sz="half" idx="10"/>
          </p:nvPr>
        </p:nvSpPr>
        <p:spPr/>
        <p:txBody>
          <a:bodyPr/>
          <a:lstStyle/>
          <a:p>
            <a:fld id="{C0618284-355E-DF45-AD75-EBD792E6C90A}" type="datetimeFigureOut">
              <a:rPr lang="en-US" smtClean="0"/>
              <a:t>5/17/19</a:t>
            </a:fld>
            <a:endParaRPr lang="en-US"/>
          </a:p>
        </p:txBody>
      </p:sp>
      <p:sp>
        <p:nvSpPr>
          <p:cNvPr id="5" name="Footer Placeholder 4">
            <a:extLst>
              <a:ext uri="{FF2B5EF4-FFF2-40B4-BE49-F238E27FC236}">
                <a16:creationId xmlns:a16="http://schemas.microsoft.com/office/drawing/2014/main" id="{7B1911F8-3C1C-6642-8556-B71B33259A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06337-8E66-D34A-8C34-AA2C19260A3D}"/>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316812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BCEF4-AF70-7742-B994-3636E5D35A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1E38B5-3087-CD44-A6ED-AF913DA90F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6F902E-9FC2-3D4A-AE2C-96A8FB05B6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9584E4-F84F-654C-9AA3-9DC7EA30B939}"/>
              </a:ext>
            </a:extLst>
          </p:cNvPr>
          <p:cNvSpPr>
            <a:spLocks noGrp="1"/>
          </p:cNvSpPr>
          <p:nvPr>
            <p:ph type="dt" sz="half" idx="10"/>
          </p:nvPr>
        </p:nvSpPr>
        <p:spPr/>
        <p:txBody>
          <a:bodyPr/>
          <a:lstStyle/>
          <a:p>
            <a:fld id="{C0618284-355E-DF45-AD75-EBD792E6C90A}" type="datetimeFigureOut">
              <a:rPr lang="en-US" smtClean="0"/>
              <a:t>5/17/19</a:t>
            </a:fld>
            <a:endParaRPr lang="en-US"/>
          </a:p>
        </p:txBody>
      </p:sp>
      <p:sp>
        <p:nvSpPr>
          <p:cNvPr id="6" name="Footer Placeholder 5">
            <a:extLst>
              <a:ext uri="{FF2B5EF4-FFF2-40B4-BE49-F238E27FC236}">
                <a16:creationId xmlns:a16="http://schemas.microsoft.com/office/drawing/2014/main" id="{477B7BD8-7857-584A-B098-48F11682B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6EC97B-D595-1F42-A650-71AF6CCBE12D}"/>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29008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BF78-AB92-9245-827E-3FBBAE6752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0B90BE-3C26-1942-BE43-1323E5A915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2DCE21-A916-4D4C-A976-E2D394949F6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DEC90C-A193-C44D-A46F-AB68A7CDB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E42432-F1DD-1645-AAE0-307CD3E4B3A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F10913-0905-BF4B-AB6D-8B1495BB002D}"/>
              </a:ext>
            </a:extLst>
          </p:cNvPr>
          <p:cNvSpPr>
            <a:spLocks noGrp="1"/>
          </p:cNvSpPr>
          <p:nvPr>
            <p:ph type="dt" sz="half" idx="10"/>
          </p:nvPr>
        </p:nvSpPr>
        <p:spPr/>
        <p:txBody>
          <a:bodyPr/>
          <a:lstStyle/>
          <a:p>
            <a:fld id="{C0618284-355E-DF45-AD75-EBD792E6C90A}" type="datetimeFigureOut">
              <a:rPr lang="en-US" smtClean="0"/>
              <a:t>5/17/19</a:t>
            </a:fld>
            <a:endParaRPr lang="en-US"/>
          </a:p>
        </p:txBody>
      </p:sp>
      <p:sp>
        <p:nvSpPr>
          <p:cNvPr id="8" name="Footer Placeholder 7">
            <a:extLst>
              <a:ext uri="{FF2B5EF4-FFF2-40B4-BE49-F238E27FC236}">
                <a16:creationId xmlns:a16="http://schemas.microsoft.com/office/drawing/2014/main" id="{662C8D34-3BA1-D641-A9A2-C60C474527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EA57F0-8BA3-7445-ACFD-A62427298083}"/>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964801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0330-ED29-3446-AD41-454CC4EC01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A6105B-ECC1-8E4C-A0F7-74FF80A7A6F1}"/>
              </a:ext>
            </a:extLst>
          </p:cNvPr>
          <p:cNvSpPr>
            <a:spLocks noGrp="1"/>
          </p:cNvSpPr>
          <p:nvPr>
            <p:ph type="dt" sz="half" idx="10"/>
          </p:nvPr>
        </p:nvSpPr>
        <p:spPr/>
        <p:txBody>
          <a:bodyPr/>
          <a:lstStyle/>
          <a:p>
            <a:fld id="{C0618284-355E-DF45-AD75-EBD792E6C90A}" type="datetimeFigureOut">
              <a:rPr lang="en-US" smtClean="0"/>
              <a:t>5/17/19</a:t>
            </a:fld>
            <a:endParaRPr lang="en-US"/>
          </a:p>
        </p:txBody>
      </p:sp>
      <p:sp>
        <p:nvSpPr>
          <p:cNvPr id="4" name="Footer Placeholder 3">
            <a:extLst>
              <a:ext uri="{FF2B5EF4-FFF2-40B4-BE49-F238E27FC236}">
                <a16:creationId xmlns:a16="http://schemas.microsoft.com/office/drawing/2014/main" id="{5FD6634C-A09B-9642-85EA-039AB03BF2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98A792-56CF-AF40-B7B8-B8116BD07B65}"/>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1660856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4D796B-7EA5-4E4E-8B72-A6AB4DD910F6}"/>
              </a:ext>
            </a:extLst>
          </p:cNvPr>
          <p:cNvSpPr>
            <a:spLocks noGrp="1"/>
          </p:cNvSpPr>
          <p:nvPr>
            <p:ph type="dt" sz="half" idx="10"/>
          </p:nvPr>
        </p:nvSpPr>
        <p:spPr/>
        <p:txBody>
          <a:bodyPr/>
          <a:lstStyle/>
          <a:p>
            <a:fld id="{C0618284-355E-DF45-AD75-EBD792E6C90A}" type="datetimeFigureOut">
              <a:rPr lang="en-US" smtClean="0"/>
              <a:t>5/17/19</a:t>
            </a:fld>
            <a:endParaRPr lang="en-US"/>
          </a:p>
        </p:txBody>
      </p:sp>
      <p:sp>
        <p:nvSpPr>
          <p:cNvPr id="3" name="Footer Placeholder 2">
            <a:extLst>
              <a:ext uri="{FF2B5EF4-FFF2-40B4-BE49-F238E27FC236}">
                <a16:creationId xmlns:a16="http://schemas.microsoft.com/office/drawing/2014/main" id="{44B5A974-1A57-B14E-9A92-7F25198FA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DE8F51-F9AE-C948-9979-36A54E6BDC66}"/>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28104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66C0-F250-CA4A-9792-DB7ADDEB24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C6A8F7-DD39-CB4F-A944-72AF4B3F85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9BFE9A-EEC0-6048-B582-51859EC93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7287B62-88C8-5A47-B442-BB60DC2F608B}"/>
              </a:ext>
            </a:extLst>
          </p:cNvPr>
          <p:cNvSpPr>
            <a:spLocks noGrp="1"/>
          </p:cNvSpPr>
          <p:nvPr>
            <p:ph type="dt" sz="half" idx="10"/>
          </p:nvPr>
        </p:nvSpPr>
        <p:spPr/>
        <p:txBody>
          <a:bodyPr/>
          <a:lstStyle/>
          <a:p>
            <a:fld id="{C0618284-355E-DF45-AD75-EBD792E6C90A}" type="datetimeFigureOut">
              <a:rPr lang="en-US" smtClean="0"/>
              <a:t>5/17/19</a:t>
            </a:fld>
            <a:endParaRPr lang="en-US"/>
          </a:p>
        </p:txBody>
      </p:sp>
      <p:sp>
        <p:nvSpPr>
          <p:cNvPr id="6" name="Footer Placeholder 5">
            <a:extLst>
              <a:ext uri="{FF2B5EF4-FFF2-40B4-BE49-F238E27FC236}">
                <a16:creationId xmlns:a16="http://schemas.microsoft.com/office/drawing/2014/main" id="{42CEBFD1-7479-3B4F-BBA5-BBFE7E2F14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0778DF-2537-6748-82EC-A746BDA5DD70}"/>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2183129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A347-B436-DE40-B726-820C992AA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B66EB99-CD18-0940-873A-46FC8E511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A37E52-1FF4-454D-8904-C31089C9C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5181B98-7A30-8F42-A34E-9C8DE10DBF5A}"/>
              </a:ext>
            </a:extLst>
          </p:cNvPr>
          <p:cNvSpPr>
            <a:spLocks noGrp="1"/>
          </p:cNvSpPr>
          <p:nvPr>
            <p:ph type="dt" sz="half" idx="10"/>
          </p:nvPr>
        </p:nvSpPr>
        <p:spPr/>
        <p:txBody>
          <a:bodyPr/>
          <a:lstStyle/>
          <a:p>
            <a:fld id="{C0618284-355E-DF45-AD75-EBD792E6C90A}" type="datetimeFigureOut">
              <a:rPr lang="en-US" smtClean="0"/>
              <a:t>5/17/19</a:t>
            </a:fld>
            <a:endParaRPr lang="en-US"/>
          </a:p>
        </p:txBody>
      </p:sp>
      <p:sp>
        <p:nvSpPr>
          <p:cNvPr id="6" name="Footer Placeholder 5">
            <a:extLst>
              <a:ext uri="{FF2B5EF4-FFF2-40B4-BE49-F238E27FC236}">
                <a16:creationId xmlns:a16="http://schemas.microsoft.com/office/drawing/2014/main" id="{01E047B3-03DB-2443-8632-650C361B54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FD4D31-96F9-7F40-83C0-CF18E204CAFE}"/>
              </a:ext>
            </a:extLst>
          </p:cNvPr>
          <p:cNvSpPr>
            <a:spLocks noGrp="1"/>
          </p:cNvSpPr>
          <p:nvPr>
            <p:ph type="sldNum" sz="quarter" idx="12"/>
          </p:nvPr>
        </p:nvSpPr>
        <p:spPr/>
        <p:txBody>
          <a:bodyPr/>
          <a:lstStyle/>
          <a:p>
            <a:fld id="{1EC4955B-4345-D84F-A229-1BA4C4B8BBED}" type="slidenum">
              <a:rPr lang="en-US" smtClean="0"/>
              <a:t>‹#›</a:t>
            </a:fld>
            <a:endParaRPr lang="en-US"/>
          </a:p>
        </p:txBody>
      </p:sp>
    </p:spTree>
    <p:extLst>
      <p:ext uri="{BB962C8B-B14F-4D97-AF65-F5344CB8AC3E}">
        <p14:creationId xmlns:p14="http://schemas.microsoft.com/office/powerpoint/2010/main" val="3514326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0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96116E-E01F-334D-800B-BC00DF8E7C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ADC9CE-4B4E-5643-9CF3-44B4BA973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40A81-3BBD-3246-9BF7-86389DFC08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18284-355E-DF45-AD75-EBD792E6C90A}" type="datetimeFigureOut">
              <a:rPr lang="en-US" smtClean="0"/>
              <a:t>5/17/19</a:t>
            </a:fld>
            <a:endParaRPr lang="en-US"/>
          </a:p>
        </p:txBody>
      </p:sp>
      <p:sp>
        <p:nvSpPr>
          <p:cNvPr id="5" name="Footer Placeholder 4">
            <a:extLst>
              <a:ext uri="{FF2B5EF4-FFF2-40B4-BE49-F238E27FC236}">
                <a16:creationId xmlns:a16="http://schemas.microsoft.com/office/drawing/2014/main" id="{15CF6F2D-8B62-654B-ABD5-0533F74649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A07E01-D218-C146-AA26-6EC4484218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C4955B-4345-D84F-A229-1BA4C4B8BBED}" type="slidenum">
              <a:rPr lang="en-US" smtClean="0"/>
              <a:t>‹#›</a:t>
            </a:fld>
            <a:endParaRPr lang="en-US"/>
          </a:p>
        </p:txBody>
      </p:sp>
    </p:spTree>
    <p:extLst>
      <p:ext uri="{BB962C8B-B14F-4D97-AF65-F5344CB8AC3E}">
        <p14:creationId xmlns:p14="http://schemas.microsoft.com/office/powerpoint/2010/main" val="32117978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wwa.org/wsovideoclip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AF5F-3B3F-B640-B43F-F7711DFDC766}"/>
              </a:ext>
            </a:extLst>
          </p:cNvPr>
          <p:cNvSpPr>
            <a:spLocks noGrp="1"/>
          </p:cNvSpPr>
          <p:nvPr>
            <p:ph type="ctrTitle"/>
          </p:nvPr>
        </p:nvSpPr>
        <p:spPr>
          <a:xfrm>
            <a:off x="259644" y="747588"/>
            <a:ext cx="11181644" cy="1684894"/>
          </a:xfrm>
        </p:spPr>
        <p:txBody>
          <a:bodyPr>
            <a:normAutofit/>
          </a:bodyPr>
          <a:lstStyle/>
          <a:p>
            <a:r>
              <a:rPr lang="en-US" sz="6600" b="1" dirty="0"/>
              <a:t>CHAPTER 10</a:t>
            </a:r>
          </a:p>
        </p:txBody>
      </p:sp>
      <p:sp>
        <p:nvSpPr>
          <p:cNvPr id="3" name="Subtitle 2">
            <a:extLst>
              <a:ext uri="{FF2B5EF4-FFF2-40B4-BE49-F238E27FC236}">
                <a16:creationId xmlns:a16="http://schemas.microsoft.com/office/drawing/2014/main" id="{B16592DA-EC9D-244B-88CA-04FEC28EB178}"/>
              </a:ext>
            </a:extLst>
          </p:cNvPr>
          <p:cNvSpPr>
            <a:spLocks noGrp="1"/>
          </p:cNvSpPr>
          <p:nvPr>
            <p:ph type="subTitle" idx="1"/>
          </p:nvPr>
        </p:nvSpPr>
        <p:spPr>
          <a:xfrm>
            <a:off x="259644" y="4136408"/>
            <a:ext cx="8139289" cy="1655762"/>
          </a:xfrm>
        </p:spPr>
        <p:txBody>
          <a:bodyPr>
            <a:normAutofit/>
          </a:bodyPr>
          <a:lstStyle/>
          <a:p>
            <a:r>
              <a:rPr lang="en-US" sz="3600" b="1" dirty="0"/>
              <a:t>Filtration Fundamentals</a:t>
            </a:r>
          </a:p>
        </p:txBody>
      </p:sp>
      <p:pic>
        <p:nvPicPr>
          <p:cNvPr id="5" name="Picture 4">
            <a:extLst>
              <a:ext uri="{FF2B5EF4-FFF2-40B4-BE49-F238E27FC236}">
                <a16:creationId xmlns:a16="http://schemas.microsoft.com/office/drawing/2014/main" id="{377E4ABC-53A4-0642-8465-8034103F0335}"/>
              </a:ext>
            </a:extLst>
          </p:cNvPr>
          <p:cNvPicPr>
            <a:picLocks noChangeAspect="1"/>
          </p:cNvPicPr>
          <p:nvPr/>
        </p:nvPicPr>
        <p:blipFill>
          <a:blip r:embed="rId3"/>
          <a:stretch>
            <a:fillRect/>
          </a:stretch>
        </p:blipFill>
        <p:spPr>
          <a:xfrm>
            <a:off x="8551333" y="3287889"/>
            <a:ext cx="3352800" cy="3352800"/>
          </a:xfrm>
          <a:prstGeom prst="rect">
            <a:avLst/>
          </a:prstGeom>
        </p:spPr>
      </p:pic>
    </p:spTree>
    <p:extLst>
      <p:ext uri="{BB962C8B-B14F-4D97-AF65-F5344CB8AC3E}">
        <p14:creationId xmlns:p14="http://schemas.microsoft.com/office/powerpoint/2010/main" val="119805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365126"/>
            <a:ext cx="10515600" cy="1274971"/>
          </a:xfrm>
        </p:spPr>
        <p:txBody>
          <a:bodyPr/>
          <a:lstStyle/>
          <a:p>
            <a:pPr algn="ctr"/>
            <a:r>
              <a:rPr lang="en-US" b="1" dirty="0"/>
              <a:t>Approaches to Filtration</a:t>
            </a:r>
          </a:p>
        </p:txBody>
      </p:sp>
      <p:sp>
        <p:nvSpPr>
          <p:cNvPr id="9" name="TextBox 8">
            <a:extLst>
              <a:ext uri="{FF2B5EF4-FFF2-40B4-BE49-F238E27FC236}">
                <a16:creationId xmlns:a16="http://schemas.microsoft.com/office/drawing/2014/main" id="{FA7738F7-F7B3-EB48-9EF6-0EA163359EEC}"/>
              </a:ext>
            </a:extLst>
          </p:cNvPr>
          <p:cNvSpPr txBox="1"/>
          <p:nvPr/>
        </p:nvSpPr>
        <p:spPr>
          <a:xfrm>
            <a:off x="1010887" y="2008232"/>
            <a:ext cx="10170226" cy="3046988"/>
          </a:xfrm>
          <a:prstGeom prst="rect">
            <a:avLst/>
          </a:prstGeom>
          <a:noFill/>
        </p:spPr>
        <p:txBody>
          <a:bodyPr wrap="square" rtlCol="0">
            <a:spAutoFit/>
          </a:bodyPr>
          <a:lstStyle/>
          <a:p>
            <a:r>
              <a:rPr lang="en-US" sz="2400" b="1" dirty="0"/>
              <a:t>Biological Treatment: </a:t>
            </a:r>
            <a:r>
              <a:rPr lang="en-US" sz="2400" dirty="0"/>
              <a:t>In biological treatment, beneficial microorganisms are allowed to grow on a filter medium. The microorganisms will consume organic matter that could form disinfection by-products such as trihalomethane (TTHM) compounds after disinfection with chlorine. </a:t>
            </a:r>
          </a:p>
          <a:p>
            <a:endParaRPr lang="en-US" sz="2400" b="1" dirty="0"/>
          </a:p>
          <a:p>
            <a:r>
              <a:rPr lang="en-US" sz="2400" dirty="0"/>
              <a:t>The treated water is usually less susceptible to bacterial growth in the distribution system than conventionally treated water, and often has less taste and odor problems and has a lower chlorine demand.</a:t>
            </a:r>
          </a:p>
        </p:txBody>
      </p:sp>
    </p:spTree>
    <p:extLst>
      <p:ext uri="{BB962C8B-B14F-4D97-AF65-F5344CB8AC3E}">
        <p14:creationId xmlns:p14="http://schemas.microsoft.com/office/powerpoint/2010/main" val="296484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365126"/>
            <a:ext cx="10515600" cy="865947"/>
          </a:xfrm>
        </p:spPr>
        <p:txBody>
          <a:bodyPr/>
          <a:lstStyle/>
          <a:p>
            <a:pPr algn="ctr"/>
            <a:r>
              <a:rPr lang="en-US" b="1" dirty="0"/>
              <a:t>Types of Gravity Filters</a:t>
            </a:r>
          </a:p>
        </p:txBody>
      </p:sp>
      <p:pic>
        <p:nvPicPr>
          <p:cNvPr id="4" name="Picture 3">
            <a:extLst>
              <a:ext uri="{FF2B5EF4-FFF2-40B4-BE49-F238E27FC236}">
                <a16:creationId xmlns:a16="http://schemas.microsoft.com/office/drawing/2014/main" id="{4C1B24D4-A1B6-8348-B464-1D29D9860E25}"/>
              </a:ext>
            </a:extLst>
          </p:cNvPr>
          <p:cNvPicPr>
            <a:picLocks noChangeAspect="1"/>
          </p:cNvPicPr>
          <p:nvPr/>
        </p:nvPicPr>
        <p:blipFill>
          <a:blip r:embed="rId3"/>
          <a:stretch>
            <a:fillRect/>
          </a:stretch>
        </p:blipFill>
        <p:spPr>
          <a:xfrm>
            <a:off x="1832758" y="1318161"/>
            <a:ext cx="8526483" cy="5020460"/>
          </a:xfrm>
          <a:prstGeom prst="rect">
            <a:avLst/>
          </a:prstGeom>
        </p:spPr>
      </p:pic>
      <p:sp>
        <p:nvSpPr>
          <p:cNvPr id="6" name="TextBox 5">
            <a:extLst>
              <a:ext uri="{FF2B5EF4-FFF2-40B4-BE49-F238E27FC236}">
                <a16:creationId xmlns:a16="http://schemas.microsoft.com/office/drawing/2014/main" id="{7A0804E5-9389-9440-8E5D-D65CA3C698C9}"/>
              </a:ext>
            </a:extLst>
          </p:cNvPr>
          <p:cNvSpPr txBox="1"/>
          <p:nvPr/>
        </p:nvSpPr>
        <p:spPr>
          <a:xfrm>
            <a:off x="4440626" y="6425709"/>
            <a:ext cx="3310746" cy="253916"/>
          </a:xfrm>
          <a:prstGeom prst="rect">
            <a:avLst/>
          </a:prstGeom>
          <a:noFill/>
        </p:spPr>
        <p:txBody>
          <a:bodyPr wrap="square" rtlCol="0">
            <a:spAutoFit/>
          </a:bodyPr>
          <a:lstStyle/>
          <a:p>
            <a:r>
              <a:rPr lang="en-US" sz="1050" dirty="0"/>
              <a:t>Copyright © 2016 the American Water Works Association</a:t>
            </a:r>
          </a:p>
        </p:txBody>
      </p:sp>
    </p:spTree>
    <p:extLst>
      <p:ext uri="{BB962C8B-B14F-4D97-AF65-F5344CB8AC3E}">
        <p14:creationId xmlns:p14="http://schemas.microsoft.com/office/powerpoint/2010/main" val="3425651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365126"/>
            <a:ext cx="10515600" cy="865947"/>
          </a:xfrm>
        </p:spPr>
        <p:txBody>
          <a:bodyPr/>
          <a:lstStyle/>
          <a:p>
            <a:pPr algn="ctr"/>
            <a:r>
              <a:rPr lang="en-US" b="1" dirty="0"/>
              <a:t>Slow Sand Filters</a:t>
            </a:r>
          </a:p>
        </p:txBody>
      </p:sp>
      <p:sp>
        <p:nvSpPr>
          <p:cNvPr id="6" name="TextBox 5">
            <a:extLst>
              <a:ext uri="{FF2B5EF4-FFF2-40B4-BE49-F238E27FC236}">
                <a16:creationId xmlns:a16="http://schemas.microsoft.com/office/drawing/2014/main" id="{7A0804E5-9389-9440-8E5D-D65CA3C698C9}"/>
              </a:ext>
            </a:extLst>
          </p:cNvPr>
          <p:cNvSpPr txBox="1"/>
          <p:nvPr/>
        </p:nvSpPr>
        <p:spPr>
          <a:xfrm>
            <a:off x="4440626" y="6425709"/>
            <a:ext cx="3310746" cy="253916"/>
          </a:xfrm>
          <a:prstGeom prst="rect">
            <a:avLst/>
          </a:prstGeom>
          <a:noFill/>
        </p:spPr>
        <p:txBody>
          <a:bodyPr wrap="square" rtlCol="0">
            <a:spAutoFit/>
          </a:bodyPr>
          <a:lstStyle/>
          <a:p>
            <a:r>
              <a:rPr lang="en-US" sz="1050" dirty="0"/>
              <a:t>Copyright © 2016 the American Water Works Association</a:t>
            </a:r>
          </a:p>
        </p:txBody>
      </p:sp>
      <p:pic>
        <p:nvPicPr>
          <p:cNvPr id="5" name="Picture 4">
            <a:extLst>
              <a:ext uri="{FF2B5EF4-FFF2-40B4-BE49-F238E27FC236}">
                <a16:creationId xmlns:a16="http://schemas.microsoft.com/office/drawing/2014/main" id="{7BD3A7F2-8EC7-1E41-B364-F79C6A4B01BF}"/>
              </a:ext>
            </a:extLst>
          </p:cNvPr>
          <p:cNvPicPr>
            <a:picLocks noChangeAspect="1"/>
          </p:cNvPicPr>
          <p:nvPr/>
        </p:nvPicPr>
        <p:blipFill>
          <a:blip r:embed="rId3"/>
          <a:stretch>
            <a:fillRect/>
          </a:stretch>
        </p:blipFill>
        <p:spPr>
          <a:xfrm>
            <a:off x="1879177" y="3156453"/>
            <a:ext cx="8433642" cy="3133601"/>
          </a:xfrm>
          <a:prstGeom prst="rect">
            <a:avLst/>
          </a:prstGeom>
        </p:spPr>
      </p:pic>
      <p:sp>
        <p:nvSpPr>
          <p:cNvPr id="7" name="TextBox 6">
            <a:extLst>
              <a:ext uri="{FF2B5EF4-FFF2-40B4-BE49-F238E27FC236}">
                <a16:creationId xmlns:a16="http://schemas.microsoft.com/office/drawing/2014/main" id="{A9F57A9C-B627-2944-8F9F-71A8F846B368}"/>
              </a:ext>
            </a:extLst>
          </p:cNvPr>
          <p:cNvSpPr txBox="1"/>
          <p:nvPr/>
        </p:nvSpPr>
        <p:spPr>
          <a:xfrm>
            <a:off x="1034636" y="1363868"/>
            <a:ext cx="10122725" cy="1569660"/>
          </a:xfrm>
          <a:prstGeom prst="rect">
            <a:avLst/>
          </a:prstGeom>
          <a:noFill/>
        </p:spPr>
        <p:txBody>
          <a:bodyPr wrap="square" rtlCol="0">
            <a:spAutoFit/>
          </a:bodyPr>
          <a:lstStyle/>
          <a:p>
            <a:r>
              <a:rPr lang="en-US" sz="2400" b="1" dirty="0"/>
              <a:t>Slow Sand Filtration: </a:t>
            </a:r>
            <a:r>
              <a:rPr lang="en-US" sz="2400" dirty="0"/>
              <a:t>The biological layer is called a “</a:t>
            </a:r>
            <a:r>
              <a:rPr lang="en-US" sz="2400" dirty="0" err="1"/>
              <a:t>Schmutzdecke</a:t>
            </a:r>
            <a:r>
              <a:rPr lang="en-US" sz="2400" dirty="0"/>
              <a:t>,” which is a German word meaning “dirty layer.” The </a:t>
            </a:r>
            <a:r>
              <a:rPr lang="en-US" sz="2400" dirty="0" err="1"/>
              <a:t>Schmutzdecke</a:t>
            </a:r>
            <a:r>
              <a:rPr lang="en-US" sz="2400" dirty="0"/>
              <a:t> is formed from naturally occurring turbidity, organic matter, and microorganisms that are removed on the surface of the filter. This layer is scraped off when the flow rate slows too much.</a:t>
            </a:r>
            <a:endParaRPr lang="en-US" sz="2400" b="1" dirty="0"/>
          </a:p>
        </p:txBody>
      </p:sp>
    </p:spTree>
    <p:extLst>
      <p:ext uri="{BB962C8B-B14F-4D97-AF65-F5344CB8AC3E}">
        <p14:creationId xmlns:p14="http://schemas.microsoft.com/office/powerpoint/2010/main" val="1892219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237506"/>
            <a:ext cx="10515600" cy="843149"/>
          </a:xfrm>
        </p:spPr>
        <p:txBody>
          <a:bodyPr/>
          <a:lstStyle/>
          <a:p>
            <a:pPr algn="ctr"/>
            <a:r>
              <a:rPr lang="en-US" b="1" dirty="0"/>
              <a:t>Rapid Sand Filters</a:t>
            </a:r>
          </a:p>
        </p:txBody>
      </p:sp>
      <p:sp>
        <p:nvSpPr>
          <p:cNvPr id="6" name="TextBox 5">
            <a:extLst>
              <a:ext uri="{FF2B5EF4-FFF2-40B4-BE49-F238E27FC236}">
                <a16:creationId xmlns:a16="http://schemas.microsoft.com/office/drawing/2014/main" id="{7A0804E5-9389-9440-8E5D-D65CA3C698C9}"/>
              </a:ext>
            </a:extLst>
          </p:cNvPr>
          <p:cNvSpPr txBox="1"/>
          <p:nvPr/>
        </p:nvSpPr>
        <p:spPr>
          <a:xfrm>
            <a:off x="4440627" y="6298750"/>
            <a:ext cx="3310746" cy="253916"/>
          </a:xfrm>
          <a:prstGeom prst="rect">
            <a:avLst/>
          </a:prstGeom>
          <a:noFill/>
        </p:spPr>
        <p:txBody>
          <a:bodyPr wrap="square" rtlCol="0">
            <a:spAutoFit/>
          </a:bodyPr>
          <a:lstStyle/>
          <a:p>
            <a:r>
              <a:rPr lang="en-US" sz="1050" dirty="0"/>
              <a:t>Copyright © 2016 the American Water Works Association</a:t>
            </a:r>
          </a:p>
        </p:txBody>
      </p:sp>
      <p:sp>
        <p:nvSpPr>
          <p:cNvPr id="7" name="TextBox 6">
            <a:extLst>
              <a:ext uri="{FF2B5EF4-FFF2-40B4-BE49-F238E27FC236}">
                <a16:creationId xmlns:a16="http://schemas.microsoft.com/office/drawing/2014/main" id="{A9F57A9C-B627-2944-8F9F-71A8F846B368}"/>
              </a:ext>
            </a:extLst>
          </p:cNvPr>
          <p:cNvSpPr txBox="1"/>
          <p:nvPr/>
        </p:nvSpPr>
        <p:spPr>
          <a:xfrm>
            <a:off x="1058387" y="1159116"/>
            <a:ext cx="10122725" cy="1723549"/>
          </a:xfrm>
          <a:prstGeom prst="rect">
            <a:avLst/>
          </a:prstGeom>
          <a:noFill/>
        </p:spPr>
        <p:txBody>
          <a:bodyPr wrap="square" rtlCol="0">
            <a:spAutoFit/>
          </a:bodyPr>
          <a:lstStyle/>
          <a:p>
            <a:pPr>
              <a:spcBef>
                <a:spcPts val="600"/>
              </a:spcBef>
              <a:spcAft>
                <a:spcPts val="600"/>
              </a:spcAft>
            </a:pPr>
            <a:r>
              <a:rPr lang="en-US" sz="2400" b="1" dirty="0"/>
              <a:t>Conventional Rapid Sand Filters: </a:t>
            </a:r>
            <a:r>
              <a:rPr lang="en-US" sz="2400" dirty="0"/>
              <a:t>Operate at much higher filtration rates than slow sand filters (see Table 10-1), and are cleaned by backwashing.</a:t>
            </a:r>
          </a:p>
          <a:p>
            <a:pPr>
              <a:spcBef>
                <a:spcPts val="600"/>
              </a:spcBef>
              <a:spcAft>
                <a:spcPts val="600"/>
              </a:spcAft>
            </a:pPr>
            <a:r>
              <a:rPr lang="en-US" sz="2400" b="1" dirty="0"/>
              <a:t>High-Rate Filters: </a:t>
            </a:r>
            <a:r>
              <a:rPr lang="en-US" sz="2400" dirty="0"/>
              <a:t>Dual-media or multimedia filters designed to operate at rates up to four times higher than conventional rapid sand filters.</a:t>
            </a:r>
            <a:endParaRPr lang="en-US" sz="2400" b="1" dirty="0"/>
          </a:p>
        </p:txBody>
      </p:sp>
      <p:pic>
        <p:nvPicPr>
          <p:cNvPr id="4" name="Picture 3">
            <a:extLst>
              <a:ext uri="{FF2B5EF4-FFF2-40B4-BE49-F238E27FC236}">
                <a16:creationId xmlns:a16="http://schemas.microsoft.com/office/drawing/2014/main" id="{C92E0758-5DB3-C748-83CE-9D7B00448886}"/>
              </a:ext>
            </a:extLst>
          </p:cNvPr>
          <p:cNvPicPr>
            <a:picLocks noChangeAspect="1"/>
          </p:cNvPicPr>
          <p:nvPr/>
        </p:nvPicPr>
        <p:blipFill>
          <a:blip r:embed="rId3"/>
          <a:stretch>
            <a:fillRect/>
          </a:stretch>
        </p:blipFill>
        <p:spPr>
          <a:xfrm>
            <a:off x="2479304" y="3063501"/>
            <a:ext cx="7020956" cy="3181371"/>
          </a:xfrm>
          <a:prstGeom prst="rect">
            <a:avLst/>
          </a:prstGeom>
        </p:spPr>
      </p:pic>
    </p:spTree>
    <p:extLst>
      <p:ext uri="{BB962C8B-B14F-4D97-AF65-F5344CB8AC3E}">
        <p14:creationId xmlns:p14="http://schemas.microsoft.com/office/powerpoint/2010/main" val="976212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365126"/>
            <a:ext cx="10515600" cy="865947"/>
          </a:xfrm>
        </p:spPr>
        <p:txBody>
          <a:bodyPr/>
          <a:lstStyle/>
          <a:p>
            <a:pPr algn="ctr"/>
            <a:r>
              <a:rPr lang="en-US" b="1" dirty="0"/>
              <a:t>Rapid Sand Filters</a:t>
            </a:r>
          </a:p>
        </p:txBody>
      </p:sp>
      <p:sp>
        <p:nvSpPr>
          <p:cNvPr id="6" name="TextBox 5">
            <a:extLst>
              <a:ext uri="{FF2B5EF4-FFF2-40B4-BE49-F238E27FC236}">
                <a16:creationId xmlns:a16="http://schemas.microsoft.com/office/drawing/2014/main" id="{7A0804E5-9389-9440-8E5D-D65CA3C698C9}"/>
              </a:ext>
            </a:extLst>
          </p:cNvPr>
          <p:cNvSpPr txBox="1"/>
          <p:nvPr/>
        </p:nvSpPr>
        <p:spPr>
          <a:xfrm>
            <a:off x="4440625" y="6390083"/>
            <a:ext cx="3310746" cy="253916"/>
          </a:xfrm>
          <a:prstGeom prst="rect">
            <a:avLst/>
          </a:prstGeom>
          <a:noFill/>
        </p:spPr>
        <p:txBody>
          <a:bodyPr wrap="square" rtlCol="0">
            <a:spAutoFit/>
          </a:bodyPr>
          <a:lstStyle/>
          <a:p>
            <a:r>
              <a:rPr lang="en-US" sz="1050" dirty="0"/>
              <a:t>Copyright © 2016 the American Water Works Association</a:t>
            </a:r>
          </a:p>
        </p:txBody>
      </p:sp>
      <p:sp>
        <p:nvSpPr>
          <p:cNvPr id="7" name="TextBox 6">
            <a:extLst>
              <a:ext uri="{FF2B5EF4-FFF2-40B4-BE49-F238E27FC236}">
                <a16:creationId xmlns:a16="http://schemas.microsoft.com/office/drawing/2014/main" id="{A9F57A9C-B627-2944-8F9F-71A8F846B368}"/>
              </a:ext>
            </a:extLst>
          </p:cNvPr>
          <p:cNvSpPr txBox="1"/>
          <p:nvPr/>
        </p:nvSpPr>
        <p:spPr>
          <a:xfrm>
            <a:off x="1034635" y="1488743"/>
            <a:ext cx="10122725" cy="1200329"/>
          </a:xfrm>
          <a:prstGeom prst="rect">
            <a:avLst/>
          </a:prstGeom>
          <a:noFill/>
        </p:spPr>
        <p:txBody>
          <a:bodyPr wrap="square" rtlCol="0">
            <a:spAutoFit/>
          </a:bodyPr>
          <a:lstStyle/>
          <a:p>
            <a:pPr>
              <a:spcBef>
                <a:spcPts val="600"/>
              </a:spcBef>
              <a:spcAft>
                <a:spcPts val="600"/>
              </a:spcAft>
            </a:pPr>
            <a:r>
              <a:rPr lang="en-US" sz="2400" b="1" dirty="0"/>
              <a:t>Deep-Bed, </a:t>
            </a:r>
            <a:r>
              <a:rPr lang="en-US" sz="2400" b="1" dirty="0" err="1"/>
              <a:t>Monomedium</a:t>
            </a:r>
            <a:r>
              <a:rPr lang="en-US" sz="2400" b="1" dirty="0"/>
              <a:t> Filters: </a:t>
            </a:r>
            <a:r>
              <a:rPr lang="en-US" sz="2400" dirty="0"/>
              <a:t>only a single filter medium is used, sand or anthracite with filter depths of 48 to 72 inches. Backwashed with a concurrent </a:t>
            </a:r>
            <a:r>
              <a:rPr lang="en-US" sz="2400" dirty="0" err="1"/>
              <a:t>upflow</a:t>
            </a:r>
            <a:r>
              <a:rPr lang="en-US" sz="2400" dirty="0"/>
              <a:t> of water and air. </a:t>
            </a:r>
            <a:endParaRPr lang="en-US" sz="2400" b="1" dirty="0"/>
          </a:p>
        </p:txBody>
      </p:sp>
      <p:pic>
        <p:nvPicPr>
          <p:cNvPr id="4" name="Picture 3">
            <a:extLst>
              <a:ext uri="{FF2B5EF4-FFF2-40B4-BE49-F238E27FC236}">
                <a16:creationId xmlns:a16="http://schemas.microsoft.com/office/drawing/2014/main" id="{C92E0758-5DB3-C748-83CE-9D7B00448886}"/>
              </a:ext>
            </a:extLst>
          </p:cNvPr>
          <p:cNvPicPr>
            <a:picLocks noChangeAspect="1"/>
          </p:cNvPicPr>
          <p:nvPr/>
        </p:nvPicPr>
        <p:blipFill>
          <a:blip r:embed="rId3"/>
          <a:stretch>
            <a:fillRect/>
          </a:stretch>
        </p:blipFill>
        <p:spPr>
          <a:xfrm>
            <a:off x="2585520" y="3082749"/>
            <a:ext cx="7020956" cy="3181371"/>
          </a:xfrm>
          <a:prstGeom prst="rect">
            <a:avLst/>
          </a:prstGeom>
        </p:spPr>
      </p:pic>
    </p:spTree>
    <p:extLst>
      <p:ext uri="{BB962C8B-B14F-4D97-AF65-F5344CB8AC3E}">
        <p14:creationId xmlns:p14="http://schemas.microsoft.com/office/powerpoint/2010/main" val="3302991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6B01-E6EA-8F47-A5A4-7BDF793CD780}"/>
              </a:ext>
            </a:extLst>
          </p:cNvPr>
          <p:cNvSpPr>
            <a:spLocks noGrp="1"/>
          </p:cNvSpPr>
          <p:nvPr>
            <p:ph type="title"/>
          </p:nvPr>
        </p:nvSpPr>
        <p:spPr/>
        <p:txBody>
          <a:bodyPr/>
          <a:lstStyle/>
          <a:p>
            <a:r>
              <a:rPr lang="en-US" b="1" dirty="0"/>
              <a:t>Video Clip: Filtration and Filtration Processes</a:t>
            </a:r>
          </a:p>
        </p:txBody>
      </p:sp>
      <p:sp>
        <p:nvSpPr>
          <p:cNvPr id="3" name="Content Placeholder 2">
            <a:extLst>
              <a:ext uri="{FF2B5EF4-FFF2-40B4-BE49-F238E27FC236}">
                <a16:creationId xmlns:a16="http://schemas.microsoft.com/office/drawing/2014/main" id="{60F949D7-E223-2A44-9DF3-65777F8C5AA1}"/>
              </a:ext>
            </a:extLst>
          </p:cNvPr>
          <p:cNvSpPr>
            <a:spLocks noGrp="1"/>
          </p:cNvSpPr>
          <p:nvPr>
            <p:ph idx="1"/>
          </p:nvPr>
        </p:nvSpPr>
        <p:spPr/>
        <p:txBody>
          <a:bodyPr/>
          <a:lstStyle/>
          <a:p>
            <a:r>
              <a:rPr lang="en-US" dirty="0">
                <a:hlinkClick r:id="rId3"/>
              </a:rPr>
              <a:t>www.awwa.org/wsovideoclips</a:t>
            </a:r>
            <a:r>
              <a:rPr lang="en-US" dirty="0"/>
              <a:t> </a:t>
            </a:r>
          </a:p>
        </p:txBody>
      </p:sp>
    </p:spTree>
    <p:extLst>
      <p:ext uri="{BB962C8B-B14F-4D97-AF65-F5344CB8AC3E}">
        <p14:creationId xmlns:p14="http://schemas.microsoft.com/office/powerpoint/2010/main" val="112158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EB1CE-E680-784F-81B5-18F6A064C6C6}"/>
              </a:ext>
            </a:extLst>
          </p:cNvPr>
          <p:cNvSpPr>
            <a:spLocks noGrp="1"/>
          </p:cNvSpPr>
          <p:nvPr>
            <p:ph type="title"/>
          </p:nvPr>
        </p:nvSpPr>
        <p:spPr>
          <a:xfrm>
            <a:off x="838200" y="95004"/>
            <a:ext cx="10515600" cy="985652"/>
          </a:xfrm>
        </p:spPr>
        <p:txBody>
          <a:bodyPr>
            <a:normAutofit/>
          </a:bodyPr>
          <a:lstStyle/>
          <a:p>
            <a:pPr algn="ctr"/>
            <a:r>
              <a:rPr lang="en-US" sz="4800" b="1" dirty="0">
                <a:latin typeface="Calibri" panose="020F0502020204030204" pitchFamily="34" charset="0"/>
                <a:cs typeface="Calibri" panose="020F0502020204030204" pitchFamily="34" charset="0"/>
              </a:rPr>
              <a:t>Process Description</a:t>
            </a:r>
          </a:p>
        </p:txBody>
      </p:sp>
      <p:sp>
        <p:nvSpPr>
          <p:cNvPr id="5" name="Content Placeholder 4">
            <a:extLst>
              <a:ext uri="{FF2B5EF4-FFF2-40B4-BE49-F238E27FC236}">
                <a16:creationId xmlns:a16="http://schemas.microsoft.com/office/drawing/2014/main" id="{1734FA9D-2F9E-DE48-A236-F7CA2CBE72FB}"/>
              </a:ext>
            </a:extLst>
          </p:cNvPr>
          <p:cNvSpPr>
            <a:spLocks noGrp="1"/>
          </p:cNvSpPr>
          <p:nvPr>
            <p:ph idx="1"/>
          </p:nvPr>
        </p:nvSpPr>
        <p:spPr>
          <a:xfrm>
            <a:off x="838200" y="1080656"/>
            <a:ext cx="10515600" cy="5777343"/>
          </a:xfrm>
        </p:spPr>
        <p:txBody>
          <a:bodyPr>
            <a:normAutofit lnSpcReduction="10000"/>
          </a:bodyPr>
          <a:lstStyle/>
          <a:p>
            <a:pPr>
              <a:spcBef>
                <a:spcPts val="1200"/>
              </a:spcBef>
              <a:spcAft>
                <a:spcPts val="600"/>
              </a:spcAft>
            </a:pPr>
            <a:r>
              <a:rPr lang="en-US" b="1" dirty="0"/>
              <a:t>Filtration naturally removes suspended solids as groundwater percolates through the sand and gravel in an aquifer</a:t>
            </a:r>
          </a:p>
          <a:p>
            <a:pPr>
              <a:spcBef>
                <a:spcPts val="1200"/>
              </a:spcBef>
              <a:spcAft>
                <a:spcPts val="600"/>
              </a:spcAft>
            </a:pPr>
            <a:r>
              <a:rPr lang="en-US" b="1" dirty="0"/>
              <a:t>Filtration is used for the removal of both naturally-occurring particulate matter in surface water and residual floc that was not removed during sedimentation in clarifiers</a:t>
            </a:r>
          </a:p>
          <a:p>
            <a:pPr lvl="1">
              <a:spcBef>
                <a:spcPts val="1200"/>
              </a:spcBef>
              <a:spcAft>
                <a:spcPts val="600"/>
              </a:spcAft>
            </a:pPr>
            <a:r>
              <a:rPr lang="en-US" b="1" dirty="0"/>
              <a:t>Filtration of surface water is necessary because of the high probability of contamination from surface runoff</a:t>
            </a:r>
          </a:p>
          <a:p>
            <a:pPr>
              <a:spcBef>
                <a:spcPts val="600"/>
              </a:spcBef>
              <a:spcAft>
                <a:spcPts val="600"/>
              </a:spcAft>
            </a:pPr>
            <a:r>
              <a:rPr lang="en-US" b="1" dirty="0"/>
              <a:t>A bed of granular filter media is used to remove and store the particulate matter</a:t>
            </a:r>
          </a:p>
          <a:p>
            <a:pPr lvl="1">
              <a:spcBef>
                <a:spcPts val="600"/>
              </a:spcBef>
              <a:spcAft>
                <a:spcPts val="600"/>
              </a:spcAft>
            </a:pPr>
            <a:r>
              <a:rPr lang="en-US" b="1" dirty="0"/>
              <a:t>Common filter media materials include sand, anthracite, activated carbon, garnet sand, and gravel</a:t>
            </a:r>
          </a:p>
          <a:p>
            <a:pPr>
              <a:spcBef>
                <a:spcPts val="600"/>
              </a:spcBef>
              <a:spcAft>
                <a:spcPts val="600"/>
              </a:spcAft>
            </a:pPr>
            <a:r>
              <a:rPr lang="en-US" b="1" dirty="0"/>
              <a:t>The filter media is cleaned during backwashing – reversing the flow of water backwards through the filter </a:t>
            </a:r>
          </a:p>
        </p:txBody>
      </p:sp>
    </p:spTree>
    <p:extLst>
      <p:ext uri="{BB962C8B-B14F-4D97-AF65-F5344CB8AC3E}">
        <p14:creationId xmlns:p14="http://schemas.microsoft.com/office/powerpoint/2010/main" val="1174635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130D481-571D-E845-9000-35A35CD70D6F}"/>
              </a:ext>
            </a:extLst>
          </p:cNvPr>
          <p:cNvSpPr>
            <a:spLocks noGrp="1"/>
          </p:cNvSpPr>
          <p:nvPr>
            <p:ph type="title"/>
          </p:nvPr>
        </p:nvSpPr>
        <p:spPr/>
        <p:txBody>
          <a:bodyPr>
            <a:noAutofit/>
          </a:bodyPr>
          <a:lstStyle/>
          <a:p>
            <a:pPr algn="ctr"/>
            <a:r>
              <a:rPr lang="en-US" sz="4000" b="1" dirty="0"/>
              <a:t>Turbidity Removal</a:t>
            </a:r>
          </a:p>
        </p:txBody>
      </p:sp>
      <p:sp>
        <p:nvSpPr>
          <p:cNvPr id="2" name="Content Placeholder 1">
            <a:extLst>
              <a:ext uri="{FF2B5EF4-FFF2-40B4-BE49-F238E27FC236}">
                <a16:creationId xmlns:a16="http://schemas.microsoft.com/office/drawing/2014/main" id="{8E5C666D-900F-BF44-8EE9-A33DC09CB651}"/>
              </a:ext>
            </a:extLst>
          </p:cNvPr>
          <p:cNvSpPr>
            <a:spLocks noGrp="1"/>
          </p:cNvSpPr>
          <p:nvPr>
            <p:ph idx="1"/>
          </p:nvPr>
        </p:nvSpPr>
        <p:spPr/>
        <p:txBody>
          <a:bodyPr>
            <a:normAutofit/>
          </a:bodyPr>
          <a:lstStyle/>
          <a:p>
            <a:pPr>
              <a:spcAft>
                <a:spcPts val="600"/>
              </a:spcAft>
            </a:pPr>
            <a:r>
              <a:rPr lang="en-US" dirty="0"/>
              <a:t>Visible turbidity or cloudiness in water is objectionable to consumers</a:t>
            </a:r>
          </a:p>
          <a:p>
            <a:pPr>
              <a:spcAft>
                <a:spcPts val="600"/>
              </a:spcAft>
            </a:pPr>
            <a:r>
              <a:rPr lang="en-US" dirty="0"/>
              <a:t>Turbidity particles can also interfere with disinfection, shielding pathogenic microorganisms from the effects of disinfection</a:t>
            </a:r>
          </a:p>
          <a:p>
            <a:pPr>
              <a:spcAft>
                <a:spcPts val="600"/>
              </a:spcAft>
            </a:pPr>
            <a:r>
              <a:rPr lang="en-US" dirty="0"/>
              <a:t>Some turbidity particles can create taste and odor problems in the distribution system</a:t>
            </a:r>
          </a:p>
          <a:p>
            <a:pPr>
              <a:spcAft>
                <a:spcPts val="600"/>
              </a:spcAft>
            </a:pPr>
            <a:r>
              <a:rPr lang="en-US" dirty="0"/>
              <a:t>Removal of turbidity by filtration is a required process in most surface water treatment facilities</a:t>
            </a:r>
          </a:p>
        </p:txBody>
      </p:sp>
    </p:spTree>
    <p:extLst>
      <p:ext uri="{BB962C8B-B14F-4D97-AF65-F5344CB8AC3E}">
        <p14:creationId xmlns:p14="http://schemas.microsoft.com/office/powerpoint/2010/main" val="443126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365126"/>
            <a:ext cx="10515600" cy="865513"/>
          </a:xfrm>
        </p:spPr>
        <p:txBody>
          <a:bodyPr/>
          <a:lstStyle/>
          <a:p>
            <a:pPr algn="ctr"/>
            <a:r>
              <a:rPr lang="en-US" b="1" dirty="0"/>
              <a:t>The Filtration Process</a:t>
            </a:r>
          </a:p>
        </p:txBody>
      </p:sp>
      <p:sp>
        <p:nvSpPr>
          <p:cNvPr id="6" name="TextBox 5">
            <a:extLst>
              <a:ext uri="{FF2B5EF4-FFF2-40B4-BE49-F238E27FC236}">
                <a16:creationId xmlns:a16="http://schemas.microsoft.com/office/drawing/2014/main" id="{28E0775A-A87F-784B-A85D-12C207166FE7}"/>
              </a:ext>
            </a:extLst>
          </p:cNvPr>
          <p:cNvSpPr txBox="1"/>
          <p:nvPr/>
        </p:nvSpPr>
        <p:spPr>
          <a:xfrm>
            <a:off x="4638548" y="6210795"/>
            <a:ext cx="3310746" cy="253916"/>
          </a:xfrm>
          <a:prstGeom prst="rect">
            <a:avLst/>
          </a:prstGeom>
          <a:noFill/>
        </p:spPr>
        <p:txBody>
          <a:bodyPr wrap="square" rtlCol="0">
            <a:spAutoFit/>
          </a:bodyPr>
          <a:lstStyle/>
          <a:p>
            <a:r>
              <a:rPr lang="en-US" sz="1050" dirty="0"/>
              <a:t>Copyright © 2016 the American Water Works Association</a:t>
            </a:r>
          </a:p>
        </p:txBody>
      </p:sp>
      <p:pic>
        <p:nvPicPr>
          <p:cNvPr id="7" name="Content Placeholder 6">
            <a:extLst>
              <a:ext uri="{FF2B5EF4-FFF2-40B4-BE49-F238E27FC236}">
                <a16:creationId xmlns:a16="http://schemas.microsoft.com/office/drawing/2014/main" id="{981CBDFA-F490-B147-9B84-8AFC48EED9F7}"/>
              </a:ext>
            </a:extLst>
          </p:cNvPr>
          <p:cNvPicPr>
            <a:picLocks noGrp="1" noChangeAspect="1"/>
          </p:cNvPicPr>
          <p:nvPr>
            <p:ph idx="1"/>
          </p:nvPr>
        </p:nvPicPr>
        <p:blipFill>
          <a:blip r:embed="rId3"/>
          <a:stretch>
            <a:fillRect/>
          </a:stretch>
        </p:blipFill>
        <p:spPr>
          <a:xfrm>
            <a:off x="1803070" y="2430429"/>
            <a:ext cx="8585860" cy="3692094"/>
          </a:xfrm>
        </p:spPr>
      </p:pic>
      <p:sp>
        <p:nvSpPr>
          <p:cNvPr id="9" name="TextBox 8">
            <a:extLst>
              <a:ext uri="{FF2B5EF4-FFF2-40B4-BE49-F238E27FC236}">
                <a16:creationId xmlns:a16="http://schemas.microsoft.com/office/drawing/2014/main" id="{FA7738F7-F7B3-EB48-9EF6-0EA163359EEC}"/>
              </a:ext>
            </a:extLst>
          </p:cNvPr>
          <p:cNvSpPr txBox="1"/>
          <p:nvPr/>
        </p:nvSpPr>
        <p:spPr>
          <a:xfrm>
            <a:off x="838200" y="1344904"/>
            <a:ext cx="10515600" cy="830997"/>
          </a:xfrm>
          <a:prstGeom prst="rect">
            <a:avLst/>
          </a:prstGeom>
          <a:noFill/>
        </p:spPr>
        <p:txBody>
          <a:bodyPr wrap="square" rtlCol="0">
            <a:spAutoFit/>
          </a:bodyPr>
          <a:lstStyle/>
          <a:p>
            <a:r>
              <a:rPr lang="en-US" sz="2400" dirty="0"/>
              <a:t>Filtration is accomplished through a combination of processes including mechanical straining and adsorption of charged particles onto the surface of the filter media</a:t>
            </a:r>
          </a:p>
        </p:txBody>
      </p:sp>
    </p:spTree>
    <p:extLst>
      <p:ext uri="{BB962C8B-B14F-4D97-AF65-F5344CB8AC3E}">
        <p14:creationId xmlns:p14="http://schemas.microsoft.com/office/powerpoint/2010/main" val="972025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365126"/>
            <a:ext cx="10515600" cy="865513"/>
          </a:xfrm>
        </p:spPr>
        <p:txBody>
          <a:bodyPr/>
          <a:lstStyle/>
          <a:p>
            <a:pPr algn="ctr"/>
            <a:r>
              <a:rPr lang="en-US" b="1" dirty="0"/>
              <a:t>Approaches to Filtration</a:t>
            </a:r>
          </a:p>
        </p:txBody>
      </p:sp>
      <p:sp>
        <p:nvSpPr>
          <p:cNvPr id="6" name="TextBox 5">
            <a:extLst>
              <a:ext uri="{FF2B5EF4-FFF2-40B4-BE49-F238E27FC236}">
                <a16:creationId xmlns:a16="http://schemas.microsoft.com/office/drawing/2014/main" id="{28E0775A-A87F-784B-A85D-12C207166FE7}"/>
              </a:ext>
            </a:extLst>
          </p:cNvPr>
          <p:cNvSpPr txBox="1"/>
          <p:nvPr/>
        </p:nvSpPr>
        <p:spPr>
          <a:xfrm>
            <a:off x="4440627" y="6210795"/>
            <a:ext cx="3310746" cy="253916"/>
          </a:xfrm>
          <a:prstGeom prst="rect">
            <a:avLst/>
          </a:prstGeom>
          <a:noFill/>
        </p:spPr>
        <p:txBody>
          <a:bodyPr wrap="square" rtlCol="0">
            <a:spAutoFit/>
          </a:bodyPr>
          <a:lstStyle/>
          <a:p>
            <a:r>
              <a:rPr lang="en-US" sz="1050" dirty="0"/>
              <a:t>Copyright © 2016 the American Water Works Association</a:t>
            </a:r>
          </a:p>
        </p:txBody>
      </p:sp>
      <p:sp>
        <p:nvSpPr>
          <p:cNvPr id="9" name="TextBox 8">
            <a:extLst>
              <a:ext uri="{FF2B5EF4-FFF2-40B4-BE49-F238E27FC236}">
                <a16:creationId xmlns:a16="http://schemas.microsoft.com/office/drawing/2014/main" id="{FA7738F7-F7B3-EB48-9EF6-0EA163359EEC}"/>
              </a:ext>
            </a:extLst>
          </p:cNvPr>
          <p:cNvSpPr txBox="1"/>
          <p:nvPr/>
        </p:nvSpPr>
        <p:spPr>
          <a:xfrm>
            <a:off x="838200" y="1331338"/>
            <a:ext cx="10515600" cy="1200329"/>
          </a:xfrm>
          <a:prstGeom prst="rect">
            <a:avLst/>
          </a:prstGeom>
          <a:noFill/>
        </p:spPr>
        <p:txBody>
          <a:bodyPr wrap="square" rtlCol="0">
            <a:spAutoFit/>
          </a:bodyPr>
          <a:lstStyle/>
          <a:p>
            <a:r>
              <a:rPr lang="en-US" sz="2400" b="1" dirty="0"/>
              <a:t>Conventional Treatment: </a:t>
            </a:r>
            <a:r>
              <a:rPr lang="en-US" sz="2400" dirty="0"/>
              <a:t>The combined processes of coagulation, flocculation, sedimentation, and filtration (Figure 10-2) is one of the most common water treatment plant designs and can treat water with a wide variety of turbidity levels</a:t>
            </a:r>
            <a:r>
              <a:rPr lang="en-US" sz="2400" b="1" dirty="0"/>
              <a:t> </a:t>
            </a:r>
          </a:p>
        </p:txBody>
      </p:sp>
      <p:pic>
        <p:nvPicPr>
          <p:cNvPr id="12" name="Content Placeholder 11">
            <a:extLst>
              <a:ext uri="{FF2B5EF4-FFF2-40B4-BE49-F238E27FC236}">
                <a16:creationId xmlns:a16="http://schemas.microsoft.com/office/drawing/2014/main" id="{07D9813E-6B07-194E-8523-DAEE276B90E8}"/>
              </a:ext>
            </a:extLst>
          </p:cNvPr>
          <p:cNvPicPr>
            <a:picLocks noGrp="1" noChangeAspect="1"/>
          </p:cNvPicPr>
          <p:nvPr>
            <p:ph idx="1"/>
          </p:nvPr>
        </p:nvPicPr>
        <p:blipFill>
          <a:blip r:embed="rId3"/>
          <a:stretch>
            <a:fillRect/>
          </a:stretch>
        </p:blipFill>
        <p:spPr>
          <a:xfrm>
            <a:off x="838200" y="2800406"/>
            <a:ext cx="10515600" cy="3309690"/>
          </a:xfrm>
        </p:spPr>
      </p:pic>
    </p:spTree>
    <p:extLst>
      <p:ext uri="{BB962C8B-B14F-4D97-AF65-F5344CB8AC3E}">
        <p14:creationId xmlns:p14="http://schemas.microsoft.com/office/powerpoint/2010/main" val="3282094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365127"/>
            <a:ext cx="10515600" cy="763030"/>
          </a:xfrm>
        </p:spPr>
        <p:txBody>
          <a:bodyPr/>
          <a:lstStyle/>
          <a:p>
            <a:pPr algn="ctr"/>
            <a:r>
              <a:rPr lang="en-US" b="1" dirty="0"/>
              <a:t>Approaches to Filtration</a:t>
            </a:r>
          </a:p>
        </p:txBody>
      </p:sp>
      <p:sp>
        <p:nvSpPr>
          <p:cNvPr id="6" name="TextBox 5">
            <a:extLst>
              <a:ext uri="{FF2B5EF4-FFF2-40B4-BE49-F238E27FC236}">
                <a16:creationId xmlns:a16="http://schemas.microsoft.com/office/drawing/2014/main" id="{28E0775A-A87F-784B-A85D-12C207166FE7}"/>
              </a:ext>
            </a:extLst>
          </p:cNvPr>
          <p:cNvSpPr txBox="1"/>
          <p:nvPr/>
        </p:nvSpPr>
        <p:spPr>
          <a:xfrm>
            <a:off x="4440626" y="6336454"/>
            <a:ext cx="3310746" cy="253916"/>
          </a:xfrm>
          <a:prstGeom prst="rect">
            <a:avLst/>
          </a:prstGeom>
          <a:noFill/>
        </p:spPr>
        <p:txBody>
          <a:bodyPr wrap="square" rtlCol="0">
            <a:spAutoFit/>
          </a:bodyPr>
          <a:lstStyle/>
          <a:p>
            <a:r>
              <a:rPr lang="en-US" sz="1050" dirty="0"/>
              <a:t>Copyright © 2016 the American Water Works Association</a:t>
            </a:r>
          </a:p>
        </p:txBody>
      </p:sp>
      <p:sp>
        <p:nvSpPr>
          <p:cNvPr id="9" name="TextBox 8">
            <a:extLst>
              <a:ext uri="{FF2B5EF4-FFF2-40B4-BE49-F238E27FC236}">
                <a16:creationId xmlns:a16="http://schemas.microsoft.com/office/drawing/2014/main" id="{FA7738F7-F7B3-EB48-9EF6-0EA163359EEC}"/>
              </a:ext>
            </a:extLst>
          </p:cNvPr>
          <p:cNvSpPr txBox="1"/>
          <p:nvPr/>
        </p:nvSpPr>
        <p:spPr>
          <a:xfrm>
            <a:off x="1010886" y="1228856"/>
            <a:ext cx="10170226" cy="1569660"/>
          </a:xfrm>
          <a:prstGeom prst="rect">
            <a:avLst/>
          </a:prstGeom>
          <a:noFill/>
        </p:spPr>
        <p:txBody>
          <a:bodyPr wrap="square" rtlCol="0">
            <a:spAutoFit/>
          </a:bodyPr>
          <a:lstStyle/>
          <a:p>
            <a:r>
              <a:rPr lang="en-US" sz="2400" b="1" dirty="0"/>
              <a:t>Direct Filtration: </a:t>
            </a:r>
            <a:r>
              <a:rPr lang="en-US" sz="2400" dirty="0"/>
              <a:t>Direct filtration uses coagulation and flocculation, but does not have a sedimentation basin prior to filtration. This process can only be used on water with relatively low turbidity concentrations. It requires close monitoring to prevent overloading the filters with turbidity and chemical precipitates.</a:t>
            </a:r>
            <a:endParaRPr lang="en-US" sz="2400" b="1" dirty="0"/>
          </a:p>
        </p:txBody>
      </p:sp>
      <p:pic>
        <p:nvPicPr>
          <p:cNvPr id="13" name="Content Placeholder 12">
            <a:extLst>
              <a:ext uri="{FF2B5EF4-FFF2-40B4-BE49-F238E27FC236}">
                <a16:creationId xmlns:a16="http://schemas.microsoft.com/office/drawing/2014/main" id="{69DCE0F4-D0D5-154B-9DBE-38CBF4CD0EE1}"/>
              </a:ext>
            </a:extLst>
          </p:cNvPr>
          <p:cNvPicPr>
            <a:picLocks noGrp="1" noChangeAspect="1"/>
          </p:cNvPicPr>
          <p:nvPr>
            <p:ph idx="1"/>
          </p:nvPr>
        </p:nvPicPr>
        <p:blipFill>
          <a:blip r:embed="rId3"/>
          <a:stretch>
            <a:fillRect/>
          </a:stretch>
        </p:blipFill>
        <p:spPr>
          <a:xfrm>
            <a:off x="2889662" y="3001697"/>
            <a:ext cx="6412675" cy="3234058"/>
          </a:xfrm>
        </p:spPr>
      </p:pic>
    </p:spTree>
    <p:extLst>
      <p:ext uri="{BB962C8B-B14F-4D97-AF65-F5344CB8AC3E}">
        <p14:creationId xmlns:p14="http://schemas.microsoft.com/office/powerpoint/2010/main" val="301463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365126"/>
            <a:ext cx="10515600" cy="739279"/>
          </a:xfrm>
        </p:spPr>
        <p:txBody>
          <a:bodyPr/>
          <a:lstStyle/>
          <a:p>
            <a:pPr algn="ctr"/>
            <a:r>
              <a:rPr lang="en-US" b="1" dirty="0"/>
              <a:t>Approaches to Filtration</a:t>
            </a:r>
          </a:p>
        </p:txBody>
      </p:sp>
      <p:sp>
        <p:nvSpPr>
          <p:cNvPr id="6" name="TextBox 5">
            <a:extLst>
              <a:ext uri="{FF2B5EF4-FFF2-40B4-BE49-F238E27FC236}">
                <a16:creationId xmlns:a16="http://schemas.microsoft.com/office/drawing/2014/main" id="{28E0775A-A87F-784B-A85D-12C207166FE7}"/>
              </a:ext>
            </a:extLst>
          </p:cNvPr>
          <p:cNvSpPr txBox="1"/>
          <p:nvPr/>
        </p:nvSpPr>
        <p:spPr>
          <a:xfrm>
            <a:off x="4440626" y="6322190"/>
            <a:ext cx="3310746" cy="253916"/>
          </a:xfrm>
          <a:prstGeom prst="rect">
            <a:avLst/>
          </a:prstGeom>
          <a:noFill/>
        </p:spPr>
        <p:txBody>
          <a:bodyPr wrap="square" rtlCol="0">
            <a:spAutoFit/>
          </a:bodyPr>
          <a:lstStyle/>
          <a:p>
            <a:r>
              <a:rPr lang="en-US" sz="1050" dirty="0"/>
              <a:t>Copyright © 2016 the American Water Works Association</a:t>
            </a:r>
          </a:p>
        </p:txBody>
      </p:sp>
      <p:sp>
        <p:nvSpPr>
          <p:cNvPr id="9" name="TextBox 8">
            <a:extLst>
              <a:ext uri="{FF2B5EF4-FFF2-40B4-BE49-F238E27FC236}">
                <a16:creationId xmlns:a16="http://schemas.microsoft.com/office/drawing/2014/main" id="{FA7738F7-F7B3-EB48-9EF6-0EA163359EEC}"/>
              </a:ext>
            </a:extLst>
          </p:cNvPr>
          <p:cNvSpPr txBox="1"/>
          <p:nvPr/>
        </p:nvSpPr>
        <p:spPr>
          <a:xfrm>
            <a:off x="838199" y="1205104"/>
            <a:ext cx="10515600" cy="1938992"/>
          </a:xfrm>
          <a:prstGeom prst="rect">
            <a:avLst/>
          </a:prstGeom>
          <a:noFill/>
        </p:spPr>
        <p:txBody>
          <a:bodyPr wrap="square" rtlCol="0">
            <a:spAutoFit/>
          </a:bodyPr>
          <a:lstStyle/>
          <a:p>
            <a:r>
              <a:rPr lang="en-US" sz="2400" b="1" dirty="0"/>
              <a:t>Slow Sand Filtration: </a:t>
            </a:r>
            <a:r>
              <a:rPr lang="en-US" sz="2400" dirty="0"/>
              <a:t>Slow sand filters are an older type of filtration system, having been introduced into the United States in 1872 and used in Europe prior to that. Low turbidity water is fed without chemicals to the top of the sand and a biofilm forms that is the primary treatment mechanism. These filters are not backwashed, but are mechanically cleaned by raking off the biological layer when the flow slows.</a:t>
            </a:r>
            <a:endParaRPr lang="en-US" sz="2400" b="1" dirty="0"/>
          </a:p>
        </p:txBody>
      </p:sp>
      <p:pic>
        <p:nvPicPr>
          <p:cNvPr id="7" name="Content Placeholder 6">
            <a:extLst>
              <a:ext uri="{FF2B5EF4-FFF2-40B4-BE49-F238E27FC236}">
                <a16:creationId xmlns:a16="http://schemas.microsoft.com/office/drawing/2014/main" id="{330F3F01-D6BD-1346-8A47-84624EA76A2E}"/>
              </a:ext>
            </a:extLst>
          </p:cNvPr>
          <p:cNvPicPr>
            <a:picLocks noGrp="1" noChangeAspect="1"/>
          </p:cNvPicPr>
          <p:nvPr>
            <p:ph idx="1"/>
          </p:nvPr>
        </p:nvPicPr>
        <p:blipFill>
          <a:blip r:embed="rId3"/>
          <a:stretch>
            <a:fillRect/>
          </a:stretch>
        </p:blipFill>
        <p:spPr>
          <a:xfrm>
            <a:off x="2422071" y="3371029"/>
            <a:ext cx="7347857" cy="2850462"/>
          </a:xfrm>
        </p:spPr>
      </p:pic>
    </p:spTree>
    <p:extLst>
      <p:ext uri="{BB962C8B-B14F-4D97-AF65-F5344CB8AC3E}">
        <p14:creationId xmlns:p14="http://schemas.microsoft.com/office/powerpoint/2010/main" val="477700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365126"/>
            <a:ext cx="10515600" cy="865513"/>
          </a:xfrm>
        </p:spPr>
        <p:txBody>
          <a:bodyPr/>
          <a:lstStyle/>
          <a:p>
            <a:pPr algn="ctr"/>
            <a:r>
              <a:rPr lang="en-US" b="1" dirty="0"/>
              <a:t>Approaches to Filtration</a:t>
            </a:r>
          </a:p>
        </p:txBody>
      </p:sp>
      <p:sp>
        <p:nvSpPr>
          <p:cNvPr id="6" name="TextBox 5">
            <a:extLst>
              <a:ext uri="{FF2B5EF4-FFF2-40B4-BE49-F238E27FC236}">
                <a16:creationId xmlns:a16="http://schemas.microsoft.com/office/drawing/2014/main" id="{28E0775A-A87F-784B-A85D-12C207166FE7}"/>
              </a:ext>
            </a:extLst>
          </p:cNvPr>
          <p:cNvSpPr txBox="1"/>
          <p:nvPr/>
        </p:nvSpPr>
        <p:spPr>
          <a:xfrm>
            <a:off x="4437965" y="6411979"/>
            <a:ext cx="3310746" cy="253916"/>
          </a:xfrm>
          <a:prstGeom prst="rect">
            <a:avLst/>
          </a:prstGeom>
          <a:noFill/>
        </p:spPr>
        <p:txBody>
          <a:bodyPr wrap="square" rtlCol="0">
            <a:spAutoFit/>
          </a:bodyPr>
          <a:lstStyle/>
          <a:p>
            <a:r>
              <a:rPr lang="en-US" sz="1050" dirty="0"/>
              <a:t>Copyright © 2016 the American Water Works Association</a:t>
            </a:r>
          </a:p>
        </p:txBody>
      </p:sp>
      <p:sp>
        <p:nvSpPr>
          <p:cNvPr id="9" name="TextBox 8">
            <a:extLst>
              <a:ext uri="{FF2B5EF4-FFF2-40B4-BE49-F238E27FC236}">
                <a16:creationId xmlns:a16="http://schemas.microsoft.com/office/drawing/2014/main" id="{FA7738F7-F7B3-EB48-9EF6-0EA163359EEC}"/>
              </a:ext>
            </a:extLst>
          </p:cNvPr>
          <p:cNvSpPr txBox="1"/>
          <p:nvPr/>
        </p:nvSpPr>
        <p:spPr>
          <a:xfrm>
            <a:off x="838200" y="1331338"/>
            <a:ext cx="10515600" cy="1569660"/>
          </a:xfrm>
          <a:prstGeom prst="rect">
            <a:avLst/>
          </a:prstGeom>
          <a:noFill/>
        </p:spPr>
        <p:txBody>
          <a:bodyPr wrap="square" rtlCol="0">
            <a:spAutoFit/>
          </a:bodyPr>
          <a:lstStyle/>
          <a:p>
            <a:r>
              <a:rPr lang="en-US" sz="2400" b="1" dirty="0"/>
              <a:t>Diatomaceous Earth Filtration: </a:t>
            </a:r>
            <a:r>
              <a:rPr lang="en-US" sz="2400" dirty="0"/>
              <a:t>Diatomaceous earth (DE) is a chalky silica material that is fed onto a filter element, forming a coating that filters the water. DE filters are backwashed and then recoated with a precoat. A continuous body feed of DE is applied as filtration progresses, until a backwash is required. </a:t>
            </a:r>
            <a:endParaRPr lang="en-US" sz="2400" b="1" dirty="0"/>
          </a:p>
        </p:txBody>
      </p:sp>
      <p:pic>
        <p:nvPicPr>
          <p:cNvPr id="7" name="Content Placeholder 6">
            <a:extLst>
              <a:ext uri="{FF2B5EF4-FFF2-40B4-BE49-F238E27FC236}">
                <a16:creationId xmlns:a16="http://schemas.microsoft.com/office/drawing/2014/main" id="{3E97085F-0C6E-2F4A-B3D9-D757878CA15B}"/>
              </a:ext>
            </a:extLst>
          </p:cNvPr>
          <p:cNvPicPr>
            <a:picLocks noGrp="1" noChangeAspect="1"/>
          </p:cNvPicPr>
          <p:nvPr>
            <p:ph idx="1"/>
          </p:nvPr>
        </p:nvPicPr>
        <p:blipFill>
          <a:blip r:embed="rId3"/>
          <a:stretch>
            <a:fillRect/>
          </a:stretch>
        </p:blipFill>
        <p:spPr>
          <a:xfrm>
            <a:off x="2422565" y="3076002"/>
            <a:ext cx="7341547" cy="3287931"/>
          </a:xfrm>
        </p:spPr>
      </p:pic>
    </p:spTree>
    <p:extLst>
      <p:ext uri="{BB962C8B-B14F-4D97-AF65-F5344CB8AC3E}">
        <p14:creationId xmlns:p14="http://schemas.microsoft.com/office/powerpoint/2010/main" val="15488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1B3BE-27BE-CD47-BC5A-C801C985F584}"/>
              </a:ext>
            </a:extLst>
          </p:cNvPr>
          <p:cNvSpPr>
            <a:spLocks noGrp="1"/>
          </p:cNvSpPr>
          <p:nvPr>
            <p:ph type="title"/>
          </p:nvPr>
        </p:nvSpPr>
        <p:spPr>
          <a:xfrm>
            <a:off x="838200" y="365126"/>
            <a:ext cx="10515600" cy="865513"/>
          </a:xfrm>
        </p:spPr>
        <p:txBody>
          <a:bodyPr/>
          <a:lstStyle/>
          <a:p>
            <a:pPr algn="ctr"/>
            <a:r>
              <a:rPr lang="en-US" b="1" dirty="0"/>
              <a:t>Approaches to Filtration</a:t>
            </a:r>
          </a:p>
        </p:txBody>
      </p:sp>
      <p:sp>
        <p:nvSpPr>
          <p:cNvPr id="6" name="TextBox 5">
            <a:extLst>
              <a:ext uri="{FF2B5EF4-FFF2-40B4-BE49-F238E27FC236}">
                <a16:creationId xmlns:a16="http://schemas.microsoft.com/office/drawing/2014/main" id="{28E0775A-A87F-784B-A85D-12C207166FE7}"/>
              </a:ext>
            </a:extLst>
          </p:cNvPr>
          <p:cNvSpPr txBox="1"/>
          <p:nvPr/>
        </p:nvSpPr>
        <p:spPr>
          <a:xfrm>
            <a:off x="6713579" y="6152576"/>
            <a:ext cx="3310746" cy="253916"/>
          </a:xfrm>
          <a:prstGeom prst="rect">
            <a:avLst/>
          </a:prstGeom>
          <a:noFill/>
        </p:spPr>
        <p:txBody>
          <a:bodyPr wrap="square" rtlCol="0">
            <a:spAutoFit/>
          </a:bodyPr>
          <a:lstStyle/>
          <a:p>
            <a:r>
              <a:rPr lang="en-US" sz="1050" dirty="0"/>
              <a:t>Copyright © 2016 the American Water Works Association</a:t>
            </a:r>
          </a:p>
        </p:txBody>
      </p:sp>
      <p:sp>
        <p:nvSpPr>
          <p:cNvPr id="9" name="TextBox 8">
            <a:extLst>
              <a:ext uri="{FF2B5EF4-FFF2-40B4-BE49-F238E27FC236}">
                <a16:creationId xmlns:a16="http://schemas.microsoft.com/office/drawing/2014/main" id="{FA7738F7-F7B3-EB48-9EF6-0EA163359EEC}"/>
              </a:ext>
            </a:extLst>
          </p:cNvPr>
          <p:cNvSpPr txBox="1"/>
          <p:nvPr/>
        </p:nvSpPr>
        <p:spPr>
          <a:xfrm>
            <a:off x="660070" y="1512845"/>
            <a:ext cx="3995057" cy="4893647"/>
          </a:xfrm>
          <a:prstGeom prst="rect">
            <a:avLst/>
          </a:prstGeom>
          <a:noFill/>
        </p:spPr>
        <p:txBody>
          <a:bodyPr wrap="square" rtlCol="0">
            <a:spAutoFit/>
          </a:bodyPr>
          <a:lstStyle/>
          <a:p>
            <a:r>
              <a:rPr lang="en-US" sz="2400" b="1" dirty="0"/>
              <a:t>Package Treatment Plants: </a:t>
            </a:r>
            <a:r>
              <a:rPr lang="en-US" sz="2400" dirty="0"/>
              <a:t>Small, prefabricated, units that traditionally have included a coagulation-flocculation unit, sedimentation tank, and a filtration unit. These may be constructed in a single package or in multiple tanks that are joined together in the field (Figure 10-6). Other treatment processes are now available as package plants.</a:t>
            </a:r>
          </a:p>
          <a:p>
            <a:endParaRPr lang="en-US" sz="2400" b="1" dirty="0"/>
          </a:p>
        </p:txBody>
      </p:sp>
      <p:pic>
        <p:nvPicPr>
          <p:cNvPr id="8" name="Content Placeholder 7">
            <a:extLst>
              <a:ext uri="{FF2B5EF4-FFF2-40B4-BE49-F238E27FC236}">
                <a16:creationId xmlns:a16="http://schemas.microsoft.com/office/drawing/2014/main" id="{41782F33-C17F-5B4F-8915-04BE6752FC9B}"/>
              </a:ext>
            </a:extLst>
          </p:cNvPr>
          <p:cNvPicPr>
            <a:picLocks noGrp="1" noChangeAspect="1"/>
          </p:cNvPicPr>
          <p:nvPr>
            <p:ph idx="1"/>
          </p:nvPr>
        </p:nvPicPr>
        <p:blipFill>
          <a:blip r:embed="rId3"/>
          <a:stretch>
            <a:fillRect/>
          </a:stretch>
        </p:blipFill>
        <p:spPr>
          <a:xfrm>
            <a:off x="4897746" y="1628219"/>
            <a:ext cx="6942413" cy="4380693"/>
          </a:xfrm>
        </p:spPr>
      </p:pic>
    </p:spTree>
    <p:extLst>
      <p:ext uri="{BB962C8B-B14F-4D97-AF65-F5344CB8AC3E}">
        <p14:creationId xmlns:p14="http://schemas.microsoft.com/office/powerpoint/2010/main" val="2040257634"/>
      </p:ext>
    </p:extLst>
  </p:cSld>
  <p:clrMapOvr>
    <a:masterClrMapping/>
  </p:clrMapOvr>
</p:sld>
</file>

<file path=ppt/theme/theme1.xml><?xml version="1.0" encoding="utf-8"?>
<a:theme xmlns:a="http://schemas.openxmlformats.org/drawingml/2006/main" name="Office Theme">
  <a:themeElements>
    <a:clrScheme name="Custom 20">
      <a:dk1>
        <a:srgbClr val="0432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7400</TotalTime>
  <Words>1001</Words>
  <Application>Microsoft Macintosh PowerPoint</Application>
  <PresentationFormat>Widescreen</PresentationFormat>
  <Paragraphs>70</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CHAPTER 10</vt:lpstr>
      <vt:lpstr>Process Description</vt:lpstr>
      <vt:lpstr>Turbidity Removal</vt:lpstr>
      <vt:lpstr>The Filtration Process</vt:lpstr>
      <vt:lpstr>Approaches to Filtration</vt:lpstr>
      <vt:lpstr>Approaches to Filtration</vt:lpstr>
      <vt:lpstr>Approaches to Filtration</vt:lpstr>
      <vt:lpstr>Approaches to Filtration</vt:lpstr>
      <vt:lpstr>Approaches to Filtration</vt:lpstr>
      <vt:lpstr>Approaches to Filtration</vt:lpstr>
      <vt:lpstr>Types of Gravity Filters</vt:lpstr>
      <vt:lpstr>Slow Sand Filters</vt:lpstr>
      <vt:lpstr>Rapid Sand Filters</vt:lpstr>
      <vt:lpstr>Rapid Sand Filters</vt:lpstr>
      <vt:lpstr>Video Clip: Filtration and Filtration Processes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WATER TREATMENT</dc:title>
  <dc:creator>Microsoft Office User</dc:creator>
  <cp:lastModifiedBy>Peggy Pollen</cp:lastModifiedBy>
  <cp:revision>269</cp:revision>
  <cp:lastPrinted>2019-05-17T23:29:58Z</cp:lastPrinted>
  <dcterms:created xsi:type="dcterms:W3CDTF">2019-03-04T23:37:37Z</dcterms:created>
  <dcterms:modified xsi:type="dcterms:W3CDTF">2019-05-17T23:30:16Z</dcterms:modified>
</cp:coreProperties>
</file>