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7" r:id="rId9"/>
    <p:sldId id="326" r:id="rId10"/>
    <p:sldId id="325" r:id="rId11"/>
    <p:sldId id="268" r:id="rId12"/>
    <p:sldId id="328" r:id="rId13"/>
    <p:sldId id="269" r:id="rId14"/>
    <p:sldId id="278" r:id="rId15"/>
    <p:sldId id="305" r:id="rId16"/>
    <p:sldId id="307" r:id="rId17"/>
    <p:sldId id="308" r:id="rId18"/>
    <p:sldId id="310" r:id="rId19"/>
    <p:sldId id="327" r:id="rId20"/>
    <p:sldId id="309" r:id="rId21"/>
    <p:sldId id="311" r:id="rId22"/>
    <p:sldId id="312" r:id="rId23"/>
    <p:sldId id="306" r:id="rId24"/>
    <p:sldId id="319" r:id="rId25"/>
    <p:sldId id="315" r:id="rId26"/>
    <p:sldId id="316" r:id="rId27"/>
    <p:sldId id="317" r:id="rId28"/>
    <p:sldId id="318" r:id="rId29"/>
    <p:sldId id="320" r:id="rId30"/>
    <p:sldId id="321" r:id="rId31"/>
    <p:sldId id="313" r:id="rId32"/>
    <p:sldId id="314" r:id="rId33"/>
    <p:sldId id="263" r:id="rId34"/>
    <p:sldId id="264" r:id="rId35"/>
    <p:sldId id="266" r:id="rId36"/>
    <p:sldId id="280" r:id="rId37"/>
    <p:sldId id="322" r:id="rId38"/>
    <p:sldId id="323" r:id="rId39"/>
    <p:sldId id="281" r:id="rId40"/>
    <p:sldId id="282" r:id="rId41"/>
    <p:sldId id="324" r:id="rId42"/>
    <p:sldId id="297" r:id="rId43"/>
    <p:sldId id="284" r:id="rId44"/>
    <p:sldId id="283" r:id="rId45"/>
    <p:sldId id="285" r:id="rId46"/>
    <p:sldId id="286" r:id="rId47"/>
    <p:sldId id="329" r:id="rId48"/>
    <p:sldId id="287" r:id="rId49"/>
    <p:sldId id="288" r:id="rId50"/>
    <p:sldId id="289" r:id="rId51"/>
    <p:sldId id="290" r:id="rId52"/>
    <p:sldId id="291" r:id="rId53"/>
    <p:sldId id="293" r:id="rId54"/>
    <p:sldId id="294" r:id="rId55"/>
    <p:sldId id="298" r:id="rId56"/>
    <p:sldId id="330" r:id="rId57"/>
    <p:sldId id="30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C01A5-D59D-4EAE-81CF-329B9D61D7C2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D404-34E3-4300-9831-247A02F1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Centers: Anchorage, Barrow, Cordova, Fairbanks, Homer, Juneau, Kenai,</a:t>
            </a:r>
            <a:r>
              <a:rPr lang="en-US" baseline="0" dirty="0" smtClean="0"/>
              <a:t> Ketchikan, Klawock, Kodiak, Sitka, Valdez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D404-34E3-4300-9831-247A02F17F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Centers: Anchorage, Barrow, Cordova, Fairbanks, Homer, Juneau, Kenai,</a:t>
            </a:r>
            <a:r>
              <a:rPr lang="en-US" baseline="0" dirty="0" smtClean="0"/>
              <a:t> Ketchikan, Klawock, Kodiak, Sitka</a:t>
            </a:r>
            <a:r>
              <a:rPr lang="en-US" baseline="0" smtClean="0"/>
              <a:t>, Valdez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D404-34E3-4300-9831-247A02F17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abccert.org/testing_services/2017StandardizedExamPilot.as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://dec.alaska.gov/water/opcert/othertraining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ec.alaska.gov/water/opcert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97091"/>
            <a:ext cx="9141189" cy="3389597"/>
          </a:xfrm>
        </p:spPr>
        <p:txBody>
          <a:bodyPr/>
          <a:lstStyle/>
          <a:p>
            <a:r>
              <a:rPr lang="en-US" sz="6000" dirty="0" smtClean="0"/>
              <a:t>Operator Certification Program Updates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8450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Department of Environmental Conservation</a:t>
            </a:r>
          </a:p>
          <a:p>
            <a:r>
              <a:rPr lang="en-US" dirty="0" smtClean="0"/>
              <a:t>Operator Training &amp; Certification Program</a:t>
            </a:r>
          </a:p>
          <a:p>
            <a:r>
              <a:rPr lang="en-US" dirty="0" smtClean="0"/>
              <a:t>Martin Suzuki</a:t>
            </a:r>
          </a:p>
          <a:p>
            <a:r>
              <a:rPr lang="en-US" dirty="0" smtClean="0"/>
              <a:t>Dan DeSloover</a:t>
            </a:r>
          </a:p>
          <a:p>
            <a:r>
              <a:rPr lang="en-US" dirty="0" smtClean="0"/>
              <a:t>Ken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43" y="3795997"/>
            <a:ext cx="2733674" cy="27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89" y="1410159"/>
            <a:ext cx="7034079" cy="495883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4740925" y="2174774"/>
            <a:ext cx="1533237" cy="45258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46579" cy="4195481"/>
          </a:xfrm>
        </p:spPr>
        <p:txBody>
          <a:bodyPr/>
          <a:lstStyle/>
          <a:p>
            <a:r>
              <a:rPr lang="en-US" dirty="0" smtClean="0"/>
              <a:t>myAlaska validation to connect to your operator record</a:t>
            </a:r>
          </a:p>
          <a:p>
            <a:pPr lvl="1"/>
            <a:r>
              <a:rPr lang="en-US" dirty="0" smtClean="0"/>
              <a:t>Need to be PFD validated</a:t>
            </a:r>
          </a:p>
          <a:p>
            <a:r>
              <a:rPr lang="en-US" dirty="0" smtClean="0"/>
              <a:t>If not an Alaska resident or not PFD validated, create a myAlaska account first then contact OpCert to associate your myAlaska account to your operator record</a:t>
            </a:r>
          </a:p>
        </p:txBody>
      </p:sp>
    </p:spTree>
    <p:extLst>
      <p:ext uri="{BB962C8B-B14F-4D97-AF65-F5344CB8AC3E}">
        <p14:creationId xmlns:p14="http://schemas.microsoft.com/office/powerpoint/2010/main" val="3598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42" y="1853248"/>
            <a:ext cx="8753475" cy="37814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429601">
            <a:off x="4142232" y="2734056"/>
            <a:ext cx="115214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429601">
            <a:off x="4142231" y="3928872"/>
            <a:ext cx="115214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429601">
            <a:off x="4623815" y="4209288"/>
            <a:ext cx="115214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82" y="1499177"/>
            <a:ext cx="9144000" cy="48387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463808">
            <a:off x="3311771" y="4946029"/>
            <a:ext cx="374185" cy="102985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391337" y="4431102"/>
            <a:ext cx="374185" cy="102985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647919" y="4431102"/>
            <a:ext cx="374185" cy="102985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6303">
            <a:off x="3520837" y="3293907"/>
            <a:ext cx="104860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3" y="1625120"/>
            <a:ext cx="9153525" cy="36290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6502107">
            <a:off x="2945220" y="4232801"/>
            <a:ext cx="531628" cy="116958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7701">
            <a:off x="4406234" y="3331602"/>
            <a:ext cx="118272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52" y="1640625"/>
            <a:ext cx="9105900" cy="38957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8553130">
            <a:off x="5708219" y="3110915"/>
            <a:ext cx="712381" cy="1424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72" y="1774640"/>
            <a:ext cx="9144000" cy="34575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9639467">
            <a:off x="6719777" y="3381154"/>
            <a:ext cx="637954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59" y="1706747"/>
            <a:ext cx="9134475" cy="32956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7929945">
            <a:off x="2969107" y="4147398"/>
            <a:ext cx="567042" cy="1637413"/>
          </a:xfrm>
          <a:prstGeom prst="downArrow">
            <a:avLst/>
          </a:prstGeom>
          <a:solidFill>
            <a:srgbClr val="FF0000"/>
          </a:solidFill>
          <a:ln>
            <a:solidFill>
              <a:srgbClr val="B63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1260180"/>
            <a:ext cx="6953543" cy="55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72" y="1152983"/>
            <a:ext cx="6479476" cy="560822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409539" y="4969659"/>
            <a:ext cx="478465" cy="121211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225">
            <a:off x="1930878" y="5320938"/>
            <a:ext cx="53039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3875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give you an update on some of the changes to the Operator Certification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6015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3" y="2154745"/>
            <a:ext cx="8772525" cy="26765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046968">
            <a:off x="7832351" y="3340771"/>
            <a:ext cx="393942" cy="1600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109700" y="2154745"/>
            <a:ext cx="393942" cy="1600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3" y="1268141"/>
            <a:ext cx="8557659" cy="53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09" y="1954545"/>
            <a:ext cx="8772525" cy="26765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903180" y="1300944"/>
            <a:ext cx="659219" cy="11046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4157330"/>
            <a:ext cx="1956391" cy="372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" y="1152983"/>
            <a:ext cx="8658225" cy="561022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294831" y="4670768"/>
            <a:ext cx="510362" cy="13503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671939" y="4670767"/>
            <a:ext cx="489098" cy="13503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273138"/>
            <a:ext cx="91344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29" y="1454667"/>
            <a:ext cx="9153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81" y="1254870"/>
            <a:ext cx="8421982" cy="53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73" y="1932467"/>
            <a:ext cx="9115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13" y="1594441"/>
            <a:ext cx="9029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83" y="1607620"/>
            <a:ext cx="92106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Changes to the exam/certification process</a:t>
            </a:r>
          </a:p>
          <a:p>
            <a:r>
              <a:rPr lang="en-US" sz="2800" dirty="0" smtClean="0"/>
              <a:t>Online Operator Profiles</a:t>
            </a:r>
          </a:p>
          <a:p>
            <a:r>
              <a:rPr lang="en-US" sz="2800" dirty="0" smtClean="0"/>
              <a:t>Fee Increases</a:t>
            </a:r>
          </a:p>
          <a:p>
            <a:r>
              <a:rPr lang="en-US" sz="2800" dirty="0" smtClean="0"/>
              <a:t>New ABC exams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9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9" y="1195443"/>
            <a:ext cx="8658225" cy="56102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573127">
            <a:off x="7878696" y="2850213"/>
            <a:ext cx="1371600" cy="55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59" y="1853248"/>
            <a:ext cx="8677275" cy="41814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3554667">
            <a:off x="3519377" y="4761757"/>
            <a:ext cx="531628" cy="13822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32" y="1318436"/>
            <a:ext cx="3954562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Fee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Fee: $150/exam</a:t>
            </a:r>
          </a:p>
          <a:p>
            <a:r>
              <a:rPr lang="en-US" dirty="0" smtClean="0"/>
              <a:t>Application Fee: $100</a:t>
            </a:r>
          </a:p>
          <a:p>
            <a:r>
              <a:rPr lang="en-US" dirty="0" smtClean="0"/>
              <a:t>Renewal Fees</a:t>
            </a:r>
          </a:p>
          <a:p>
            <a:pPr lvl="1"/>
            <a:r>
              <a:rPr lang="en-US" dirty="0" smtClean="0"/>
              <a:t>January 1 – December 31 of expiration year: $100/certificate</a:t>
            </a:r>
          </a:p>
          <a:p>
            <a:pPr lvl="1"/>
            <a:r>
              <a:rPr lang="en-US" dirty="0" smtClean="0"/>
              <a:t>After expiration:</a:t>
            </a:r>
          </a:p>
          <a:p>
            <a:pPr lvl="2"/>
            <a:r>
              <a:rPr lang="en-US" sz="1800" dirty="0" smtClean="0"/>
              <a:t>January 1 – March 30: $150/certificate</a:t>
            </a:r>
          </a:p>
          <a:p>
            <a:pPr lvl="2"/>
            <a:r>
              <a:rPr lang="en-US" sz="1800" dirty="0" smtClean="0"/>
              <a:t>April 1 – December 31: $300/certificate</a:t>
            </a:r>
          </a:p>
          <a:p>
            <a:r>
              <a:rPr lang="en-US" dirty="0" smtClean="0"/>
              <a:t>Certificate Replacement Fee: $50/certificate</a:t>
            </a:r>
          </a:p>
          <a:p>
            <a:r>
              <a:rPr lang="en-US" dirty="0" smtClean="0"/>
              <a:t>Reciprocity Fee: $300 includes certificates if eligible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ABC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4120" cy="4195481"/>
          </a:xfrm>
        </p:spPr>
        <p:txBody>
          <a:bodyPr/>
          <a:lstStyle/>
          <a:p>
            <a:r>
              <a:rPr lang="en-US" dirty="0" smtClean="0"/>
              <a:t>Exam development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Job analysis surveys conducted 2014 – 2015</a:t>
            </a:r>
          </a:p>
          <a:p>
            <a:pPr marL="1031875" lvl="2" indent="-231775">
              <a:buSzPct val="100000"/>
              <a:buFont typeface="+mj-lt"/>
              <a:buAutoNum type="alphaLcPeriod"/>
            </a:pPr>
            <a:r>
              <a:rPr lang="en-US" sz="1800" dirty="0" smtClean="0"/>
              <a:t>About 7,000 stakeholders participated of which 261 were Alaskan operators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More than 1,000 new test questions were written during 2016</a:t>
            </a:r>
          </a:p>
          <a:p>
            <a:pPr marL="1031875" lvl="2" indent="-231775">
              <a:buSzPct val="100000"/>
              <a:buFont typeface="+mj-lt"/>
              <a:buAutoNum type="alphaLcPeriod"/>
            </a:pPr>
            <a:r>
              <a:rPr lang="en-US" sz="1800" dirty="0" smtClean="0"/>
              <a:t>Ben Stacy participated in the WT subject matter experts committee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Exams were reviewed by the subject matter experts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Exams were pilot tested by operators in May 2017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Pilot test results were released in August 2017</a:t>
            </a:r>
          </a:p>
          <a:p>
            <a:pPr marL="690563" lvl="1" indent="-290513">
              <a:buSzPct val="100000"/>
              <a:buFont typeface="+mj-lt"/>
              <a:buAutoNum type="arabicPeriod"/>
            </a:pPr>
            <a:r>
              <a:rPr lang="en-US" dirty="0" smtClean="0"/>
              <a:t>Implementation of new exams started on October 1, 2017</a:t>
            </a:r>
          </a:p>
          <a:p>
            <a:pPr marL="1257300" lvl="2" indent="-457200">
              <a:buFont typeface="+mj-lt"/>
              <a:buAutoNum type="alphaLcPeriod"/>
            </a:pPr>
            <a:endParaRPr lang="en-US" dirty="0" smtClean="0"/>
          </a:p>
          <a:p>
            <a:pPr marL="8001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ABC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EXAMS?????</a:t>
            </a:r>
          </a:p>
          <a:p>
            <a:pPr lvl="1"/>
            <a:r>
              <a:rPr lang="en-US" dirty="0" smtClean="0"/>
              <a:t>110 multiple choice questions, only 100 are graded</a:t>
            </a:r>
          </a:p>
          <a:p>
            <a:pPr lvl="1"/>
            <a:r>
              <a:rPr lang="en-US" dirty="0" smtClean="0"/>
              <a:t>3 hours to take online exam, 3 ½ hours to take written exam</a:t>
            </a:r>
          </a:p>
          <a:p>
            <a:pPr lvl="1"/>
            <a:r>
              <a:rPr lang="en-US" dirty="0" smtClean="0"/>
              <a:t>No regulation questions</a:t>
            </a:r>
          </a:p>
          <a:p>
            <a:pPr lvl="1"/>
            <a:r>
              <a:rPr lang="en-US" dirty="0" smtClean="0"/>
              <a:t>Math questions in both imperial and metric units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07" y="4150658"/>
            <a:ext cx="302997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study</a:t>
            </a:r>
          </a:p>
          <a:p>
            <a:r>
              <a:rPr lang="en-US" dirty="0" smtClean="0"/>
              <a:t>Study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ABC’s website for the new 2017 </a:t>
            </a:r>
            <a:r>
              <a:rPr lang="en-US" dirty="0"/>
              <a:t>standardized exams at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www.abccert.org/testing_services/2017StandardizedExamPilot.asp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51" y="315558"/>
            <a:ext cx="6675892" cy="623869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136383">
            <a:off x="8549640" y="5851631"/>
            <a:ext cx="384048" cy="79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4" y="1442847"/>
            <a:ext cx="8877300" cy="512445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6940296" y="4187952"/>
            <a:ext cx="493776" cy="110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Need-to-Know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184" y="1830272"/>
            <a:ext cx="3631650" cy="3246826"/>
          </a:xfrm>
        </p:spPr>
        <p:txBody>
          <a:bodyPr/>
          <a:lstStyle/>
          <a:p>
            <a:r>
              <a:rPr lang="en-US" dirty="0" smtClean="0"/>
              <a:t>Three question complexity levels</a:t>
            </a:r>
          </a:p>
          <a:p>
            <a:r>
              <a:rPr lang="en-US" dirty="0" smtClean="0"/>
              <a:t>Shows the number of calculation questions in each exam</a:t>
            </a:r>
          </a:p>
          <a:p>
            <a:r>
              <a:rPr lang="en-US" dirty="0" smtClean="0"/>
              <a:t>The number of calculation questions range from 8 (WT1) to 18 (WWT4)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0" y="2068492"/>
            <a:ext cx="4660498" cy="432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091" y="1645605"/>
            <a:ext cx="223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Treatment 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69159" y="4021495"/>
            <a:ext cx="1" cy="9566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Exam/Certification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73576" cy="4447034"/>
          </a:xfrm>
        </p:spPr>
        <p:txBody>
          <a:bodyPr/>
          <a:lstStyle/>
          <a:p>
            <a:r>
              <a:rPr lang="en-US" dirty="0" smtClean="0"/>
              <a:t>Exams </a:t>
            </a:r>
            <a:r>
              <a:rPr lang="en-US" b="1" u="sng" dirty="0" smtClean="0"/>
              <a:t>FIRST</a:t>
            </a:r>
          </a:p>
          <a:p>
            <a:pPr lvl="1"/>
            <a:r>
              <a:rPr lang="en-US" dirty="0" smtClean="0"/>
              <a:t>Applications are no longer being reviewed to take exams</a:t>
            </a:r>
          </a:p>
          <a:p>
            <a:pPr lvl="1"/>
            <a:r>
              <a:rPr lang="en-US" dirty="0" smtClean="0"/>
              <a:t>Anyone can take the Provisional Level/Level 1 exam</a:t>
            </a:r>
          </a:p>
          <a:p>
            <a:pPr lvl="1"/>
            <a:r>
              <a:rPr lang="en-US" dirty="0" smtClean="0"/>
              <a:t>Exams </a:t>
            </a:r>
            <a:r>
              <a:rPr lang="en-US" b="1" u="sng" dirty="0" smtClean="0"/>
              <a:t>must</a:t>
            </a:r>
            <a:r>
              <a:rPr lang="en-US" dirty="0" smtClean="0"/>
              <a:t> be taken in sequential order</a:t>
            </a:r>
          </a:p>
          <a:p>
            <a:pPr lvl="1"/>
            <a:r>
              <a:rPr lang="en-US" dirty="0" smtClean="0"/>
              <a:t>Certification not necessary to take the next level exam</a:t>
            </a:r>
          </a:p>
          <a:p>
            <a:pPr lvl="1"/>
            <a:r>
              <a:rPr lang="en-US" dirty="0" smtClean="0"/>
              <a:t>One page exam registration form submitted to take exams or </a:t>
            </a:r>
            <a:r>
              <a:rPr lang="en-US" dirty="0" smtClean="0"/>
              <a:t>online registration through </a:t>
            </a:r>
            <a:r>
              <a:rPr lang="en-US" dirty="0" smtClean="0"/>
              <a:t>your operator record </a:t>
            </a:r>
          </a:p>
          <a:p>
            <a:pPr lvl="1"/>
            <a:r>
              <a:rPr lang="en-US" dirty="0" smtClean="0"/>
              <a:t>Online exams are available in 12 Alaska college/university testing centers </a:t>
            </a:r>
          </a:p>
          <a:p>
            <a:pPr lvl="1"/>
            <a:r>
              <a:rPr lang="en-US" dirty="0" smtClean="0"/>
              <a:t>Written exams are available in any Alaska community with some restrictions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Need-to-Know Criteria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97" y="1745681"/>
            <a:ext cx="7123350" cy="4907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3359" y="1376349"/>
            <a:ext cx="223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Treatment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4" y="1442847"/>
            <a:ext cx="8877300" cy="512445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7854696" y="5687568"/>
            <a:ext cx="493776" cy="110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182" y="1830271"/>
            <a:ext cx="5146045" cy="4195481"/>
          </a:xfrm>
        </p:spPr>
        <p:txBody>
          <a:bodyPr/>
          <a:lstStyle/>
          <a:p>
            <a:r>
              <a:rPr lang="en-US" b="1" dirty="0" smtClean="0"/>
              <a:t>Get to know the formula sheets!</a:t>
            </a:r>
          </a:p>
          <a:p>
            <a:r>
              <a:rPr lang="en-US" dirty="0" smtClean="0"/>
              <a:t>Any calculations or conversions you will need are there</a:t>
            </a:r>
          </a:p>
          <a:p>
            <a:r>
              <a:rPr lang="en-US" dirty="0" smtClean="0"/>
              <a:t>Some common formulas have different names, for example the “pounds formula” is called “loading rate” on the formula sheet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392992" cy="42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Water Treatment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AWWA WSO Water Treatment Series, Grade 1, Grade 2, Grades 3-4</a:t>
            </a:r>
          </a:p>
          <a:p>
            <a:r>
              <a:rPr lang="en-US" dirty="0" smtClean="0"/>
              <a:t>AWWA WSO Water Distribution Series, Grades 1-2, Grades 3-4</a:t>
            </a:r>
          </a:p>
          <a:p>
            <a:r>
              <a:rPr lang="en-US" dirty="0" smtClean="0"/>
              <a:t>CSUS Water Treatment Plant Operation, Volume 1 and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Water Treatment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8" y="2368297"/>
            <a:ext cx="2263984" cy="285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7" y="2941734"/>
            <a:ext cx="2262504" cy="2857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1" y="2368297"/>
            <a:ext cx="226250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Water Treatment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49" y="2258104"/>
            <a:ext cx="2381250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46" y="2258104"/>
            <a:ext cx="23812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Water Distribution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AWWA WSO Water Distribution Series, Grades 1-2, Grades 3-4</a:t>
            </a:r>
          </a:p>
          <a:p>
            <a:r>
              <a:rPr lang="en-US" dirty="0" smtClean="0"/>
              <a:t>CSUS Water Distribution System Operation and Maintenance</a:t>
            </a:r>
          </a:p>
          <a:p>
            <a:r>
              <a:rPr lang="en-US" dirty="0" smtClean="0"/>
              <a:t>CSUS Small Water System Operation and Maintenance</a:t>
            </a:r>
          </a:p>
          <a:p>
            <a:r>
              <a:rPr lang="en-US" dirty="0"/>
              <a:t>CSUS Water Treatment Plant Operation, Volume 1 and 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Water Treatment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66" y="2478082"/>
            <a:ext cx="2262504" cy="2857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6" y="2478081"/>
            <a:ext cx="226250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Water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49" y="2258104"/>
            <a:ext cx="238125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5" y="2220004"/>
            <a:ext cx="2381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Wastewater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8179"/>
          </a:xfrm>
        </p:spPr>
        <p:txBody>
          <a:bodyPr>
            <a:normAutofit/>
          </a:bodyPr>
          <a:lstStyle/>
          <a:p>
            <a:r>
              <a:rPr lang="en-US" dirty="0" smtClean="0"/>
              <a:t>CSUS Operation of Wastewater Treatment Plants, Volume 1 and 2</a:t>
            </a:r>
          </a:p>
          <a:p>
            <a:r>
              <a:rPr lang="en-US" dirty="0" smtClean="0"/>
              <a:t>CSUS Advanced Waste Treatment</a:t>
            </a:r>
          </a:p>
          <a:p>
            <a:r>
              <a:rPr lang="en-US" dirty="0" smtClean="0"/>
              <a:t>WEF Basic Laboratory Procedures for the Operator-Analyst</a:t>
            </a:r>
          </a:p>
          <a:p>
            <a:r>
              <a:rPr lang="en-US" dirty="0" smtClean="0"/>
              <a:t>WEF Activated Sludge – Manual of Practice OM-9</a:t>
            </a:r>
          </a:p>
          <a:p>
            <a:r>
              <a:rPr lang="en-US" dirty="0" smtClean="0"/>
              <a:t>WEF Chlorination/</a:t>
            </a:r>
            <a:r>
              <a:rPr lang="en-US" dirty="0" err="1" smtClean="0"/>
              <a:t>Dechlorination</a:t>
            </a:r>
            <a:r>
              <a:rPr lang="en-US" dirty="0" smtClean="0"/>
              <a:t> Handbook</a:t>
            </a:r>
          </a:p>
          <a:p>
            <a:r>
              <a:rPr lang="en-US" dirty="0" smtClean="0"/>
              <a:t>WEF Operation of Extended Aeration Package Plants</a:t>
            </a:r>
            <a:endParaRPr lang="en-US" dirty="0"/>
          </a:p>
          <a:p>
            <a:r>
              <a:rPr lang="en-US" dirty="0" smtClean="0"/>
              <a:t>WEF Operation of Municipal Wastewater Treatment Plants</a:t>
            </a:r>
          </a:p>
          <a:p>
            <a:r>
              <a:rPr lang="en-US" dirty="0" smtClean="0"/>
              <a:t>WEF Operation of Nutrient Removal Facilities</a:t>
            </a:r>
          </a:p>
          <a:p>
            <a:r>
              <a:rPr lang="en-US" dirty="0" smtClean="0"/>
              <a:t>WEF Wastewater Biology: The </a:t>
            </a:r>
            <a:r>
              <a:rPr lang="en-US" dirty="0" err="1" smtClean="0"/>
              <a:t>Microlife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Exam/Certification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8944" cy="4195481"/>
          </a:xfrm>
        </p:spPr>
        <p:txBody>
          <a:bodyPr/>
          <a:lstStyle/>
          <a:p>
            <a:r>
              <a:rPr lang="en-US" dirty="0" smtClean="0"/>
              <a:t>Online Exams</a:t>
            </a:r>
          </a:p>
          <a:p>
            <a:pPr lvl="1"/>
            <a:r>
              <a:rPr lang="en-US" dirty="0" smtClean="0"/>
              <a:t>Deadline is </a:t>
            </a:r>
            <a:r>
              <a:rPr lang="en-US" dirty="0" smtClean="0"/>
              <a:t>the first of each month with exam authorization starting on the 22</a:t>
            </a:r>
            <a:r>
              <a:rPr lang="en-US" baseline="30000" dirty="0" smtClean="0"/>
              <a:t>nd</a:t>
            </a:r>
            <a:r>
              <a:rPr lang="en-US" dirty="0" smtClean="0"/>
              <a:t> of the same month with 100 days to take exam</a:t>
            </a:r>
          </a:p>
          <a:p>
            <a:pPr lvl="1"/>
            <a:r>
              <a:rPr lang="en-US" dirty="0" smtClean="0"/>
              <a:t>Only available at 12 college/university testing centers</a:t>
            </a:r>
          </a:p>
          <a:p>
            <a:pPr lvl="2"/>
            <a:r>
              <a:rPr lang="en-US" sz="1800" dirty="0" smtClean="0"/>
              <a:t>Testing Centers charge an exam proctoring fee ($30 - $50)</a:t>
            </a:r>
          </a:p>
          <a:p>
            <a:pPr lvl="1"/>
            <a:r>
              <a:rPr lang="en-US" dirty="0" smtClean="0"/>
              <a:t>Register through your online record or mail in the registration form with exam fees</a:t>
            </a:r>
          </a:p>
          <a:p>
            <a:pPr lvl="1"/>
            <a:r>
              <a:rPr lang="en-US" dirty="0" smtClean="0"/>
              <a:t>Email notification of exam authorization</a:t>
            </a:r>
          </a:p>
          <a:p>
            <a:pPr lvl="1"/>
            <a:r>
              <a:rPr lang="en-US" dirty="0" smtClean="0"/>
              <a:t>If exam is not </a:t>
            </a:r>
            <a:r>
              <a:rPr lang="en-US" dirty="0" smtClean="0"/>
              <a:t>taken </a:t>
            </a:r>
            <a:r>
              <a:rPr lang="en-US" dirty="0" smtClean="0"/>
              <a:t>by the 100 day deadline, the exam fee is </a:t>
            </a:r>
            <a:r>
              <a:rPr lang="en-US" dirty="0" smtClean="0"/>
              <a:t>forfeited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16" y="4141627"/>
            <a:ext cx="1810003" cy="2580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72" y="1524423"/>
            <a:ext cx="1810003" cy="2360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18" y="1524423"/>
            <a:ext cx="1810003" cy="2360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1524423"/>
            <a:ext cx="1810003" cy="2353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WWT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16" y="4141627"/>
            <a:ext cx="1810003" cy="24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Wastewater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8179"/>
          </a:xfrm>
        </p:spPr>
        <p:txBody>
          <a:bodyPr>
            <a:normAutofit/>
          </a:bodyPr>
          <a:lstStyle/>
          <a:p>
            <a:r>
              <a:rPr lang="en-US" dirty="0" smtClean="0"/>
              <a:t>CSUS Operation and Maintenance of Wastewater Collection Systems, Volume 1 and 2</a:t>
            </a:r>
          </a:p>
          <a:p>
            <a:r>
              <a:rPr lang="en-US" dirty="0" smtClean="0"/>
              <a:t>CSUS Operation of Wastewater Treatment Plants, Volume 1 and 2</a:t>
            </a:r>
          </a:p>
          <a:p>
            <a:r>
              <a:rPr lang="en-US" dirty="0" smtClean="0"/>
              <a:t>WEF Existing Sewer Evaluation and Rehabilitation</a:t>
            </a:r>
          </a:p>
          <a:p>
            <a:r>
              <a:rPr lang="en-US" dirty="0" smtClean="0"/>
              <a:t>WEF Operation of Municipal Wastewater Treatment Plants</a:t>
            </a:r>
          </a:p>
          <a:p>
            <a:r>
              <a:rPr lang="en-US" dirty="0" smtClean="0"/>
              <a:t>WEF Wastewater Collection Systems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16" y="4141626"/>
            <a:ext cx="1819520" cy="239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16" y="4141626"/>
            <a:ext cx="1852167" cy="234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17" y="1524423"/>
            <a:ext cx="1810003" cy="2345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1524423"/>
            <a:ext cx="1810003" cy="234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72" y="1524423"/>
            <a:ext cx="1810003" cy="236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Materials for WWC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28333"/>
            <a:ext cx="5580770" cy="491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Study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184" y="1830271"/>
            <a:ext cx="3631650" cy="4195481"/>
          </a:xfrm>
        </p:spPr>
        <p:txBody>
          <a:bodyPr/>
          <a:lstStyle/>
          <a:p>
            <a:r>
              <a:rPr lang="en-US" dirty="0" smtClean="0"/>
              <a:t>Free video study materials available on AWWA’s website</a:t>
            </a:r>
          </a:p>
          <a:p>
            <a:r>
              <a:rPr lang="en-US" dirty="0" smtClean="0"/>
              <a:t>Includes math and chemistry videos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Study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183" y="1830271"/>
            <a:ext cx="4684246" cy="4195481"/>
          </a:xfrm>
        </p:spPr>
        <p:txBody>
          <a:bodyPr/>
          <a:lstStyle/>
          <a:p>
            <a:r>
              <a:rPr lang="en-US" dirty="0" err="1" smtClean="0"/>
              <a:t>OpCert</a:t>
            </a:r>
            <a:r>
              <a:rPr lang="en-US" dirty="0" smtClean="0"/>
              <a:t> Program’s website has a page with </a:t>
            </a:r>
            <a:r>
              <a:rPr lang="en-US" dirty="0"/>
              <a:t>many training </a:t>
            </a:r>
            <a:r>
              <a:rPr lang="en-US" dirty="0" smtClean="0"/>
              <a:t>videos</a:t>
            </a:r>
          </a:p>
          <a:p>
            <a:r>
              <a:rPr lang="en-US" dirty="0" smtClean="0"/>
              <a:t>Includes both water and wastewater material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dec.alaska.gov/water/opcert/othertraining.html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02511"/>
            <a:ext cx="5664659" cy="40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17" y="2438821"/>
            <a:ext cx="2048880" cy="2643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72" y="2388964"/>
            <a:ext cx="2030178" cy="2624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2" y="2438821"/>
            <a:ext cx="2048880" cy="2588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282"/>
          </a:xfrm>
        </p:spPr>
        <p:txBody>
          <a:bodyPr/>
          <a:lstStyle/>
          <a:p>
            <a:r>
              <a:rPr lang="en-US" dirty="0" smtClean="0"/>
              <a:t>Mastery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9" y="2651654"/>
            <a:ext cx="6264805" cy="291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93" y="2099162"/>
            <a:ext cx="4660498" cy="43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0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How to contact us:</a:t>
            </a:r>
          </a:p>
          <a:p>
            <a:pPr marL="0" indent="0">
              <a:buNone/>
            </a:pPr>
            <a:r>
              <a:rPr lang="en-US" dirty="0" smtClean="0"/>
              <a:t>Phone: (907) 465-1139</a:t>
            </a:r>
          </a:p>
          <a:p>
            <a:pPr marL="0" indent="0">
              <a:buNone/>
            </a:pPr>
            <a:r>
              <a:rPr lang="en-US" dirty="0" smtClean="0"/>
              <a:t>E-mail: dec.opcert@alaska.gov</a:t>
            </a:r>
          </a:p>
          <a:p>
            <a:pPr marL="0" indent="0">
              <a:buNone/>
            </a:pPr>
            <a:r>
              <a:rPr lang="en-US" dirty="0"/>
              <a:t>Website: http://</a:t>
            </a:r>
            <a:r>
              <a:rPr lang="en-US" dirty="0" smtClean="0"/>
              <a:t>dec.alaska.gov/water/opcert/index.htm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Martin Suzuki</a:t>
            </a:r>
          </a:p>
          <a:p>
            <a:pPr marL="0" indent="0">
              <a:buNone/>
            </a:pPr>
            <a:r>
              <a:rPr lang="en-US" dirty="0" smtClean="0"/>
              <a:t>Dan DeSloover</a:t>
            </a:r>
          </a:p>
          <a:p>
            <a:pPr marL="0" indent="0">
              <a:buNone/>
            </a:pPr>
            <a:r>
              <a:rPr lang="en-US" dirty="0" smtClean="0"/>
              <a:t>Ken Smith – Always ask for Ken!</a:t>
            </a:r>
          </a:p>
          <a:p>
            <a:pPr marL="0" indent="0">
              <a:buNone/>
            </a:pPr>
            <a:r>
              <a:rPr lang="en-US" dirty="0" smtClean="0"/>
              <a:t>Laramie Maki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Exam/Certification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16376" cy="4195481"/>
          </a:xfrm>
        </p:spPr>
        <p:txBody>
          <a:bodyPr/>
          <a:lstStyle/>
          <a:p>
            <a:r>
              <a:rPr lang="en-US" dirty="0" smtClean="0"/>
              <a:t>Written Exams</a:t>
            </a:r>
          </a:p>
          <a:p>
            <a:pPr lvl="1"/>
            <a:r>
              <a:rPr lang="en-US" dirty="0" smtClean="0"/>
              <a:t>In communities with online testing centers, available in April and October with registration deadlines on March 1</a:t>
            </a:r>
            <a:r>
              <a:rPr lang="en-US" baseline="30000" dirty="0" smtClean="0"/>
              <a:t>st</a:t>
            </a:r>
            <a:r>
              <a:rPr lang="en-US" dirty="0" smtClean="0"/>
              <a:t> and September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communities with no online testing centers, available on-demand, no registration deadlines</a:t>
            </a:r>
          </a:p>
          <a:p>
            <a:pPr lvl="1"/>
            <a:r>
              <a:rPr lang="en-US" dirty="0"/>
              <a:t>Register through your online record or mail in the registration form with exam fees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Exam/Certification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871" y="2052918"/>
            <a:ext cx="10022377" cy="4475898"/>
          </a:xfrm>
        </p:spPr>
        <p:txBody>
          <a:bodyPr/>
          <a:lstStyle/>
          <a:p>
            <a:r>
              <a:rPr lang="en-US" dirty="0" smtClean="0"/>
              <a:t>I passed an exam, what next?</a:t>
            </a:r>
          </a:p>
          <a:p>
            <a:pPr lvl="1"/>
            <a:r>
              <a:rPr lang="en-US" dirty="0" smtClean="0"/>
              <a:t>Apply for certification – no deadlines, apply anytime</a:t>
            </a:r>
          </a:p>
          <a:p>
            <a:pPr lvl="2"/>
            <a:r>
              <a:rPr lang="en-US" sz="1800" dirty="0" smtClean="0"/>
              <a:t>Mail in the application with the $100 application fee</a:t>
            </a:r>
          </a:p>
          <a:p>
            <a:pPr lvl="2"/>
            <a:r>
              <a:rPr lang="en-US" sz="1800" dirty="0" smtClean="0"/>
              <a:t>If the application fee is paid online, we’ll accept emailed applications </a:t>
            </a:r>
          </a:p>
          <a:p>
            <a:pPr lvl="2"/>
            <a:r>
              <a:rPr lang="en-US" sz="1800" dirty="0" smtClean="0"/>
              <a:t>Apply through your online operator profile</a:t>
            </a:r>
          </a:p>
          <a:p>
            <a:pPr lvl="1"/>
            <a:r>
              <a:rPr lang="en-US" dirty="0" smtClean="0"/>
              <a:t>Wait until eligibility requirements have been met for certification, then apply for certification</a:t>
            </a:r>
          </a:p>
          <a:p>
            <a:pPr lvl="1"/>
            <a:r>
              <a:rPr lang="en-US" dirty="0" smtClean="0"/>
              <a:t>Register to take the next level exam</a:t>
            </a:r>
          </a:p>
          <a:p>
            <a:pPr lvl="1"/>
            <a:r>
              <a:rPr lang="en-US" dirty="0" smtClean="0"/>
              <a:t>Exams score are valid for as long as you hold a valid certificate in the same system type or for three years if you hold no certificate in the same system type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way to access your operator record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dec.alaska.gov/water/opcert/index.htm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385762"/>
            <a:ext cx="9248775" cy="60864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129156">
            <a:off x="8906256" y="1714768"/>
            <a:ext cx="484632" cy="15819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Operator Profiles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9" y="2061210"/>
            <a:ext cx="8505825" cy="2552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6493710">
            <a:off x="4755588" y="2041835"/>
            <a:ext cx="1533237" cy="45258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10480</TotalTime>
  <Words>1164</Words>
  <Application>Microsoft Office PowerPoint</Application>
  <PresentationFormat>Widescreen</PresentationFormat>
  <Paragraphs>174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Century Gothic</vt:lpstr>
      <vt:lpstr>Wingdings 3</vt:lpstr>
      <vt:lpstr>Ion</vt:lpstr>
      <vt:lpstr>Operator Certification Program Updates </vt:lpstr>
      <vt:lpstr>Purpose</vt:lpstr>
      <vt:lpstr>What’s New?</vt:lpstr>
      <vt:lpstr>Changes to the Exam/Certification Process</vt:lpstr>
      <vt:lpstr>Changes to the Exam/Certification Process</vt:lpstr>
      <vt:lpstr>Changes to the Exam/Certification Process</vt:lpstr>
      <vt:lpstr>Changes to the Exam/Certification Process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New Online Operator Profiles</vt:lpstr>
      <vt:lpstr>Some of the Fee Increases</vt:lpstr>
      <vt:lpstr>New ABC Exams</vt:lpstr>
      <vt:lpstr>New ABC Exams</vt:lpstr>
      <vt:lpstr>Exam Preparation</vt:lpstr>
      <vt:lpstr>Exam Preparation</vt:lpstr>
      <vt:lpstr>Exam Preparation</vt:lpstr>
      <vt:lpstr>Updated Need-to-Know Criteria</vt:lpstr>
      <vt:lpstr>Updated Need-to-Know Criteria</vt:lpstr>
      <vt:lpstr>Exam Preparation</vt:lpstr>
      <vt:lpstr>Exam Preparation</vt:lpstr>
      <vt:lpstr>Study Materials Water Treatment Exams</vt:lpstr>
      <vt:lpstr>Materials for Water Treatment</vt:lpstr>
      <vt:lpstr>Materials for Water Treatment</vt:lpstr>
      <vt:lpstr>Study Materials for Water Distribution Exams</vt:lpstr>
      <vt:lpstr>Materials for Water Treatment</vt:lpstr>
      <vt:lpstr>Study Materials for Water Distribution</vt:lpstr>
      <vt:lpstr>Study Materials for Wastewater Treatment</vt:lpstr>
      <vt:lpstr>Study Materials for WWT</vt:lpstr>
      <vt:lpstr>Study Materials for Wastewater Collection</vt:lpstr>
      <vt:lpstr>Study Materials for WWC</vt:lpstr>
      <vt:lpstr>Video Study Materials</vt:lpstr>
      <vt:lpstr>Video Study Materials</vt:lpstr>
      <vt:lpstr>Study Guides</vt:lpstr>
      <vt:lpstr>Exam Results</vt:lpstr>
      <vt:lpstr>Questions?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Updates &amp;  XXX</dc:title>
  <dc:creator>Suzuki, Martin</dc:creator>
  <cp:lastModifiedBy>Suzuki, Martin</cp:lastModifiedBy>
  <cp:revision>89</cp:revision>
  <dcterms:created xsi:type="dcterms:W3CDTF">2017-04-18T16:43:23Z</dcterms:created>
  <dcterms:modified xsi:type="dcterms:W3CDTF">2017-10-24T19:45:53Z</dcterms:modified>
</cp:coreProperties>
</file>